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991" r:id="rId5"/>
  </p:sldMasterIdLst>
  <p:notesMasterIdLst>
    <p:notesMasterId r:id="rId98"/>
  </p:notesMasterIdLst>
  <p:handoutMasterIdLst>
    <p:handoutMasterId r:id="rId99"/>
  </p:handoutMasterIdLst>
  <p:sldIdLst>
    <p:sldId id="336" r:id="rId6"/>
    <p:sldId id="395" r:id="rId7"/>
    <p:sldId id="396" r:id="rId8"/>
    <p:sldId id="397" r:id="rId9"/>
    <p:sldId id="398" r:id="rId10"/>
    <p:sldId id="399" r:id="rId11"/>
    <p:sldId id="400" r:id="rId12"/>
    <p:sldId id="401" r:id="rId13"/>
    <p:sldId id="402" r:id="rId14"/>
    <p:sldId id="306" r:id="rId15"/>
    <p:sldId id="340" r:id="rId16"/>
    <p:sldId id="307" r:id="rId17"/>
    <p:sldId id="341" r:id="rId18"/>
    <p:sldId id="308" r:id="rId19"/>
    <p:sldId id="309" r:id="rId20"/>
    <p:sldId id="342" r:id="rId21"/>
    <p:sldId id="310" r:id="rId22"/>
    <p:sldId id="311" r:id="rId23"/>
    <p:sldId id="335" r:id="rId24"/>
    <p:sldId id="343" r:id="rId25"/>
    <p:sldId id="344" r:id="rId26"/>
    <p:sldId id="347" r:id="rId27"/>
    <p:sldId id="345" r:id="rId28"/>
    <p:sldId id="348" r:id="rId29"/>
    <p:sldId id="349" r:id="rId30"/>
    <p:sldId id="333" r:id="rId31"/>
    <p:sldId id="350" r:id="rId32"/>
    <p:sldId id="351" r:id="rId33"/>
    <p:sldId id="352" r:id="rId34"/>
    <p:sldId id="353" r:id="rId35"/>
    <p:sldId id="334" r:id="rId36"/>
    <p:sldId id="354" r:id="rId37"/>
    <p:sldId id="355" r:id="rId38"/>
    <p:sldId id="356" r:id="rId39"/>
    <p:sldId id="357" r:id="rId40"/>
    <p:sldId id="312" r:id="rId41"/>
    <p:sldId id="313" r:id="rId42"/>
    <p:sldId id="358" r:id="rId43"/>
    <p:sldId id="359" r:id="rId44"/>
    <p:sldId id="360" r:id="rId45"/>
    <p:sldId id="314" r:id="rId46"/>
    <p:sldId id="329" r:id="rId47"/>
    <p:sldId id="403" r:id="rId48"/>
    <p:sldId id="404" r:id="rId49"/>
    <p:sldId id="315" r:id="rId50"/>
    <p:sldId id="316" r:id="rId51"/>
    <p:sldId id="317" r:id="rId52"/>
    <p:sldId id="362" r:id="rId53"/>
    <p:sldId id="363" r:id="rId54"/>
    <p:sldId id="318" r:id="rId55"/>
    <p:sldId id="364" r:id="rId56"/>
    <p:sldId id="365" r:id="rId57"/>
    <p:sldId id="366" r:id="rId58"/>
    <p:sldId id="367" r:id="rId59"/>
    <p:sldId id="368" r:id="rId60"/>
    <p:sldId id="322" r:id="rId61"/>
    <p:sldId id="338" r:id="rId62"/>
    <p:sldId id="319" r:id="rId63"/>
    <p:sldId id="320" r:id="rId64"/>
    <p:sldId id="391" r:id="rId65"/>
    <p:sldId id="392" r:id="rId66"/>
    <p:sldId id="393" r:id="rId67"/>
    <p:sldId id="394" r:id="rId68"/>
    <p:sldId id="321" r:id="rId69"/>
    <p:sldId id="369" r:id="rId70"/>
    <p:sldId id="370" r:id="rId71"/>
    <p:sldId id="383" r:id="rId72"/>
    <p:sldId id="384" r:id="rId73"/>
    <p:sldId id="371" r:id="rId74"/>
    <p:sldId id="372" r:id="rId75"/>
    <p:sldId id="373" r:id="rId76"/>
    <p:sldId id="374" r:id="rId77"/>
    <p:sldId id="375" r:id="rId78"/>
    <p:sldId id="376" r:id="rId79"/>
    <p:sldId id="377" r:id="rId80"/>
    <p:sldId id="378" r:id="rId81"/>
    <p:sldId id="379" r:id="rId82"/>
    <p:sldId id="380" r:id="rId83"/>
    <p:sldId id="381" r:id="rId84"/>
    <p:sldId id="382" r:id="rId85"/>
    <p:sldId id="323" r:id="rId86"/>
    <p:sldId id="324" r:id="rId87"/>
    <p:sldId id="325" r:id="rId88"/>
    <p:sldId id="326" r:id="rId89"/>
    <p:sldId id="405" r:id="rId90"/>
    <p:sldId id="385" r:id="rId91"/>
    <p:sldId id="386" r:id="rId92"/>
    <p:sldId id="388" r:id="rId93"/>
    <p:sldId id="327" r:id="rId94"/>
    <p:sldId id="389" r:id="rId95"/>
    <p:sldId id="390" r:id="rId96"/>
    <p:sldId id="305" r:id="rId97"/>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D5FF"/>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5131" autoAdjust="0"/>
  </p:normalViewPr>
  <p:slideViewPr>
    <p:cSldViewPr snapToGrid="0">
      <p:cViewPr varScale="1">
        <p:scale>
          <a:sx n="82" d="100"/>
          <a:sy n="82" d="100"/>
        </p:scale>
        <p:origin x="1502" y="67"/>
      </p:cViewPr>
      <p:guideLst/>
    </p:cSldViewPr>
  </p:slideViewPr>
  <p:notesTextViewPr>
    <p:cViewPr>
      <p:scale>
        <a:sx n="1" d="1"/>
        <a:sy n="1" d="1"/>
      </p:scale>
      <p:origin x="0" y="0"/>
    </p:cViewPr>
  </p:notesTextViewPr>
  <p:sorterViewPr>
    <p:cViewPr>
      <p:scale>
        <a:sx n="66" d="100"/>
        <a:sy n="66" d="100"/>
      </p:scale>
      <p:origin x="0" y="0"/>
    </p:cViewPr>
  </p:sorterViewPr>
  <p:notesViewPr>
    <p:cSldViewPr snapToGrid="0">
      <p:cViewPr varScale="1">
        <p:scale>
          <a:sx n="128" d="100"/>
          <a:sy n="128" d="100"/>
        </p:scale>
        <p:origin x="2704" y="19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slide" Target="slides/slide69.xml"/><Relationship Id="rId79" Type="http://schemas.openxmlformats.org/officeDocument/2006/relationships/slide" Target="slides/slide74.xml"/><Relationship Id="rId87" Type="http://schemas.openxmlformats.org/officeDocument/2006/relationships/slide" Target="slides/slide82.xml"/><Relationship Id="rId102" Type="http://schemas.openxmlformats.org/officeDocument/2006/relationships/theme" Target="theme/theme1.xml"/><Relationship Id="rId5" Type="http://schemas.openxmlformats.org/officeDocument/2006/relationships/slideMaster" Target="slideMasters/slideMaster1.xml"/><Relationship Id="rId61" Type="http://schemas.openxmlformats.org/officeDocument/2006/relationships/slide" Target="slides/slide56.xml"/><Relationship Id="rId82" Type="http://schemas.openxmlformats.org/officeDocument/2006/relationships/slide" Target="slides/slide77.xml"/><Relationship Id="rId90" Type="http://schemas.openxmlformats.org/officeDocument/2006/relationships/slide" Target="slides/slide85.xml"/><Relationship Id="rId95" Type="http://schemas.openxmlformats.org/officeDocument/2006/relationships/slide" Target="slides/slide90.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100"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openxmlformats.org/officeDocument/2006/relationships/slide" Target="slides/slide88.xml"/><Relationship Id="rId98"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103"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slide" Target="slides/slide9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handoutMaster" Target="handoutMasters/handoutMaster1.xml"/><Relationship Id="rId101"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5"/>
          </a:xfrm>
          <a:prstGeom prst="rect">
            <a:avLst/>
          </a:prstGeom>
        </p:spPr>
        <p:txBody>
          <a:bodyPr vert="horz" lIns="93179" tIns="46590" rIns="93179" bIns="46590"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5"/>
          </a:xfrm>
          <a:prstGeom prst="rect">
            <a:avLst/>
          </a:prstGeom>
        </p:spPr>
        <p:txBody>
          <a:bodyPr vert="horz" lIns="93179" tIns="46590" rIns="93179" bIns="46590" rtlCol="0"/>
          <a:lstStyle>
            <a:lvl1pPr algn="r">
              <a:defRPr sz="1200"/>
            </a:lvl1pPr>
          </a:lstStyle>
          <a:p>
            <a:fld id="{B883762C-B3F8-2A4E-87D9-A72F30A34742}" type="datetimeFigureOut">
              <a:rPr lang="en-US" smtClean="0"/>
              <a:t>8/23/2021</a:t>
            </a:fld>
            <a:endParaRPr lang="en-US"/>
          </a:p>
        </p:txBody>
      </p:sp>
      <p:sp>
        <p:nvSpPr>
          <p:cNvPr id="4" name="Footer Placeholder 3"/>
          <p:cNvSpPr>
            <a:spLocks noGrp="1"/>
          </p:cNvSpPr>
          <p:nvPr>
            <p:ph type="ftr" sz="quarter" idx="2"/>
          </p:nvPr>
        </p:nvSpPr>
        <p:spPr>
          <a:xfrm>
            <a:off x="0" y="8829968"/>
            <a:ext cx="3037840" cy="466434"/>
          </a:xfrm>
          <a:prstGeom prst="rect">
            <a:avLst/>
          </a:prstGeom>
        </p:spPr>
        <p:txBody>
          <a:bodyPr vert="horz" lIns="93179" tIns="46590" rIns="93179" bIns="46590"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8"/>
            <a:ext cx="3037840" cy="466434"/>
          </a:xfrm>
          <a:prstGeom prst="rect">
            <a:avLst/>
          </a:prstGeom>
        </p:spPr>
        <p:txBody>
          <a:bodyPr vert="horz" lIns="93179" tIns="46590" rIns="93179" bIns="46590" rtlCol="0" anchor="b"/>
          <a:lstStyle>
            <a:lvl1pPr algn="r">
              <a:defRPr sz="1200"/>
            </a:lvl1pPr>
          </a:lstStyle>
          <a:p>
            <a:fld id="{7DC45CA3-B4F1-E240-B540-F5B74D2BC160}" type="slidenum">
              <a:rPr lang="en-US" smtClean="0"/>
              <a:t>‹#›</a:t>
            </a:fld>
            <a:endParaRPr lang="en-US"/>
          </a:p>
        </p:txBody>
      </p:sp>
    </p:spTree>
    <p:extLst>
      <p:ext uri="{BB962C8B-B14F-4D97-AF65-F5344CB8AC3E}">
        <p14:creationId xmlns:p14="http://schemas.microsoft.com/office/powerpoint/2010/main" val="148507793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5"/>
          </a:xfrm>
          <a:prstGeom prst="rect">
            <a:avLst/>
          </a:prstGeom>
        </p:spPr>
        <p:txBody>
          <a:bodyPr vert="horz" lIns="93179" tIns="46590" rIns="93179" bIns="46590" rtlCol="0"/>
          <a:lstStyle>
            <a:lvl1pPr algn="l">
              <a:defRPr sz="1200"/>
            </a:lvl1pPr>
          </a:lstStyle>
          <a:p>
            <a:endParaRPr lang="en-GB"/>
          </a:p>
        </p:txBody>
      </p:sp>
      <p:sp>
        <p:nvSpPr>
          <p:cNvPr id="3" name="Date Placeholder 2"/>
          <p:cNvSpPr>
            <a:spLocks noGrp="1"/>
          </p:cNvSpPr>
          <p:nvPr>
            <p:ph type="dt" idx="1"/>
          </p:nvPr>
        </p:nvSpPr>
        <p:spPr>
          <a:xfrm>
            <a:off x="3970938" y="0"/>
            <a:ext cx="3037840" cy="466435"/>
          </a:xfrm>
          <a:prstGeom prst="rect">
            <a:avLst/>
          </a:prstGeom>
        </p:spPr>
        <p:txBody>
          <a:bodyPr vert="horz" lIns="93179" tIns="46590" rIns="93179" bIns="46590" rtlCol="0"/>
          <a:lstStyle>
            <a:lvl1pPr algn="r">
              <a:defRPr sz="1200"/>
            </a:lvl1pPr>
          </a:lstStyle>
          <a:p>
            <a:fld id="{FCA2656F-FDD2-458F-AE05-7927091C9D1A}" type="datetimeFigureOut">
              <a:rPr lang="en-GB" smtClean="0"/>
              <a:t>23/08/2021</a:t>
            </a:fld>
            <a:endParaRPr lang="en-GB"/>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3179" tIns="46590" rIns="93179" bIns="46590" rtlCol="0" anchor="ctr"/>
          <a:lstStyle/>
          <a:p>
            <a:endParaRPr lang="en-GB"/>
          </a:p>
        </p:txBody>
      </p:sp>
      <p:sp>
        <p:nvSpPr>
          <p:cNvPr id="5" name="Notes Placeholder 4"/>
          <p:cNvSpPr>
            <a:spLocks noGrp="1"/>
          </p:cNvSpPr>
          <p:nvPr>
            <p:ph type="body" sz="quarter" idx="3"/>
          </p:nvPr>
        </p:nvSpPr>
        <p:spPr>
          <a:xfrm>
            <a:off x="701040" y="4473892"/>
            <a:ext cx="5608320" cy="3660457"/>
          </a:xfrm>
          <a:prstGeom prst="rect">
            <a:avLst/>
          </a:prstGeom>
        </p:spPr>
        <p:txBody>
          <a:bodyPr vert="horz" lIns="93179" tIns="46590" rIns="93179" bIns="4659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8"/>
            <a:ext cx="3037840" cy="466434"/>
          </a:xfrm>
          <a:prstGeom prst="rect">
            <a:avLst/>
          </a:prstGeom>
        </p:spPr>
        <p:txBody>
          <a:bodyPr vert="horz" lIns="93179" tIns="46590" rIns="93179" bIns="46590"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8"/>
            <a:ext cx="3037840" cy="466434"/>
          </a:xfrm>
          <a:prstGeom prst="rect">
            <a:avLst/>
          </a:prstGeom>
        </p:spPr>
        <p:txBody>
          <a:bodyPr vert="horz" lIns="93179" tIns="46590" rIns="93179" bIns="46590" rtlCol="0" anchor="b"/>
          <a:lstStyle>
            <a:lvl1pPr algn="r">
              <a:defRPr sz="1200"/>
            </a:lvl1pPr>
          </a:lstStyle>
          <a:p>
            <a:fld id="{34995251-B3BB-4B3D-BAAD-DAC791AE2A61}" type="slidenum">
              <a:rPr lang="en-GB" smtClean="0"/>
              <a:t>‹#›</a:t>
            </a:fld>
            <a:endParaRPr lang="en-GB"/>
          </a:p>
        </p:txBody>
      </p:sp>
    </p:spTree>
    <p:extLst>
      <p:ext uri="{BB962C8B-B14F-4D97-AF65-F5344CB8AC3E}">
        <p14:creationId xmlns:p14="http://schemas.microsoft.com/office/powerpoint/2010/main" val="322097965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4995251-B3BB-4B3D-BAAD-DAC791AE2A61}" type="slidenum">
              <a:rPr lang="en-GB" smtClean="0"/>
              <a:t>83</a:t>
            </a:fld>
            <a:endParaRPr lang="en-GB"/>
          </a:p>
        </p:txBody>
      </p:sp>
    </p:spTree>
    <p:extLst>
      <p:ext uri="{BB962C8B-B14F-4D97-AF65-F5344CB8AC3E}">
        <p14:creationId xmlns:p14="http://schemas.microsoft.com/office/powerpoint/2010/main" val="3483070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Cover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9144000" cy="6858000"/>
          </a:xfrm>
          <a:prstGeom prst="rect">
            <a:avLst/>
          </a:prstGeom>
        </p:spPr>
      </p:pic>
      <p:sp>
        <p:nvSpPr>
          <p:cNvPr id="14" name="TextBox 13"/>
          <p:cNvSpPr txBox="1"/>
          <p:nvPr/>
        </p:nvSpPr>
        <p:spPr>
          <a:xfrm>
            <a:off x="1233749" y="6516031"/>
            <a:ext cx="6676502" cy="10259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i="1" u="none" strike="noStrike" kern="1200" baseline="30000" dirty="0">
                <a:solidFill>
                  <a:schemeClr val="tx1"/>
                </a:solidFill>
                <a:latin typeface="+mn-lt"/>
                <a:ea typeface="+mn-ea"/>
                <a:cs typeface="+mn-cs"/>
              </a:rPr>
              <a:t>Ministry of Finance:</a:t>
            </a:r>
            <a:r>
              <a:rPr lang="en-US" sz="1000" b="0" i="1" u="none" strike="noStrike" kern="1200" baseline="30000" dirty="0">
                <a:solidFill>
                  <a:schemeClr val="tx1"/>
                </a:solidFill>
                <a:latin typeface="+mn-lt"/>
                <a:ea typeface="+mn-ea"/>
                <a:cs typeface="+mn-cs"/>
              </a:rPr>
              <a:t> Professional, Ethical, Efficient, Responsive – Transforming Ghana Beyond Aid</a:t>
            </a:r>
          </a:p>
        </p:txBody>
      </p:sp>
      <p:sp>
        <p:nvSpPr>
          <p:cNvPr id="11" name="Title Placeholder 1"/>
          <p:cNvSpPr>
            <a:spLocks noGrp="1"/>
          </p:cNvSpPr>
          <p:nvPr>
            <p:ph type="title"/>
          </p:nvPr>
        </p:nvSpPr>
        <p:spPr>
          <a:xfrm>
            <a:off x="2330726" y="2558153"/>
            <a:ext cx="4482548" cy="927204"/>
          </a:xfrm>
          <a:prstGeom prst="rect">
            <a:avLst/>
          </a:prstGeom>
        </p:spPr>
        <p:txBody>
          <a:bodyPr vert="horz" lIns="0" tIns="0" rIns="0" bIns="0" rtlCol="0" anchor="t" anchorCtr="0">
            <a:noAutofit/>
          </a:bodyPr>
          <a:lstStyle>
            <a:lvl1pPr algn="ctr">
              <a:lnSpc>
                <a:spcPts val="2800"/>
              </a:lnSpc>
              <a:defRPr sz="2400">
                <a:solidFill>
                  <a:schemeClr val="bg1"/>
                </a:solidFill>
              </a:defRPr>
            </a:lvl1pPr>
          </a:lstStyle>
          <a:p>
            <a:r>
              <a:rPr lang="en-US"/>
              <a:t>Click to edit Master title style</a:t>
            </a:r>
            <a:endParaRPr lang="en-GB" dirty="0"/>
          </a:p>
        </p:txBody>
      </p:sp>
      <p:sp>
        <p:nvSpPr>
          <p:cNvPr id="5" name="Text Placeholder 4"/>
          <p:cNvSpPr>
            <a:spLocks noGrp="1"/>
          </p:cNvSpPr>
          <p:nvPr>
            <p:ph type="body" sz="quarter" idx="10"/>
          </p:nvPr>
        </p:nvSpPr>
        <p:spPr>
          <a:xfrm>
            <a:off x="2853900" y="3470275"/>
            <a:ext cx="3436200" cy="914400"/>
          </a:xfrm>
        </p:spPr>
        <p:txBody>
          <a:bodyPr/>
          <a:lstStyle>
            <a:lvl1pPr algn="ctr">
              <a:lnSpc>
                <a:spcPts val="2400"/>
              </a:lnSpc>
              <a:defRPr sz="2000" i="0">
                <a:solidFill>
                  <a:schemeClr val="bg1"/>
                </a:solidFill>
              </a:defRPr>
            </a:lvl1pPr>
          </a:lstStyle>
          <a:p>
            <a:pPr lvl="0"/>
            <a:r>
              <a:rPr lang="en-US"/>
              <a:t>Edit Master text styles</a:t>
            </a:r>
          </a:p>
        </p:txBody>
      </p:sp>
      <p:sp>
        <p:nvSpPr>
          <p:cNvPr id="15" name="Text Placeholder 4"/>
          <p:cNvSpPr>
            <a:spLocks noGrp="1"/>
          </p:cNvSpPr>
          <p:nvPr>
            <p:ph type="body" sz="quarter" idx="11"/>
          </p:nvPr>
        </p:nvSpPr>
        <p:spPr>
          <a:xfrm>
            <a:off x="3193200" y="4639626"/>
            <a:ext cx="2757600" cy="914400"/>
          </a:xfrm>
        </p:spPr>
        <p:txBody>
          <a:bodyPr/>
          <a:lstStyle>
            <a:lvl1pPr algn="ctr">
              <a:lnSpc>
                <a:spcPts val="1600"/>
              </a:lnSpc>
              <a:spcAft>
                <a:spcPts val="0"/>
              </a:spcAft>
              <a:defRPr sz="1200" i="0">
                <a:solidFill>
                  <a:schemeClr val="tx1"/>
                </a:solidFill>
              </a:defRPr>
            </a:lvl1pPr>
          </a:lstStyle>
          <a:p>
            <a:pPr lvl="0"/>
            <a:r>
              <a:rPr lang="en-US"/>
              <a:t>Edit Master text styles</a:t>
            </a:r>
          </a:p>
        </p:txBody>
      </p:sp>
    </p:spTree>
    <p:extLst>
      <p:ext uri="{BB962C8B-B14F-4D97-AF65-F5344CB8AC3E}">
        <p14:creationId xmlns:p14="http://schemas.microsoft.com/office/powerpoint/2010/main" val="2024605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Cover Slide 2">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extBox 13"/>
          <p:cNvSpPr txBox="1"/>
          <p:nvPr/>
        </p:nvSpPr>
        <p:spPr>
          <a:xfrm>
            <a:off x="1233749" y="6516031"/>
            <a:ext cx="6676502" cy="10259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i="1" u="none" strike="noStrike" kern="1200" baseline="30000" dirty="0">
                <a:solidFill>
                  <a:schemeClr val="tx1"/>
                </a:solidFill>
                <a:latin typeface="+mn-lt"/>
                <a:ea typeface="+mn-ea"/>
                <a:cs typeface="+mn-cs"/>
              </a:rPr>
              <a:t>Ministry of Finance:</a:t>
            </a:r>
            <a:r>
              <a:rPr lang="en-US" sz="1000" b="0" i="1" u="none" strike="noStrike" kern="1200" baseline="30000" dirty="0">
                <a:solidFill>
                  <a:schemeClr val="tx1"/>
                </a:solidFill>
                <a:latin typeface="+mn-lt"/>
                <a:ea typeface="+mn-ea"/>
                <a:cs typeface="+mn-cs"/>
              </a:rPr>
              <a:t> Professional, Ethical, Efficient, Responsive – Transforming Ghana Beyond Aid</a:t>
            </a:r>
          </a:p>
        </p:txBody>
      </p:sp>
      <p:sp>
        <p:nvSpPr>
          <p:cNvPr id="11" name="Title Placeholder 1"/>
          <p:cNvSpPr>
            <a:spLocks noGrp="1"/>
          </p:cNvSpPr>
          <p:nvPr>
            <p:ph type="title"/>
          </p:nvPr>
        </p:nvSpPr>
        <p:spPr>
          <a:xfrm>
            <a:off x="2330726" y="2558153"/>
            <a:ext cx="4482548" cy="927204"/>
          </a:xfrm>
          <a:prstGeom prst="rect">
            <a:avLst/>
          </a:prstGeom>
        </p:spPr>
        <p:txBody>
          <a:bodyPr vert="horz" lIns="0" tIns="0" rIns="0" bIns="0" rtlCol="0" anchor="t" anchorCtr="0">
            <a:noAutofit/>
          </a:bodyPr>
          <a:lstStyle>
            <a:lvl1pPr algn="ctr">
              <a:lnSpc>
                <a:spcPts val="2800"/>
              </a:lnSpc>
              <a:defRPr sz="2400">
                <a:solidFill>
                  <a:schemeClr val="tx1"/>
                </a:solidFill>
              </a:defRPr>
            </a:lvl1pPr>
          </a:lstStyle>
          <a:p>
            <a:r>
              <a:rPr lang="en-US"/>
              <a:t>Click to edit Master title style</a:t>
            </a:r>
            <a:endParaRPr lang="en-GB" dirty="0"/>
          </a:p>
        </p:txBody>
      </p:sp>
      <p:sp>
        <p:nvSpPr>
          <p:cNvPr id="5" name="Text Placeholder 4"/>
          <p:cNvSpPr>
            <a:spLocks noGrp="1"/>
          </p:cNvSpPr>
          <p:nvPr>
            <p:ph type="body" sz="quarter" idx="10"/>
          </p:nvPr>
        </p:nvSpPr>
        <p:spPr>
          <a:xfrm>
            <a:off x="2853900" y="3470275"/>
            <a:ext cx="3436200" cy="914400"/>
          </a:xfrm>
        </p:spPr>
        <p:txBody>
          <a:bodyPr/>
          <a:lstStyle>
            <a:lvl1pPr algn="ctr">
              <a:lnSpc>
                <a:spcPts val="2400"/>
              </a:lnSpc>
              <a:defRPr sz="2000" i="0">
                <a:solidFill>
                  <a:schemeClr val="tx1"/>
                </a:solidFill>
              </a:defRPr>
            </a:lvl1pPr>
          </a:lstStyle>
          <a:p>
            <a:pPr lvl="0"/>
            <a:r>
              <a:rPr lang="en-US"/>
              <a:t>Edit Master text styles</a:t>
            </a:r>
          </a:p>
        </p:txBody>
      </p:sp>
      <p:sp>
        <p:nvSpPr>
          <p:cNvPr id="15" name="Text Placeholder 4"/>
          <p:cNvSpPr>
            <a:spLocks noGrp="1"/>
          </p:cNvSpPr>
          <p:nvPr>
            <p:ph type="body" sz="quarter" idx="11"/>
          </p:nvPr>
        </p:nvSpPr>
        <p:spPr>
          <a:xfrm>
            <a:off x="3193200" y="4639626"/>
            <a:ext cx="2757600" cy="914400"/>
          </a:xfrm>
        </p:spPr>
        <p:txBody>
          <a:bodyPr/>
          <a:lstStyle>
            <a:lvl1pPr algn="ctr">
              <a:lnSpc>
                <a:spcPts val="1600"/>
              </a:lnSpc>
              <a:spcAft>
                <a:spcPts val="0"/>
              </a:spcAft>
              <a:defRPr sz="1200" i="0">
                <a:solidFill>
                  <a:schemeClr val="tx1"/>
                </a:solidFill>
              </a:defRPr>
            </a:lvl1pPr>
          </a:lstStyle>
          <a:p>
            <a:pPr lvl="0"/>
            <a:r>
              <a:rPr lang="en-US"/>
              <a:t>Edit Master text styles</a:t>
            </a:r>
          </a:p>
        </p:txBody>
      </p:sp>
    </p:spTree>
    <p:extLst>
      <p:ext uri="{BB962C8B-B14F-4D97-AF65-F5344CB8AC3E}">
        <p14:creationId xmlns:p14="http://schemas.microsoft.com/office/powerpoint/2010/main" val="3725934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ntent overview">
    <p:spTree>
      <p:nvGrpSpPr>
        <p:cNvPr id="1" name=""/>
        <p:cNvGrpSpPr/>
        <p:nvPr/>
      </p:nvGrpSpPr>
      <p:grpSpPr>
        <a:xfrm>
          <a:off x="0" y="0"/>
          <a:ext cx="0" cy="0"/>
          <a:chOff x="0" y="0"/>
          <a:chExt cx="0" cy="0"/>
        </a:xfrm>
      </p:grpSpPr>
      <p:sp>
        <p:nvSpPr>
          <p:cNvPr id="15" name="SmartArt Placeholder 4"/>
          <p:cNvSpPr>
            <a:spLocks noGrp="1"/>
          </p:cNvSpPr>
          <p:nvPr>
            <p:ph type="dgm" sz="quarter" idx="19"/>
          </p:nvPr>
        </p:nvSpPr>
        <p:spPr>
          <a:xfrm>
            <a:off x="6337280" y="1752599"/>
            <a:ext cx="2264400" cy="4419602"/>
          </a:xfrm>
        </p:spPr>
        <p:txBody>
          <a:bodyPr/>
          <a:lstStyle/>
          <a:p>
            <a:r>
              <a:rPr lang="en-US"/>
              <a:t>Click icon to add SmartArt graphic</a:t>
            </a:r>
            <a:endParaRPr lang="en-GB" dirty="0"/>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43" name="Picture Placeholder 42"/>
          <p:cNvSpPr>
            <a:spLocks noGrp="1"/>
          </p:cNvSpPr>
          <p:nvPr>
            <p:ph type="pic" sz="quarter" idx="14"/>
          </p:nvPr>
        </p:nvSpPr>
        <p:spPr>
          <a:xfrm>
            <a:off x="4652024" y="1752600"/>
            <a:ext cx="1555200" cy="4419600"/>
          </a:xfrm>
        </p:spPr>
        <p:txBody>
          <a:bodyPr/>
          <a:lstStyle/>
          <a:p>
            <a:r>
              <a:rPr lang="en-US"/>
              <a:t>Click icon to add picture</a:t>
            </a:r>
            <a:endParaRPr lang="en-GB"/>
          </a:p>
        </p:txBody>
      </p:sp>
      <p:cxnSp>
        <p:nvCxnSpPr>
          <p:cNvPr id="11" name="Straight Connector 10"/>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68705" cy="1146962"/>
          </a:xfrm>
          <a:prstGeom prst="rect">
            <a:avLst/>
          </a:prstGeom>
        </p:spPr>
        <p:txBody>
          <a:bodyPr vert="horz" lIns="0" tIns="0" rIns="0" bIns="0" rtlCol="0" anchor="t" anchorCtr="0">
            <a:noAutofit/>
          </a:bodyPr>
          <a:lstStyle/>
          <a:p>
            <a:r>
              <a:rPr lang="en-US"/>
              <a:t>Click to edit Master title style</a:t>
            </a:r>
            <a:endParaRPr lang="en-GB" dirty="0"/>
          </a:p>
        </p:txBody>
      </p:sp>
      <p:sp>
        <p:nvSpPr>
          <p:cNvPr id="3" name="Table Placeholder 2"/>
          <p:cNvSpPr>
            <a:spLocks noGrp="1"/>
          </p:cNvSpPr>
          <p:nvPr>
            <p:ph type="tbl" sz="quarter" idx="15"/>
          </p:nvPr>
        </p:nvSpPr>
        <p:spPr>
          <a:xfrm>
            <a:off x="533399" y="1752600"/>
            <a:ext cx="3967164" cy="4419600"/>
          </a:xfrm>
        </p:spPr>
        <p:txBody>
          <a:bodyPr/>
          <a:lstStyle/>
          <a:p>
            <a:r>
              <a:rPr lang="en-US"/>
              <a:t>Click icon to add table</a:t>
            </a:r>
            <a:endParaRPr lang="en-GB" dirty="0"/>
          </a:p>
        </p:txBody>
      </p:sp>
      <p:sp>
        <p:nvSpPr>
          <p:cNvPr id="41" name="Text Placeholder 40"/>
          <p:cNvSpPr>
            <a:spLocks noGrp="1"/>
          </p:cNvSpPr>
          <p:nvPr>
            <p:ph type="body" sz="quarter" idx="13"/>
          </p:nvPr>
        </p:nvSpPr>
        <p:spPr>
          <a:xfrm>
            <a:off x="6485366" y="2010272"/>
            <a:ext cx="1968229" cy="3928801"/>
          </a:xfrm>
        </p:spPr>
        <p:txBody>
          <a:bodyPr/>
          <a:lstStyle>
            <a:lvl1pPr>
              <a:defRPr sz="2000" b="1" i="1">
                <a:solidFill>
                  <a:schemeClr val="bg1"/>
                </a:solidFill>
              </a:defRPr>
            </a:lvl1pPr>
          </a:lstStyle>
          <a:p>
            <a:pPr lvl="0"/>
            <a:r>
              <a:rPr lang="en-US"/>
              <a:t>Edit Master text styles</a:t>
            </a:r>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0153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ntent overview  2">
    <p:spTree>
      <p:nvGrpSpPr>
        <p:cNvPr id="1" name=""/>
        <p:cNvGrpSpPr/>
        <p:nvPr/>
      </p:nvGrpSpPr>
      <p:grpSpPr>
        <a:xfrm>
          <a:off x="0" y="0"/>
          <a:ext cx="0" cy="0"/>
          <a:chOff x="0" y="0"/>
          <a:chExt cx="0" cy="0"/>
        </a:xfrm>
      </p:grpSpPr>
      <p:sp>
        <p:nvSpPr>
          <p:cNvPr id="15" name="SmartArt Placeholder 4"/>
          <p:cNvSpPr>
            <a:spLocks noGrp="1"/>
          </p:cNvSpPr>
          <p:nvPr>
            <p:ph type="dgm" sz="quarter" idx="19"/>
          </p:nvPr>
        </p:nvSpPr>
        <p:spPr>
          <a:xfrm>
            <a:off x="2268121" y="1752599"/>
            <a:ext cx="2264400" cy="4419600"/>
          </a:xfrm>
        </p:spPr>
        <p:txBody>
          <a:bodyPr/>
          <a:lstStyle/>
          <a:p>
            <a:r>
              <a:rPr lang="en-US"/>
              <a:t>Click icon to add SmartArt graphic</a:t>
            </a:r>
            <a:endParaRPr lang="en-GB" dirty="0"/>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11" name="Text Placeholder 40"/>
          <p:cNvSpPr>
            <a:spLocks noGrp="1"/>
          </p:cNvSpPr>
          <p:nvPr>
            <p:ph type="body" sz="quarter" idx="13"/>
          </p:nvPr>
        </p:nvSpPr>
        <p:spPr>
          <a:xfrm>
            <a:off x="2416207" y="1975365"/>
            <a:ext cx="1968229" cy="3974069"/>
          </a:xfrm>
        </p:spPr>
        <p:txBody>
          <a:bodyPr/>
          <a:lstStyle>
            <a:lvl1pPr>
              <a:defRPr sz="2000" b="1" i="1">
                <a:solidFill>
                  <a:schemeClr val="bg1"/>
                </a:solidFill>
              </a:defRPr>
            </a:lvl1pPr>
          </a:lstStyle>
          <a:p>
            <a:pPr lvl="0"/>
            <a:r>
              <a:rPr lang="en-US"/>
              <a:t>Edit Master text styles</a:t>
            </a:r>
          </a:p>
        </p:txBody>
      </p:sp>
      <p:sp>
        <p:nvSpPr>
          <p:cNvPr id="12" name="Picture Placeholder 42"/>
          <p:cNvSpPr>
            <a:spLocks noGrp="1"/>
          </p:cNvSpPr>
          <p:nvPr>
            <p:ph type="pic" sz="quarter" idx="14"/>
          </p:nvPr>
        </p:nvSpPr>
        <p:spPr>
          <a:xfrm>
            <a:off x="548768" y="1752600"/>
            <a:ext cx="1555200" cy="4419600"/>
          </a:xfrm>
        </p:spPr>
        <p:txBody>
          <a:bodyPr/>
          <a:lstStyle/>
          <a:p>
            <a:r>
              <a:rPr lang="en-US"/>
              <a:t>Click icon to add picture</a:t>
            </a:r>
            <a:endParaRPr lang="en-GB" dirty="0"/>
          </a:p>
        </p:txBody>
      </p:sp>
      <p:cxnSp>
        <p:nvCxnSpPr>
          <p:cNvPr id="13" name="Straight Connector 12"/>
          <p:cNvCxnSpPr/>
          <p:nvPr/>
        </p:nvCxnSpPr>
        <p:spPr>
          <a:xfrm>
            <a:off x="533399" y="553085"/>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4" name="Title Placeholder 1"/>
          <p:cNvSpPr>
            <a:spLocks noGrp="1"/>
          </p:cNvSpPr>
          <p:nvPr>
            <p:ph type="title"/>
          </p:nvPr>
        </p:nvSpPr>
        <p:spPr>
          <a:xfrm>
            <a:off x="533399" y="605637"/>
            <a:ext cx="8068705" cy="1080000"/>
          </a:xfrm>
          <a:prstGeom prst="rect">
            <a:avLst/>
          </a:prstGeom>
        </p:spPr>
        <p:txBody>
          <a:bodyPr vert="horz" lIns="0" tIns="0" rIns="0" bIns="0" rtlCol="0" anchor="t" anchorCtr="0">
            <a:noAutofit/>
          </a:bodyPr>
          <a:lstStyle/>
          <a:p>
            <a:r>
              <a:rPr lang="en-US"/>
              <a:t>Click to edit Master title style</a:t>
            </a:r>
            <a:endParaRPr lang="en-GB" dirty="0"/>
          </a:p>
        </p:txBody>
      </p:sp>
      <p:sp>
        <p:nvSpPr>
          <p:cNvPr id="3" name="Table Placeholder 2"/>
          <p:cNvSpPr>
            <a:spLocks noGrp="1"/>
          </p:cNvSpPr>
          <p:nvPr>
            <p:ph type="tbl" sz="quarter" idx="20"/>
          </p:nvPr>
        </p:nvSpPr>
        <p:spPr>
          <a:xfrm>
            <a:off x="4819292" y="1752599"/>
            <a:ext cx="3782812" cy="4419600"/>
          </a:xfrm>
        </p:spPr>
        <p:txBody>
          <a:bodyPr/>
          <a:lstStyle/>
          <a:p>
            <a:r>
              <a:rPr lang="en-US"/>
              <a:t>Click icon to add table</a:t>
            </a:r>
            <a:endParaRPr lang="en-GB" dirty="0"/>
          </a:p>
        </p:txBody>
      </p:sp>
      <p:cxnSp>
        <p:nvCxnSpPr>
          <p:cNvPr id="9" name="Straight Connector 8"/>
          <p:cNvCxnSpPr/>
          <p:nvPr userDrawn="1"/>
        </p:nvCxnSpPr>
        <p:spPr>
          <a:xfrm>
            <a:off x="533399" y="553085"/>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157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ntent overview  3">
    <p:spTree>
      <p:nvGrpSpPr>
        <p:cNvPr id="1" name=""/>
        <p:cNvGrpSpPr/>
        <p:nvPr/>
      </p:nvGrpSpPr>
      <p:grpSpPr>
        <a:xfrm>
          <a:off x="0" y="0"/>
          <a:ext cx="0" cy="0"/>
          <a:chOff x="0" y="0"/>
          <a:chExt cx="0" cy="0"/>
        </a:xfrm>
      </p:grpSpPr>
      <p:sp>
        <p:nvSpPr>
          <p:cNvPr id="11" name="SmartArt Placeholder 4"/>
          <p:cNvSpPr>
            <a:spLocks noGrp="1"/>
          </p:cNvSpPr>
          <p:nvPr>
            <p:ph type="dgm" sz="quarter" idx="19"/>
          </p:nvPr>
        </p:nvSpPr>
        <p:spPr>
          <a:xfrm>
            <a:off x="0" y="1916112"/>
            <a:ext cx="2485187" cy="4298633"/>
          </a:xfrm>
        </p:spPr>
        <p:txBody>
          <a:bodyPr/>
          <a:lstStyle/>
          <a:p>
            <a:r>
              <a:rPr lang="en-US"/>
              <a:t>Click icon to add SmartArt graphic</a:t>
            </a:r>
            <a:endParaRPr lang="en-GB" dirty="0"/>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14" name="Picture Placeholder 5"/>
          <p:cNvSpPr>
            <a:spLocks noGrp="1"/>
          </p:cNvSpPr>
          <p:nvPr>
            <p:ph type="pic" sz="quarter" idx="16"/>
          </p:nvPr>
        </p:nvSpPr>
        <p:spPr>
          <a:xfrm>
            <a:off x="0" y="-9525"/>
            <a:ext cx="9144000" cy="1925638"/>
          </a:xfrm>
        </p:spPr>
        <p:txBody>
          <a:bodyPr/>
          <a:lstStyle/>
          <a:p>
            <a:r>
              <a:rPr lang="en-US"/>
              <a:t>Click icon to add picture</a:t>
            </a:r>
            <a:endParaRPr lang="en-GB" dirty="0"/>
          </a:p>
        </p:txBody>
      </p:sp>
      <p:sp>
        <p:nvSpPr>
          <p:cNvPr id="17" name="Text Placeholder 40"/>
          <p:cNvSpPr>
            <a:spLocks noGrp="1"/>
          </p:cNvSpPr>
          <p:nvPr>
            <p:ph type="body" sz="quarter" idx="13"/>
          </p:nvPr>
        </p:nvSpPr>
        <p:spPr>
          <a:xfrm>
            <a:off x="598097" y="2010272"/>
            <a:ext cx="1742537" cy="4091479"/>
          </a:xfrm>
        </p:spPr>
        <p:txBody>
          <a:bodyPr/>
          <a:lstStyle>
            <a:lvl1pPr>
              <a:defRPr sz="2000" b="1" i="1">
                <a:solidFill>
                  <a:schemeClr val="bg1"/>
                </a:solidFill>
              </a:defRPr>
            </a:lvl1pPr>
          </a:lstStyle>
          <a:p>
            <a:pPr lvl="0"/>
            <a:r>
              <a:rPr lang="en-US"/>
              <a:t>Edit Master text styles</a:t>
            </a:r>
          </a:p>
        </p:txBody>
      </p:sp>
      <p:cxnSp>
        <p:nvCxnSpPr>
          <p:cNvPr id="12" name="Straight Connector 11"/>
          <p:cNvCxnSpPr/>
          <p:nvPr/>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8" name="Title Placeholder 1"/>
          <p:cNvSpPr>
            <a:spLocks noGrp="1"/>
          </p:cNvSpPr>
          <p:nvPr>
            <p:ph type="title"/>
          </p:nvPr>
        </p:nvSpPr>
        <p:spPr>
          <a:xfrm>
            <a:off x="2710066" y="2289580"/>
            <a:ext cx="5390947" cy="691200"/>
          </a:xfrm>
          <a:prstGeom prst="rect">
            <a:avLst/>
          </a:prstGeom>
        </p:spPr>
        <p:txBody>
          <a:bodyPr vert="horz" lIns="0" tIns="0" rIns="0" bIns="0" rtlCol="0" anchor="t" anchorCtr="0">
            <a:noAutofit/>
          </a:bodyPr>
          <a:lstStyle/>
          <a:p>
            <a:r>
              <a:rPr lang="en-US"/>
              <a:t>Click to edit Master title style</a:t>
            </a:r>
            <a:endParaRPr lang="en-GB" dirty="0"/>
          </a:p>
        </p:txBody>
      </p:sp>
      <p:sp>
        <p:nvSpPr>
          <p:cNvPr id="3" name="Table Placeholder 2"/>
          <p:cNvSpPr>
            <a:spLocks noGrp="1"/>
          </p:cNvSpPr>
          <p:nvPr>
            <p:ph type="tbl" sz="quarter" idx="20"/>
          </p:nvPr>
        </p:nvSpPr>
        <p:spPr>
          <a:xfrm>
            <a:off x="2710066" y="3051437"/>
            <a:ext cx="5390947" cy="3163307"/>
          </a:xfrm>
        </p:spPr>
        <p:txBody>
          <a:bodyPr/>
          <a:lstStyle/>
          <a:p>
            <a:r>
              <a:rPr lang="en-US"/>
              <a:t>Click icon to add table</a:t>
            </a:r>
            <a:endParaRPr lang="en-GB" dirty="0"/>
          </a:p>
        </p:txBody>
      </p:sp>
      <p:cxnSp>
        <p:nvCxnSpPr>
          <p:cNvPr id="15" name="Straight Connector 14"/>
          <p:cNvCxnSpPr/>
          <p:nvPr userDrawn="1"/>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0770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ection divider-1">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A964C0AA-13C5-42F8-8707-B9C6EA4D33F1}" type="slidenum">
              <a:rPr lang="en-GB" smtClean="0"/>
              <a:t>‹#›</a:t>
            </a:fld>
            <a:endParaRPr lang="en-GB"/>
          </a:p>
        </p:txBody>
      </p:sp>
      <p:sp>
        <p:nvSpPr>
          <p:cNvPr id="4" name="Rectangle 3"/>
          <p:cNvSpPr/>
          <p:nvPr/>
        </p:nvSpPr>
        <p:spPr>
          <a:xfrm>
            <a:off x="-4246" y="0"/>
            <a:ext cx="9144000" cy="60032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533400" y="3860155"/>
            <a:ext cx="807480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4600" y="3954863"/>
            <a:ext cx="8074800" cy="1325563"/>
          </a:xfrm>
          <a:prstGeom prst="rect">
            <a:avLst/>
          </a:prstGeom>
        </p:spPr>
        <p:txBody>
          <a:bodyPr vert="horz" lIns="0" tIns="0" rIns="0" bIns="0" rtlCol="0" anchor="t" anchorCtr="0">
            <a:noAutofit/>
          </a:bodyPr>
          <a:lstStyle>
            <a:lvl1pPr>
              <a:defRPr>
                <a:solidFill>
                  <a:schemeClr val="bg1"/>
                </a:solidFill>
              </a:defRPr>
            </a:lvl1pPr>
          </a:lstStyle>
          <a:p>
            <a:r>
              <a:rPr lang="en-US"/>
              <a:t>Click to edit Master title style</a:t>
            </a:r>
            <a:endParaRPr lang="en-GB" dirty="0"/>
          </a:p>
        </p:txBody>
      </p:sp>
    </p:spTree>
    <p:extLst>
      <p:ext uri="{BB962C8B-B14F-4D97-AF65-F5344CB8AC3E}">
        <p14:creationId xmlns:p14="http://schemas.microsoft.com/office/powerpoint/2010/main" val="3673781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5" name="Rectangle 4"/>
          <p:cNvSpPr/>
          <p:nvPr/>
        </p:nvSpPr>
        <p:spPr>
          <a:xfrm>
            <a:off x="1" y="-27213"/>
            <a:ext cx="9144000" cy="6003234"/>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a:off x="533400" y="3860155"/>
            <a:ext cx="807480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9" name="Title Placeholder 1"/>
          <p:cNvSpPr>
            <a:spLocks noGrp="1"/>
          </p:cNvSpPr>
          <p:nvPr>
            <p:ph type="title"/>
          </p:nvPr>
        </p:nvSpPr>
        <p:spPr>
          <a:xfrm>
            <a:off x="534600" y="3954863"/>
            <a:ext cx="8074800" cy="1325563"/>
          </a:xfrm>
          <a:prstGeom prst="rect">
            <a:avLst/>
          </a:prstGeom>
        </p:spPr>
        <p:txBody>
          <a:bodyPr vert="horz" lIns="0" tIns="0" rIns="0" bIns="0" rtlCol="0" anchor="t" anchorCtr="0">
            <a:noAutofit/>
          </a:bodyPr>
          <a:lstStyle>
            <a:lvl1pPr>
              <a:defRPr>
                <a:solidFill>
                  <a:schemeClr val="bg1"/>
                </a:solidFill>
              </a:defRPr>
            </a:lvl1pPr>
          </a:lstStyle>
          <a:p>
            <a:r>
              <a:rPr lang="en-US"/>
              <a:t>Click to edit Master title style</a:t>
            </a:r>
            <a:endParaRPr lang="en-GB" dirty="0"/>
          </a:p>
        </p:txBody>
      </p:sp>
    </p:spTree>
    <p:extLst>
      <p:ext uri="{BB962C8B-B14F-4D97-AF65-F5344CB8AC3E}">
        <p14:creationId xmlns:p14="http://schemas.microsoft.com/office/powerpoint/2010/main" val="2122905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ection divider-3">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cxnSp>
        <p:nvCxnSpPr>
          <p:cNvPr id="11" name="Straight Connector 10"/>
          <p:cNvCxnSpPr/>
          <p:nvPr/>
        </p:nvCxnSpPr>
        <p:spPr>
          <a:xfrm>
            <a:off x="533399" y="363420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4" name="Title Placeholder 1"/>
          <p:cNvSpPr>
            <a:spLocks noGrp="1"/>
          </p:cNvSpPr>
          <p:nvPr>
            <p:ph type="title"/>
          </p:nvPr>
        </p:nvSpPr>
        <p:spPr>
          <a:xfrm>
            <a:off x="534600" y="3704860"/>
            <a:ext cx="8074800"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5" name="Straight Connector 4"/>
          <p:cNvCxnSpPr/>
          <p:nvPr userDrawn="1"/>
        </p:nvCxnSpPr>
        <p:spPr>
          <a:xfrm>
            <a:off x="533399" y="363420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6669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Divider-2">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fld id="{A964C0AA-13C5-42F8-8707-B9C6EA4D33F1}" type="slidenum">
              <a:rPr lang="en-GB" smtClean="0"/>
              <a:pPr/>
              <a:t>‹#›</a:t>
            </a:fld>
            <a:endParaRPr lang="en-GB" dirty="0"/>
          </a:p>
        </p:txBody>
      </p:sp>
      <p:sp>
        <p:nvSpPr>
          <p:cNvPr id="3" name="Picture Placeholder 2"/>
          <p:cNvSpPr>
            <a:spLocks noGrp="1"/>
          </p:cNvSpPr>
          <p:nvPr>
            <p:ph type="pic" sz="quarter" idx="17"/>
          </p:nvPr>
        </p:nvSpPr>
        <p:spPr>
          <a:xfrm>
            <a:off x="0" y="0"/>
            <a:ext cx="9144000" cy="3092400"/>
          </a:xfrm>
        </p:spPr>
        <p:txBody>
          <a:bodyPr/>
          <a:lstStyle/>
          <a:p>
            <a:r>
              <a:rPr lang="en-US"/>
              <a:t>Click icon to add picture</a:t>
            </a:r>
            <a:endParaRPr lang="en-GB"/>
          </a:p>
        </p:txBody>
      </p:sp>
      <p:cxnSp>
        <p:nvCxnSpPr>
          <p:cNvPr id="11" name="Straight Connector 10"/>
          <p:cNvCxnSpPr/>
          <p:nvPr/>
        </p:nvCxnSpPr>
        <p:spPr>
          <a:xfrm>
            <a:off x="533399" y="3610906"/>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4" name="Title Placeholder 1"/>
          <p:cNvSpPr>
            <a:spLocks noGrp="1"/>
          </p:cNvSpPr>
          <p:nvPr>
            <p:ph type="title"/>
          </p:nvPr>
        </p:nvSpPr>
        <p:spPr>
          <a:xfrm>
            <a:off x="534600" y="3681564"/>
            <a:ext cx="8074800"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6" name="Straight Connector 5"/>
          <p:cNvCxnSpPr/>
          <p:nvPr userDrawn="1"/>
        </p:nvCxnSpPr>
        <p:spPr>
          <a:xfrm>
            <a:off x="533399" y="3610906"/>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0159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ntroduction">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6"/>
          </p:nvPr>
        </p:nvSpPr>
        <p:spPr>
          <a:xfrm>
            <a:off x="0" y="-9525"/>
            <a:ext cx="9144000" cy="1925638"/>
          </a:xfrm>
        </p:spPr>
        <p:txBody>
          <a:bodyPr/>
          <a:lstStyle/>
          <a:p>
            <a:r>
              <a:rPr lang="en-US"/>
              <a:t>Click icon to add picture</a:t>
            </a:r>
            <a:endParaRPr lang="en-GB" dirty="0"/>
          </a:p>
        </p:txBody>
      </p:sp>
      <p:sp>
        <p:nvSpPr>
          <p:cNvPr id="10" name="Text Placeholder 5"/>
          <p:cNvSpPr>
            <a:spLocks noGrp="1"/>
          </p:cNvSpPr>
          <p:nvPr>
            <p:ph type="body" sz="quarter" idx="14"/>
          </p:nvPr>
        </p:nvSpPr>
        <p:spPr>
          <a:xfrm>
            <a:off x="533399" y="4797425"/>
            <a:ext cx="1807200" cy="1250950"/>
          </a:xfrm>
        </p:spPr>
        <p:txBody>
          <a:bodyPr/>
          <a:lstStyle>
            <a:lvl1pPr>
              <a:defRPr sz="1400" i="1">
                <a:solidFill>
                  <a:schemeClr val="accent1"/>
                </a:solidFill>
              </a:defRPr>
            </a:lvl1pPr>
            <a:lvl2pPr marL="0" indent="0">
              <a:buNone/>
              <a:defRPr sz="1200" i="1">
                <a:solidFill>
                  <a:schemeClr val="accent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11" name="Text Placeholder 5"/>
          <p:cNvSpPr>
            <a:spLocks noGrp="1"/>
          </p:cNvSpPr>
          <p:nvPr>
            <p:ph type="body" sz="quarter" idx="17"/>
          </p:nvPr>
        </p:nvSpPr>
        <p:spPr>
          <a:xfrm>
            <a:off x="2710068" y="3500438"/>
            <a:ext cx="5390945" cy="2547937"/>
          </a:xfrm>
        </p:spPr>
        <p:txBody>
          <a:bodyPr/>
          <a:lstStyle>
            <a:lvl1pPr>
              <a:defRPr sz="1400"/>
            </a:lvl1pPr>
            <a:lvl2pPr marL="0" indent="0">
              <a:buNone/>
              <a:defRPr sz="1400"/>
            </a:lvl2pPr>
            <a:lvl3pPr>
              <a:defRPr sz="1200"/>
            </a:lvl3pPr>
            <a:lvl4pPr>
              <a:defRPr sz="1200"/>
            </a:lvl4pPr>
            <a:lvl5pPr>
              <a:defRPr sz="1200"/>
            </a:lvl5pPr>
          </a:lstStyle>
          <a:p>
            <a:pPr lvl="0"/>
            <a:r>
              <a:rPr lang="en-US"/>
              <a:t>Edit Master text styles</a:t>
            </a:r>
          </a:p>
          <a:p>
            <a:pPr lvl="1"/>
            <a:r>
              <a:rPr lang="en-US"/>
              <a:t>Second level</a:t>
            </a:r>
          </a:p>
        </p:txBody>
      </p:sp>
      <p:sp>
        <p:nvSpPr>
          <p:cNvPr id="18" name="Title Placeholder 1"/>
          <p:cNvSpPr>
            <a:spLocks noGrp="1"/>
          </p:cNvSpPr>
          <p:nvPr>
            <p:ph type="title"/>
          </p:nvPr>
        </p:nvSpPr>
        <p:spPr>
          <a:xfrm>
            <a:off x="2710066" y="2289580"/>
            <a:ext cx="5390947"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8" name="Straight Connector 7"/>
          <p:cNvCxnSpPr/>
          <p:nvPr userDrawn="1"/>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2094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Introduction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533399" y="221892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6"/>
          </p:nvPr>
        </p:nvSpPr>
        <p:spPr>
          <a:xfrm>
            <a:off x="4643438" y="-9525"/>
            <a:ext cx="3964761" cy="1925638"/>
          </a:xfrm>
        </p:spPr>
        <p:txBody>
          <a:bodyPr/>
          <a:lstStyle/>
          <a:p>
            <a:r>
              <a:rPr lang="en-US"/>
              <a:t>Click icon to add picture</a:t>
            </a:r>
            <a:endParaRPr lang="en-GB" dirty="0"/>
          </a:p>
        </p:txBody>
      </p:sp>
      <p:sp>
        <p:nvSpPr>
          <p:cNvPr id="11" name="Text Placeholder 5"/>
          <p:cNvSpPr>
            <a:spLocks noGrp="1"/>
          </p:cNvSpPr>
          <p:nvPr>
            <p:ph type="body" sz="quarter" idx="17"/>
          </p:nvPr>
        </p:nvSpPr>
        <p:spPr>
          <a:xfrm>
            <a:off x="4643438" y="2781300"/>
            <a:ext cx="3964761" cy="3267076"/>
          </a:xfrm>
        </p:spPr>
        <p:txBody>
          <a:bodyPr/>
          <a:lstStyle>
            <a:lvl1pPr>
              <a:defRPr sz="1400"/>
            </a:lvl1pPr>
            <a:lvl2pPr marL="0" indent="0">
              <a:buNone/>
              <a:defRPr sz="1400"/>
            </a:lvl2pPr>
            <a:lvl3pPr>
              <a:defRPr sz="1200"/>
            </a:lvl3pPr>
            <a:lvl4pPr>
              <a:defRPr sz="1200"/>
            </a:lvl4pPr>
            <a:lvl5pPr>
              <a:defRPr sz="1200"/>
            </a:lvl5pPr>
          </a:lstStyle>
          <a:p>
            <a:pPr lvl="0"/>
            <a:r>
              <a:rPr lang="en-US"/>
              <a:t>Edit Master text styles</a:t>
            </a:r>
          </a:p>
          <a:p>
            <a:pPr lvl="1"/>
            <a:r>
              <a:rPr lang="en-US"/>
              <a:t>Second level</a:t>
            </a:r>
          </a:p>
        </p:txBody>
      </p:sp>
      <p:sp>
        <p:nvSpPr>
          <p:cNvPr id="7" name="Title Placeholder 1"/>
          <p:cNvSpPr>
            <a:spLocks noGrp="1"/>
          </p:cNvSpPr>
          <p:nvPr>
            <p:ph type="title"/>
          </p:nvPr>
        </p:nvSpPr>
        <p:spPr>
          <a:xfrm>
            <a:off x="533399" y="2289580"/>
            <a:ext cx="3390901"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8" name="Straight Connector 7"/>
          <p:cNvCxnSpPr/>
          <p:nvPr userDrawn="1"/>
        </p:nvCxnSpPr>
        <p:spPr>
          <a:xfrm>
            <a:off x="533399" y="221892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3911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3">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sp>
        <p:nvSpPr>
          <p:cNvPr id="7" name="Content Placeholder 26"/>
          <p:cNvSpPr>
            <a:spLocks noGrp="1"/>
          </p:cNvSpPr>
          <p:nvPr>
            <p:ph sz="quarter" idx="14" hasCustomPrompt="1"/>
          </p:nvPr>
        </p:nvSpPr>
        <p:spPr>
          <a:xfrm>
            <a:off x="4861488" y="3274636"/>
            <a:ext cx="1800000" cy="2963827"/>
          </a:xfrm>
        </p:spPr>
        <p:txBody>
          <a:bodyPr/>
          <a:lstStyle>
            <a:lvl1pPr>
              <a:defRPr sz="1400"/>
            </a:lvl1pPr>
          </a:lstStyle>
          <a:p>
            <a:pPr lvl="0"/>
            <a:r>
              <a:rPr lang="en-US" noProof="0" dirty="0"/>
              <a:t>Click to edit Master text styles</a:t>
            </a:r>
          </a:p>
        </p:txBody>
      </p:sp>
      <p:sp>
        <p:nvSpPr>
          <p:cNvPr id="8" name="Content Placeholder 26"/>
          <p:cNvSpPr>
            <a:spLocks noGrp="1"/>
          </p:cNvSpPr>
          <p:nvPr>
            <p:ph sz="quarter" idx="15" hasCustomPrompt="1"/>
          </p:nvPr>
        </p:nvSpPr>
        <p:spPr>
          <a:xfrm>
            <a:off x="6804024" y="3274328"/>
            <a:ext cx="1798079" cy="2962960"/>
          </a:xfrm>
        </p:spPr>
        <p:txBody>
          <a:bodyPr/>
          <a:lstStyle>
            <a:lvl1pPr>
              <a:defRPr sz="1400"/>
            </a:lvl1pPr>
          </a:lstStyle>
          <a:p>
            <a:pPr lvl="0"/>
            <a:r>
              <a:rPr lang="en-US" noProof="0" dirty="0"/>
              <a:t>Click to edit Master text styles</a:t>
            </a:r>
          </a:p>
        </p:txBody>
      </p:sp>
      <p:sp>
        <p:nvSpPr>
          <p:cNvPr id="6" name="Picture Placeholder 5"/>
          <p:cNvSpPr>
            <a:spLocks noGrp="1"/>
          </p:cNvSpPr>
          <p:nvPr>
            <p:ph type="pic" sz="quarter" idx="16"/>
          </p:nvPr>
        </p:nvSpPr>
        <p:spPr>
          <a:xfrm>
            <a:off x="0" y="3274329"/>
            <a:ext cx="4525108" cy="2962960"/>
          </a:xfrm>
        </p:spPr>
        <p:txBody>
          <a:bodyPr/>
          <a:lstStyle/>
          <a:p>
            <a:r>
              <a:rPr lang="en-US"/>
              <a:t>Click icon to add picture</a:t>
            </a:r>
            <a:endParaRPr lang="en-GB" dirty="0"/>
          </a:p>
        </p:txBody>
      </p:sp>
      <p:sp>
        <p:nvSpPr>
          <p:cNvPr id="10" name="Text Placeholder 5"/>
          <p:cNvSpPr>
            <a:spLocks noGrp="1"/>
          </p:cNvSpPr>
          <p:nvPr>
            <p:ph type="body" sz="quarter" idx="18"/>
          </p:nvPr>
        </p:nvSpPr>
        <p:spPr>
          <a:xfrm>
            <a:off x="0" y="0"/>
            <a:ext cx="9143999" cy="1849027"/>
          </a:xfrm>
          <a:solidFill>
            <a:schemeClr val="accent1"/>
          </a:solidFill>
        </p:spPr>
        <p:txBody>
          <a:bodyPr lIns="6084000" tIns="432000" rIns="720000" bIns="72000" spcCol="0"/>
          <a:lstStyle>
            <a:lvl1pPr algn="l">
              <a:defRPr sz="1400" i="1">
                <a:solidFill>
                  <a:schemeClr val="bg1"/>
                </a:solidFill>
              </a:defRPr>
            </a:lvl1pPr>
            <a:lvl2pPr marL="0" indent="0" algn="l">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cxnSp>
        <p:nvCxnSpPr>
          <p:cNvPr id="11" name="Straight Connector 10"/>
          <p:cNvCxnSpPr/>
          <p:nvPr/>
        </p:nvCxnSpPr>
        <p:spPr>
          <a:xfrm>
            <a:off x="4861488" y="2078250"/>
            <a:ext cx="374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4861488" y="2148909"/>
            <a:ext cx="3740615" cy="1042755"/>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9" name="Straight Connector 8"/>
          <p:cNvCxnSpPr/>
          <p:nvPr userDrawn="1"/>
        </p:nvCxnSpPr>
        <p:spPr>
          <a:xfrm>
            <a:off x="4861488" y="2078250"/>
            <a:ext cx="374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5973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ustom layout 4">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4642103" y="2218922"/>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6"/>
          </p:nvPr>
        </p:nvSpPr>
        <p:spPr>
          <a:xfrm>
            <a:off x="0" y="-9525"/>
            <a:ext cx="9144000" cy="1925638"/>
          </a:xfrm>
        </p:spPr>
        <p:txBody>
          <a:bodyPr/>
          <a:lstStyle/>
          <a:p>
            <a:r>
              <a:rPr lang="en-US"/>
              <a:t>Click icon to add picture</a:t>
            </a:r>
            <a:endParaRPr lang="en-GB" dirty="0"/>
          </a:p>
        </p:txBody>
      </p:sp>
      <p:sp>
        <p:nvSpPr>
          <p:cNvPr id="10" name="Title Placeholder 1"/>
          <p:cNvSpPr>
            <a:spLocks noGrp="1"/>
          </p:cNvSpPr>
          <p:nvPr>
            <p:ph type="title"/>
          </p:nvPr>
        </p:nvSpPr>
        <p:spPr>
          <a:xfrm>
            <a:off x="4642752" y="2289580"/>
            <a:ext cx="3959351" cy="1325563"/>
          </a:xfrm>
          <a:prstGeom prst="rect">
            <a:avLst/>
          </a:prstGeom>
        </p:spPr>
        <p:txBody>
          <a:bodyPr vert="horz" lIns="0" tIns="0" rIns="0" bIns="0" rtlCol="0" anchor="t" anchorCtr="0">
            <a:noAutofit/>
          </a:bodyPr>
          <a:lstStyle/>
          <a:p>
            <a:r>
              <a:rPr lang="en-US"/>
              <a:t>Click to edit Master title style</a:t>
            </a:r>
            <a:endParaRPr lang="en-GB" dirty="0"/>
          </a:p>
        </p:txBody>
      </p:sp>
      <p:sp>
        <p:nvSpPr>
          <p:cNvPr id="11" name="Content Placeholder 12"/>
          <p:cNvSpPr>
            <a:spLocks noGrp="1"/>
          </p:cNvSpPr>
          <p:nvPr>
            <p:ph sz="quarter" idx="19"/>
          </p:nvPr>
        </p:nvSpPr>
        <p:spPr>
          <a:xfrm>
            <a:off x="2504621" y="2218922"/>
            <a:ext cx="1787818" cy="40183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3" name="Content Placeholder 12"/>
          <p:cNvSpPr>
            <a:spLocks noGrp="1"/>
          </p:cNvSpPr>
          <p:nvPr>
            <p:ph sz="quarter" idx="20"/>
          </p:nvPr>
        </p:nvSpPr>
        <p:spPr>
          <a:xfrm>
            <a:off x="556188" y="2219894"/>
            <a:ext cx="1787818" cy="40183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cxnSp>
        <p:nvCxnSpPr>
          <p:cNvPr id="8" name="Straight Connector 7"/>
          <p:cNvCxnSpPr/>
          <p:nvPr userDrawn="1"/>
        </p:nvCxnSpPr>
        <p:spPr>
          <a:xfrm>
            <a:off x="4642103" y="2218922"/>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73930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ustom layout 5">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4642103" y="976277"/>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8" name="Content Placeholder 26"/>
          <p:cNvSpPr>
            <a:spLocks noGrp="1"/>
          </p:cNvSpPr>
          <p:nvPr>
            <p:ph sz="quarter" idx="15" hasCustomPrompt="1"/>
          </p:nvPr>
        </p:nvSpPr>
        <p:spPr>
          <a:xfrm>
            <a:off x="2498724" y="2918848"/>
            <a:ext cx="1798079" cy="3341886"/>
          </a:xfrm>
        </p:spPr>
        <p:txBody>
          <a:bodyPr/>
          <a:lstStyle>
            <a:lvl1pPr>
              <a:defRPr sz="1400" i="1">
                <a:solidFill>
                  <a:schemeClr val="accent1"/>
                </a:solidFill>
              </a:defRPr>
            </a:lvl1pPr>
            <a:lvl2pPr marL="0" indent="0">
              <a:buNone/>
              <a:defRPr sz="1400" i="1">
                <a:solidFill>
                  <a:schemeClr val="accent1"/>
                </a:solidFill>
              </a:defRPr>
            </a:lvl2pPr>
          </a:lstStyle>
          <a:p>
            <a:pPr lvl="0"/>
            <a:r>
              <a:rPr lang="en-US" noProof="0" dirty="0"/>
              <a:t>Click to edit Master text styles</a:t>
            </a:r>
          </a:p>
          <a:p>
            <a:pPr lvl="1"/>
            <a:endParaRPr lang="en-GB" noProof="0" dirty="0"/>
          </a:p>
        </p:txBody>
      </p:sp>
      <p:sp>
        <p:nvSpPr>
          <p:cNvPr id="6" name="Picture Placeholder 5"/>
          <p:cNvSpPr>
            <a:spLocks noGrp="1"/>
          </p:cNvSpPr>
          <p:nvPr>
            <p:ph type="pic" sz="quarter" idx="16"/>
          </p:nvPr>
        </p:nvSpPr>
        <p:spPr>
          <a:xfrm>
            <a:off x="546504" y="609600"/>
            <a:ext cx="3750299" cy="2057754"/>
          </a:xfrm>
        </p:spPr>
        <p:txBody>
          <a:bodyPr/>
          <a:lstStyle/>
          <a:p>
            <a:r>
              <a:rPr lang="en-US"/>
              <a:t>Click icon to add picture</a:t>
            </a:r>
            <a:endParaRPr lang="en-GB" dirty="0"/>
          </a:p>
        </p:txBody>
      </p:sp>
      <p:sp>
        <p:nvSpPr>
          <p:cNvPr id="12" name="Title Placeholder 1"/>
          <p:cNvSpPr>
            <a:spLocks noGrp="1"/>
          </p:cNvSpPr>
          <p:nvPr>
            <p:ph type="title"/>
          </p:nvPr>
        </p:nvSpPr>
        <p:spPr>
          <a:xfrm>
            <a:off x="4642752" y="1046935"/>
            <a:ext cx="3959351" cy="1325563"/>
          </a:xfrm>
          <a:prstGeom prst="rect">
            <a:avLst/>
          </a:prstGeom>
        </p:spPr>
        <p:txBody>
          <a:bodyPr vert="horz" lIns="0" tIns="0" rIns="0" bIns="0" rtlCol="0" anchor="t" anchorCtr="0">
            <a:noAutofit/>
          </a:bodyPr>
          <a:lstStyle/>
          <a:p>
            <a:r>
              <a:rPr lang="en-US"/>
              <a:t>Click to edit Master title style</a:t>
            </a:r>
            <a:endParaRPr lang="en-GB" dirty="0"/>
          </a:p>
        </p:txBody>
      </p:sp>
      <p:sp>
        <p:nvSpPr>
          <p:cNvPr id="14" name="Content Placeholder 12"/>
          <p:cNvSpPr>
            <a:spLocks noGrp="1"/>
          </p:cNvSpPr>
          <p:nvPr>
            <p:ph sz="quarter" idx="19"/>
          </p:nvPr>
        </p:nvSpPr>
        <p:spPr>
          <a:xfrm>
            <a:off x="4642103" y="2168769"/>
            <a:ext cx="3960000" cy="409196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cxnSp>
        <p:nvCxnSpPr>
          <p:cNvPr id="9" name="Straight Connector 8"/>
          <p:cNvCxnSpPr/>
          <p:nvPr userDrawn="1"/>
        </p:nvCxnSpPr>
        <p:spPr>
          <a:xfrm>
            <a:off x="4642103" y="976277"/>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71161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ustom layout 6">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sp>
        <p:nvSpPr>
          <p:cNvPr id="8" name="Content Placeholder 26"/>
          <p:cNvSpPr>
            <a:spLocks noGrp="1"/>
          </p:cNvSpPr>
          <p:nvPr>
            <p:ph sz="quarter" idx="15" hasCustomPrompt="1"/>
          </p:nvPr>
        </p:nvSpPr>
        <p:spPr>
          <a:xfrm>
            <a:off x="2498724" y="1946031"/>
            <a:ext cx="1798079" cy="4314703"/>
          </a:xfrm>
        </p:spPr>
        <p:txBody>
          <a:bodyPr/>
          <a:lstStyle>
            <a:lvl1pPr>
              <a:defRPr sz="1400" i="1">
                <a:solidFill>
                  <a:schemeClr val="accent1"/>
                </a:solidFill>
              </a:defRPr>
            </a:lvl1pPr>
            <a:lvl2pPr marL="0" indent="0">
              <a:buNone/>
              <a:defRPr sz="1400" i="1">
                <a:solidFill>
                  <a:schemeClr val="accent1"/>
                </a:solidFill>
              </a:defRPr>
            </a:lvl2pPr>
          </a:lstStyle>
          <a:p>
            <a:pPr lvl="0"/>
            <a:r>
              <a:rPr lang="en-US" noProof="0" dirty="0"/>
              <a:t>Click to edit Master text styles</a:t>
            </a:r>
          </a:p>
          <a:p>
            <a:pPr lvl="1"/>
            <a:endParaRPr lang="en-GB" noProof="0" dirty="0"/>
          </a:p>
        </p:txBody>
      </p:sp>
      <p:sp>
        <p:nvSpPr>
          <p:cNvPr id="6" name="Picture Placeholder 5"/>
          <p:cNvSpPr>
            <a:spLocks noGrp="1"/>
          </p:cNvSpPr>
          <p:nvPr>
            <p:ph type="pic" sz="quarter" idx="16"/>
          </p:nvPr>
        </p:nvSpPr>
        <p:spPr>
          <a:xfrm>
            <a:off x="546505" y="2016611"/>
            <a:ext cx="1800000" cy="2947486"/>
          </a:xfrm>
        </p:spPr>
        <p:txBody>
          <a:bodyPr/>
          <a:lstStyle/>
          <a:p>
            <a:r>
              <a:rPr lang="en-US"/>
              <a:t>Click icon to add picture</a:t>
            </a:r>
            <a:endParaRPr lang="en-GB" dirty="0"/>
          </a:p>
        </p:txBody>
      </p:sp>
      <p:sp>
        <p:nvSpPr>
          <p:cNvPr id="10" name="Content Placeholder 26"/>
          <p:cNvSpPr>
            <a:spLocks noGrp="1"/>
          </p:cNvSpPr>
          <p:nvPr>
            <p:ph sz="quarter" idx="17" hasCustomPrompt="1"/>
          </p:nvPr>
        </p:nvSpPr>
        <p:spPr>
          <a:xfrm>
            <a:off x="4642104" y="1946032"/>
            <a:ext cx="3960000" cy="1228146"/>
          </a:xfrm>
        </p:spPr>
        <p:txBody>
          <a:bodyPr/>
          <a:lstStyle>
            <a:lvl1pPr>
              <a:defRPr sz="1400"/>
            </a:lvl1pPr>
            <a:lvl2pPr marL="0" indent="0">
              <a:buNone/>
              <a:defRPr sz="1400"/>
            </a:lvl2pPr>
          </a:lstStyle>
          <a:p>
            <a:pPr lvl="0"/>
            <a:r>
              <a:rPr lang="en-US" noProof="0" dirty="0"/>
              <a:t>Click to edit Master text styles</a:t>
            </a:r>
          </a:p>
          <a:p>
            <a:pPr lvl="1"/>
            <a:endParaRPr lang="en-GB" noProof="0" dirty="0"/>
          </a:p>
        </p:txBody>
      </p:sp>
      <p:sp>
        <p:nvSpPr>
          <p:cNvPr id="13" name="Chart Placeholder 12"/>
          <p:cNvSpPr>
            <a:spLocks noGrp="1"/>
          </p:cNvSpPr>
          <p:nvPr>
            <p:ph type="chart" sz="quarter" idx="18"/>
          </p:nvPr>
        </p:nvSpPr>
        <p:spPr>
          <a:xfrm>
            <a:off x="4642103" y="3531555"/>
            <a:ext cx="3960001" cy="2729179"/>
          </a:xfrm>
        </p:spPr>
        <p:txBody>
          <a:bodyPr/>
          <a:lstStyle/>
          <a:p>
            <a:r>
              <a:rPr lang="en-US"/>
              <a:t>Click icon to add chart</a:t>
            </a:r>
            <a:endParaRPr lang="en-GB"/>
          </a:p>
        </p:txBody>
      </p:sp>
      <p:cxnSp>
        <p:nvCxnSpPr>
          <p:cNvPr id="16" name="Straight Connector 15"/>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7"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a:t>Click to edit Master title style</a:t>
            </a:r>
            <a:endParaRPr lang="en-GB" dirty="0"/>
          </a:p>
        </p:txBody>
      </p:sp>
      <p:sp>
        <p:nvSpPr>
          <p:cNvPr id="19" name="Text Placeholder 5"/>
          <p:cNvSpPr>
            <a:spLocks noGrp="1"/>
          </p:cNvSpPr>
          <p:nvPr>
            <p:ph type="body" sz="quarter" idx="19"/>
          </p:nvPr>
        </p:nvSpPr>
        <p:spPr>
          <a:xfrm>
            <a:off x="533399" y="5078885"/>
            <a:ext cx="1813105" cy="1181849"/>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3245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ustom layout 7">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A964C0AA-13C5-42F8-8707-B9C6EA4D33F1}" type="slidenum">
              <a:rPr lang="en-GB" smtClean="0"/>
              <a:t>‹#›</a:t>
            </a:fld>
            <a:endParaRPr lang="en-GB"/>
          </a:p>
        </p:txBody>
      </p:sp>
      <p:sp>
        <p:nvSpPr>
          <p:cNvPr id="13" name="Content Placeholder 26"/>
          <p:cNvSpPr>
            <a:spLocks noGrp="1"/>
          </p:cNvSpPr>
          <p:nvPr>
            <p:ph sz="quarter" idx="14"/>
          </p:nvPr>
        </p:nvSpPr>
        <p:spPr>
          <a:xfrm>
            <a:off x="533400" y="1752601"/>
            <a:ext cx="3962400" cy="44172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4" name="Content Placeholder 26"/>
          <p:cNvSpPr>
            <a:spLocks noGrp="1"/>
          </p:cNvSpPr>
          <p:nvPr>
            <p:ph sz="quarter" idx="15"/>
          </p:nvPr>
        </p:nvSpPr>
        <p:spPr>
          <a:xfrm>
            <a:off x="4648201" y="1752600"/>
            <a:ext cx="3962399" cy="44196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cxnSp>
        <p:nvCxnSpPr>
          <p:cNvPr id="7" name="Straight Connector 6"/>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8" name="Straight Connector 7"/>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54045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ustom layout 8">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964C0AA-13C5-42F8-8707-B9C6EA4D33F1}" type="slidenum">
              <a:rPr lang="en-GB" smtClean="0"/>
              <a:t>‹#›</a:t>
            </a:fld>
            <a:endParaRPr lang="en-GB"/>
          </a:p>
        </p:txBody>
      </p:sp>
      <p:sp>
        <p:nvSpPr>
          <p:cNvPr id="5" name="Content Placeholder 26"/>
          <p:cNvSpPr>
            <a:spLocks noGrp="1"/>
          </p:cNvSpPr>
          <p:nvPr>
            <p:ph sz="quarter" idx="14"/>
          </p:nvPr>
        </p:nvSpPr>
        <p:spPr>
          <a:xfrm>
            <a:off x="533400" y="3352800"/>
            <a:ext cx="3962400" cy="28194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Content Placeholder 26"/>
          <p:cNvSpPr>
            <a:spLocks noGrp="1"/>
          </p:cNvSpPr>
          <p:nvPr>
            <p:ph sz="quarter" idx="15"/>
          </p:nvPr>
        </p:nvSpPr>
        <p:spPr>
          <a:xfrm>
            <a:off x="4648199" y="3352800"/>
            <a:ext cx="3962401" cy="28194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7" name="Text Placeholder 12"/>
          <p:cNvSpPr>
            <a:spLocks noGrp="1"/>
          </p:cNvSpPr>
          <p:nvPr>
            <p:ph type="body" sz="quarter" idx="16"/>
          </p:nvPr>
        </p:nvSpPr>
        <p:spPr>
          <a:xfrm>
            <a:off x="533400" y="1752600"/>
            <a:ext cx="8077200" cy="1447800"/>
          </a:xfrm>
        </p:spPr>
        <p:txBody>
          <a:bodyPr/>
          <a:lstStyle>
            <a:lvl1pPr>
              <a:defRPr sz="1800" i="1">
                <a:solidFill>
                  <a:schemeClr val="accent1"/>
                </a:solidFill>
              </a:defRPr>
            </a:lvl1pPr>
          </a:lstStyle>
          <a:p>
            <a:pPr lvl="0"/>
            <a:r>
              <a:rPr lang="en-US" noProof="0"/>
              <a:t>Edit Master text styles</a:t>
            </a:r>
          </a:p>
        </p:txBody>
      </p:sp>
      <p:cxnSp>
        <p:nvCxnSpPr>
          <p:cNvPr id="9" name="Straight Connector 8"/>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8" name="Straight Connector 7"/>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10572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ustom layout 9">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sp>
        <p:nvSpPr>
          <p:cNvPr id="4" name="Content Placeholder 26"/>
          <p:cNvSpPr>
            <a:spLocks noGrp="1"/>
          </p:cNvSpPr>
          <p:nvPr>
            <p:ph sz="quarter" idx="14"/>
          </p:nvPr>
        </p:nvSpPr>
        <p:spPr>
          <a:xfrm>
            <a:off x="533400" y="3352800"/>
            <a:ext cx="3962400" cy="28194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5" name="Content Placeholder 26"/>
          <p:cNvSpPr>
            <a:spLocks noGrp="1"/>
          </p:cNvSpPr>
          <p:nvPr>
            <p:ph sz="quarter" idx="15"/>
          </p:nvPr>
        </p:nvSpPr>
        <p:spPr>
          <a:xfrm>
            <a:off x="4648199" y="3352800"/>
            <a:ext cx="3962401" cy="28194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10" name="Picture Placeholder 2"/>
          <p:cNvSpPr>
            <a:spLocks noGrp="1"/>
          </p:cNvSpPr>
          <p:nvPr>
            <p:ph type="pic" sz="quarter" idx="17"/>
          </p:nvPr>
        </p:nvSpPr>
        <p:spPr>
          <a:xfrm>
            <a:off x="0" y="0"/>
            <a:ext cx="9144000" cy="2003461"/>
          </a:xfrm>
        </p:spPr>
        <p:txBody>
          <a:bodyPr/>
          <a:lstStyle/>
          <a:p>
            <a:r>
              <a:rPr lang="en-US"/>
              <a:t>Click icon to add picture</a:t>
            </a:r>
            <a:endParaRPr lang="en-GB"/>
          </a:p>
        </p:txBody>
      </p:sp>
      <p:cxnSp>
        <p:nvCxnSpPr>
          <p:cNvPr id="8" name="Straight Connector 7"/>
          <p:cNvCxnSpPr/>
          <p:nvPr/>
        </p:nvCxnSpPr>
        <p:spPr>
          <a:xfrm>
            <a:off x="533399" y="2218922"/>
            <a:ext cx="8078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533399" y="2289580"/>
            <a:ext cx="8077201" cy="792721"/>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2218922"/>
            <a:ext cx="8078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78251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ustom layout 10">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17" name="Content Placeholder 26"/>
          <p:cNvSpPr>
            <a:spLocks noGrp="1"/>
          </p:cNvSpPr>
          <p:nvPr>
            <p:ph sz="quarter" idx="13"/>
          </p:nvPr>
        </p:nvSpPr>
        <p:spPr>
          <a:xfrm>
            <a:off x="533400" y="1752601"/>
            <a:ext cx="2588400" cy="4417200"/>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8" name="Content Placeholder 26"/>
          <p:cNvSpPr>
            <a:spLocks noGrp="1"/>
          </p:cNvSpPr>
          <p:nvPr>
            <p:ph sz="quarter" idx="14"/>
          </p:nvPr>
        </p:nvSpPr>
        <p:spPr>
          <a:xfrm>
            <a:off x="3276601" y="1752601"/>
            <a:ext cx="2590799" cy="4419599"/>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9" name="Content Placeholder 26"/>
          <p:cNvSpPr>
            <a:spLocks noGrp="1"/>
          </p:cNvSpPr>
          <p:nvPr>
            <p:ph sz="quarter" idx="15"/>
          </p:nvPr>
        </p:nvSpPr>
        <p:spPr>
          <a:xfrm>
            <a:off x="6019800" y="1752601"/>
            <a:ext cx="2590800" cy="4419599"/>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cxnSp>
        <p:nvCxnSpPr>
          <p:cNvPr id="8" name="Straight Connector 7"/>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0" name="Title Placeholder 1"/>
          <p:cNvSpPr>
            <a:spLocks noGrp="1"/>
          </p:cNvSpPr>
          <p:nvPr>
            <p:ph type="title"/>
          </p:nvPr>
        </p:nvSpPr>
        <p:spPr>
          <a:xfrm>
            <a:off x="533399" y="605637"/>
            <a:ext cx="8074800" cy="983017"/>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7941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ustom layout 11">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 name="Picture Placeholder 2"/>
          <p:cNvSpPr>
            <a:spLocks noGrp="1"/>
          </p:cNvSpPr>
          <p:nvPr>
            <p:ph type="pic" sz="quarter" idx="13"/>
          </p:nvPr>
        </p:nvSpPr>
        <p:spPr>
          <a:xfrm>
            <a:off x="6109590" y="476250"/>
            <a:ext cx="2499811" cy="4920698"/>
          </a:xfrm>
        </p:spPr>
        <p:txBody>
          <a:bodyPr/>
          <a:lstStyle/>
          <a:p>
            <a:r>
              <a:rPr lang="en-US"/>
              <a:t>Click icon to add picture</a:t>
            </a:r>
            <a:endParaRPr lang="en-GB" dirty="0"/>
          </a:p>
        </p:txBody>
      </p:sp>
      <p:sp>
        <p:nvSpPr>
          <p:cNvPr id="6" name="Text Placeholder 5"/>
          <p:cNvSpPr>
            <a:spLocks noGrp="1"/>
          </p:cNvSpPr>
          <p:nvPr>
            <p:ph type="body" sz="quarter" idx="14"/>
          </p:nvPr>
        </p:nvSpPr>
        <p:spPr>
          <a:xfrm>
            <a:off x="533399" y="3500438"/>
            <a:ext cx="1807200" cy="2547937"/>
          </a:xfrm>
        </p:spPr>
        <p:txBody>
          <a:bodyPr/>
          <a:lstStyle>
            <a:lvl1pPr>
              <a:defRPr sz="1400"/>
            </a:lvl1pPr>
            <a:lvl2pPr marL="0" indent="0">
              <a:buNone/>
              <a:defRPr sz="1400"/>
            </a:lvl2pPr>
            <a:lvl3pPr>
              <a:defRPr sz="1200"/>
            </a:lvl3pPr>
            <a:lvl4pPr>
              <a:defRPr sz="1200"/>
            </a:lvl4pPr>
            <a:lvl5pPr>
              <a:defRPr sz="1200"/>
            </a:lvl5pPr>
          </a:lstStyle>
          <a:p>
            <a:pPr lvl="0"/>
            <a:r>
              <a:rPr lang="en-US"/>
              <a:t>Edit Master text styles</a:t>
            </a:r>
          </a:p>
          <a:p>
            <a:pPr lvl="1"/>
            <a:r>
              <a:rPr lang="en-US"/>
              <a:t>Second level</a:t>
            </a:r>
          </a:p>
        </p:txBody>
      </p:sp>
      <p:sp>
        <p:nvSpPr>
          <p:cNvPr id="31" name="Text Placeholder 5"/>
          <p:cNvSpPr>
            <a:spLocks noGrp="1"/>
          </p:cNvSpPr>
          <p:nvPr>
            <p:ph type="body" sz="quarter" idx="15"/>
          </p:nvPr>
        </p:nvSpPr>
        <p:spPr>
          <a:xfrm>
            <a:off x="2487542" y="3500438"/>
            <a:ext cx="1807200" cy="2547937"/>
          </a:xfrm>
        </p:spPr>
        <p:txBody>
          <a:bodyPr/>
          <a:lstStyle>
            <a:lvl1pPr>
              <a:defRPr sz="1400"/>
            </a:lvl1pPr>
            <a:lvl2pPr>
              <a:defRPr sz="1200"/>
            </a:lvl2pPr>
            <a:lvl3pPr>
              <a:defRPr sz="1200"/>
            </a:lvl3pPr>
            <a:lvl4pPr>
              <a:defRPr sz="1200"/>
            </a:lvl4pPr>
            <a:lvl5pPr>
              <a:defRPr sz="1200"/>
            </a:lvl5pPr>
          </a:lstStyle>
          <a:p>
            <a:pPr lvl="0"/>
            <a:r>
              <a:rPr lang="en-US"/>
              <a:t>Edit Master text styles</a:t>
            </a:r>
          </a:p>
        </p:txBody>
      </p:sp>
      <p:sp>
        <p:nvSpPr>
          <p:cNvPr id="35" name="Text Placeholder 34"/>
          <p:cNvSpPr>
            <a:spLocks noGrp="1"/>
          </p:cNvSpPr>
          <p:nvPr>
            <p:ph type="body" sz="quarter" idx="17"/>
          </p:nvPr>
        </p:nvSpPr>
        <p:spPr>
          <a:xfrm>
            <a:off x="6109590" y="5516564"/>
            <a:ext cx="2499811" cy="531812"/>
          </a:xfrm>
        </p:spPr>
        <p:txBody>
          <a:bodyPr/>
          <a:lstStyle>
            <a:lvl1pPr>
              <a:defRPr sz="1400" i="1">
                <a:solidFill>
                  <a:schemeClr val="accent1"/>
                </a:solidFill>
              </a:defRPr>
            </a:lvl1pPr>
            <a:lvl2pPr marL="0" indent="0">
              <a:buNone/>
              <a:defRPr sz="1200"/>
            </a:lvl2pPr>
            <a:lvl3pPr>
              <a:defRPr sz="1200"/>
            </a:lvl3pPr>
            <a:lvl4pPr>
              <a:defRPr sz="1200"/>
            </a:lvl4pPr>
            <a:lvl5pPr>
              <a:defRPr sz="1200"/>
            </a:lvl5pPr>
          </a:lstStyle>
          <a:p>
            <a:pPr lvl="0"/>
            <a:r>
              <a:rPr lang="en-US"/>
              <a:t>Edit Master text styles</a:t>
            </a:r>
          </a:p>
        </p:txBody>
      </p:sp>
      <p:cxnSp>
        <p:nvCxnSpPr>
          <p:cNvPr id="16" name="Straight Connector 15"/>
          <p:cNvCxnSpPr/>
          <p:nvPr/>
        </p:nvCxnSpPr>
        <p:spPr>
          <a:xfrm>
            <a:off x="533399" y="2218922"/>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8" name="Title Placeholder 1"/>
          <p:cNvSpPr>
            <a:spLocks noGrp="1"/>
          </p:cNvSpPr>
          <p:nvPr>
            <p:ph type="title"/>
          </p:nvPr>
        </p:nvSpPr>
        <p:spPr>
          <a:xfrm>
            <a:off x="533400" y="2289579"/>
            <a:ext cx="3760718" cy="1068089"/>
          </a:xfrm>
          <a:prstGeom prst="rect">
            <a:avLst/>
          </a:prstGeom>
        </p:spPr>
        <p:txBody>
          <a:bodyPr vert="horz" lIns="0" tIns="0" rIns="0" bIns="0" rtlCol="0" anchor="t" anchorCtr="0">
            <a:noAutofit/>
          </a:bodyPr>
          <a:lstStyle/>
          <a:p>
            <a:r>
              <a:rPr lang="en-US"/>
              <a:t>Click to edit Master title style</a:t>
            </a:r>
            <a:endParaRPr lang="en-GB" dirty="0"/>
          </a:p>
        </p:txBody>
      </p:sp>
      <p:sp>
        <p:nvSpPr>
          <p:cNvPr id="19" name="Text Placeholder 5"/>
          <p:cNvSpPr>
            <a:spLocks noGrp="1"/>
          </p:cNvSpPr>
          <p:nvPr>
            <p:ph type="body" sz="quarter" idx="18"/>
          </p:nvPr>
        </p:nvSpPr>
        <p:spPr>
          <a:xfrm>
            <a:off x="533400" y="491829"/>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20" name="Text Placeholder 5"/>
          <p:cNvSpPr>
            <a:spLocks noGrp="1"/>
          </p:cNvSpPr>
          <p:nvPr>
            <p:ph type="body" sz="quarter" idx="21"/>
          </p:nvPr>
        </p:nvSpPr>
        <p:spPr>
          <a:xfrm>
            <a:off x="2486636" y="491829"/>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cxnSp>
        <p:nvCxnSpPr>
          <p:cNvPr id="11" name="Straight Connector 10"/>
          <p:cNvCxnSpPr/>
          <p:nvPr userDrawn="1"/>
        </p:nvCxnSpPr>
        <p:spPr>
          <a:xfrm>
            <a:off x="533399" y="2218922"/>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64992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ustom layout 12">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6" name="Text Placeholder 5"/>
          <p:cNvSpPr>
            <a:spLocks noGrp="1"/>
          </p:cNvSpPr>
          <p:nvPr>
            <p:ph type="body" sz="quarter" idx="14"/>
          </p:nvPr>
        </p:nvSpPr>
        <p:spPr>
          <a:xfrm>
            <a:off x="533399" y="488884"/>
            <a:ext cx="1807200" cy="2547937"/>
          </a:xfrm>
        </p:spPr>
        <p:txBody>
          <a:bodyPr/>
          <a:lstStyle>
            <a:lvl1pPr>
              <a:defRPr sz="1400"/>
            </a:lvl1pPr>
            <a:lvl2pPr marL="0" indent="0">
              <a:buNone/>
              <a:defRPr sz="1400"/>
            </a:lvl2pPr>
            <a:lvl3pPr>
              <a:defRPr sz="1200"/>
            </a:lvl3pPr>
            <a:lvl4pPr>
              <a:defRPr sz="1200"/>
            </a:lvl4pPr>
            <a:lvl5pPr>
              <a:defRPr sz="1200"/>
            </a:lvl5pPr>
          </a:lstStyle>
          <a:p>
            <a:pPr lvl="0"/>
            <a:r>
              <a:rPr lang="en-US"/>
              <a:t>Edit Master text styles</a:t>
            </a:r>
          </a:p>
          <a:p>
            <a:pPr lvl="1"/>
            <a:r>
              <a:rPr lang="en-US"/>
              <a:t>Second level</a:t>
            </a:r>
          </a:p>
        </p:txBody>
      </p:sp>
      <p:sp>
        <p:nvSpPr>
          <p:cNvPr id="31" name="Text Placeholder 5"/>
          <p:cNvSpPr>
            <a:spLocks noGrp="1"/>
          </p:cNvSpPr>
          <p:nvPr>
            <p:ph type="body" sz="quarter" idx="15"/>
          </p:nvPr>
        </p:nvSpPr>
        <p:spPr>
          <a:xfrm>
            <a:off x="2487542" y="488884"/>
            <a:ext cx="1807200" cy="2547937"/>
          </a:xfrm>
        </p:spPr>
        <p:txBody>
          <a:bodyPr/>
          <a:lstStyle>
            <a:lvl1pPr>
              <a:defRPr sz="1400"/>
            </a:lvl1pPr>
            <a:lvl2pPr>
              <a:defRPr sz="1200"/>
            </a:lvl2pPr>
            <a:lvl3pPr>
              <a:defRPr sz="1200"/>
            </a:lvl3pPr>
            <a:lvl4pPr>
              <a:defRPr sz="1200"/>
            </a:lvl4pPr>
            <a:lvl5pPr>
              <a:defRPr sz="1200"/>
            </a:lvl5pPr>
          </a:lstStyle>
          <a:p>
            <a:pPr lvl="0"/>
            <a:r>
              <a:rPr lang="en-US"/>
              <a:t>Edit Master text styles</a:t>
            </a:r>
          </a:p>
        </p:txBody>
      </p:sp>
      <p:sp>
        <p:nvSpPr>
          <p:cNvPr id="35" name="Text Placeholder 34"/>
          <p:cNvSpPr>
            <a:spLocks noGrp="1"/>
          </p:cNvSpPr>
          <p:nvPr>
            <p:ph type="body" sz="quarter" idx="17"/>
          </p:nvPr>
        </p:nvSpPr>
        <p:spPr>
          <a:xfrm>
            <a:off x="6109590" y="5516564"/>
            <a:ext cx="2499811" cy="531812"/>
          </a:xfrm>
        </p:spPr>
        <p:txBody>
          <a:bodyPr/>
          <a:lstStyle>
            <a:lvl1pPr>
              <a:defRPr sz="1400" i="1">
                <a:solidFill>
                  <a:schemeClr val="accent1"/>
                </a:solidFill>
              </a:defRPr>
            </a:lvl1pPr>
            <a:lvl2pPr marL="0" indent="0">
              <a:buNone/>
              <a:defRPr sz="1200"/>
            </a:lvl2pPr>
            <a:lvl3pPr>
              <a:defRPr sz="1200"/>
            </a:lvl3pPr>
            <a:lvl4pPr>
              <a:defRPr sz="1200"/>
            </a:lvl4pPr>
            <a:lvl5pPr>
              <a:defRPr sz="1200"/>
            </a:lvl5pPr>
          </a:lstStyle>
          <a:p>
            <a:pPr lvl="0"/>
            <a:r>
              <a:rPr lang="en-US"/>
              <a:t>Edit Master text styles</a:t>
            </a:r>
          </a:p>
        </p:txBody>
      </p:sp>
      <p:cxnSp>
        <p:nvCxnSpPr>
          <p:cNvPr id="16" name="Straight Connector 15"/>
          <p:cNvCxnSpPr/>
          <p:nvPr/>
        </p:nvCxnSpPr>
        <p:spPr>
          <a:xfrm>
            <a:off x="533399" y="3160490"/>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8" name="Title Placeholder 1"/>
          <p:cNvSpPr>
            <a:spLocks noGrp="1"/>
          </p:cNvSpPr>
          <p:nvPr>
            <p:ph type="title"/>
          </p:nvPr>
        </p:nvSpPr>
        <p:spPr>
          <a:xfrm>
            <a:off x="533400" y="3231147"/>
            <a:ext cx="3760718" cy="1068089"/>
          </a:xfrm>
          <a:prstGeom prst="rect">
            <a:avLst/>
          </a:prstGeom>
        </p:spPr>
        <p:txBody>
          <a:bodyPr vert="horz" lIns="0" tIns="0" rIns="0" bIns="0" rtlCol="0" anchor="t" anchorCtr="0">
            <a:noAutofit/>
          </a:bodyPr>
          <a:lstStyle/>
          <a:p>
            <a:r>
              <a:rPr lang="en-US"/>
              <a:t>Click to edit Master title style</a:t>
            </a:r>
            <a:endParaRPr lang="en-GB" dirty="0"/>
          </a:p>
        </p:txBody>
      </p:sp>
      <p:sp>
        <p:nvSpPr>
          <p:cNvPr id="19" name="Text Placeholder 5"/>
          <p:cNvSpPr>
            <a:spLocks noGrp="1"/>
          </p:cNvSpPr>
          <p:nvPr>
            <p:ph type="body" sz="quarter" idx="18"/>
          </p:nvPr>
        </p:nvSpPr>
        <p:spPr>
          <a:xfrm>
            <a:off x="533400" y="4479630"/>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20" name="Text Placeholder 5"/>
          <p:cNvSpPr>
            <a:spLocks noGrp="1"/>
          </p:cNvSpPr>
          <p:nvPr>
            <p:ph type="body" sz="quarter" idx="21"/>
          </p:nvPr>
        </p:nvSpPr>
        <p:spPr>
          <a:xfrm>
            <a:off x="2486636" y="4479630"/>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14" name="Picture Placeholder 2"/>
          <p:cNvSpPr>
            <a:spLocks noGrp="1"/>
          </p:cNvSpPr>
          <p:nvPr>
            <p:ph type="pic" sz="quarter" idx="22"/>
          </p:nvPr>
        </p:nvSpPr>
        <p:spPr>
          <a:xfrm>
            <a:off x="6109590" y="476250"/>
            <a:ext cx="2499811" cy="4920698"/>
          </a:xfrm>
        </p:spPr>
        <p:txBody>
          <a:bodyPr/>
          <a:lstStyle/>
          <a:p>
            <a:r>
              <a:rPr lang="en-US"/>
              <a:t>Click icon to add picture</a:t>
            </a:r>
            <a:endParaRPr lang="en-GB" dirty="0"/>
          </a:p>
        </p:txBody>
      </p:sp>
      <p:cxnSp>
        <p:nvCxnSpPr>
          <p:cNvPr id="11" name="Straight Connector 10"/>
          <p:cNvCxnSpPr/>
          <p:nvPr userDrawn="1"/>
        </p:nvCxnSpPr>
        <p:spPr>
          <a:xfrm>
            <a:off x="533399" y="3160490"/>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74827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ustom layout 13">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 name="Text Placeholder 2"/>
          <p:cNvSpPr>
            <a:spLocks noGrp="1"/>
          </p:cNvSpPr>
          <p:nvPr>
            <p:ph type="body" sz="quarter" idx="13"/>
          </p:nvPr>
        </p:nvSpPr>
        <p:spPr>
          <a:xfrm>
            <a:off x="539046" y="1752600"/>
            <a:ext cx="2577600" cy="2124000"/>
          </a:xfrm>
        </p:spPr>
        <p:txBody>
          <a:bodyPr/>
          <a:lstStyle>
            <a:lvl1pPr>
              <a:defRPr sz="1400"/>
            </a:lvl1pPr>
          </a:lstStyle>
          <a:p>
            <a:pPr lvl="0"/>
            <a:r>
              <a:rPr lang="en-US"/>
              <a:t>Edit Master text styles</a:t>
            </a:r>
          </a:p>
        </p:txBody>
      </p:sp>
      <p:sp>
        <p:nvSpPr>
          <p:cNvPr id="24" name="Text Placeholder 2"/>
          <p:cNvSpPr>
            <a:spLocks noGrp="1"/>
          </p:cNvSpPr>
          <p:nvPr>
            <p:ph type="body" sz="quarter" idx="14"/>
          </p:nvPr>
        </p:nvSpPr>
        <p:spPr>
          <a:xfrm>
            <a:off x="3290325"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25" name="Text Placeholder 2"/>
          <p:cNvSpPr>
            <a:spLocks noGrp="1"/>
          </p:cNvSpPr>
          <p:nvPr>
            <p:ph type="body" sz="quarter" idx="15"/>
          </p:nvPr>
        </p:nvSpPr>
        <p:spPr>
          <a:xfrm>
            <a:off x="6036049"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29" name="Picture Placeholder 25"/>
          <p:cNvSpPr>
            <a:spLocks noGrp="1"/>
          </p:cNvSpPr>
          <p:nvPr>
            <p:ph type="pic" sz="quarter" idx="16"/>
          </p:nvPr>
        </p:nvSpPr>
        <p:spPr>
          <a:xfrm>
            <a:off x="539046" y="4057649"/>
            <a:ext cx="2577600" cy="2019600"/>
          </a:xfrm>
        </p:spPr>
        <p:txBody>
          <a:bodyPr/>
          <a:lstStyle/>
          <a:p>
            <a:r>
              <a:rPr lang="en-US"/>
              <a:t>Click icon to add picture</a:t>
            </a:r>
            <a:endParaRPr lang="en-GB"/>
          </a:p>
        </p:txBody>
      </p:sp>
      <p:sp>
        <p:nvSpPr>
          <p:cNvPr id="30" name="Picture Placeholder 25"/>
          <p:cNvSpPr>
            <a:spLocks noGrp="1"/>
          </p:cNvSpPr>
          <p:nvPr>
            <p:ph type="pic" sz="quarter" idx="17"/>
          </p:nvPr>
        </p:nvSpPr>
        <p:spPr>
          <a:xfrm>
            <a:off x="3290325" y="4057649"/>
            <a:ext cx="2577600" cy="2019600"/>
          </a:xfrm>
        </p:spPr>
        <p:txBody>
          <a:bodyPr/>
          <a:lstStyle/>
          <a:p>
            <a:r>
              <a:rPr lang="en-US"/>
              <a:t>Click icon to add picture</a:t>
            </a:r>
            <a:endParaRPr lang="en-GB"/>
          </a:p>
        </p:txBody>
      </p:sp>
      <p:sp>
        <p:nvSpPr>
          <p:cNvPr id="31" name="Picture Placeholder 25"/>
          <p:cNvSpPr>
            <a:spLocks noGrp="1"/>
          </p:cNvSpPr>
          <p:nvPr>
            <p:ph type="pic" sz="quarter" idx="18"/>
          </p:nvPr>
        </p:nvSpPr>
        <p:spPr>
          <a:xfrm>
            <a:off x="6036049" y="4057649"/>
            <a:ext cx="2577600" cy="2019600"/>
          </a:xfrm>
        </p:spPr>
        <p:txBody>
          <a:bodyPr/>
          <a:lstStyle/>
          <a:p>
            <a:r>
              <a:rPr lang="en-US"/>
              <a:t>Click icon to add picture</a:t>
            </a:r>
            <a:endParaRPr lang="en-GB"/>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31690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ustom layout 14">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4" name="Chart Placeholder 3"/>
          <p:cNvSpPr>
            <a:spLocks noGrp="1"/>
          </p:cNvSpPr>
          <p:nvPr>
            <p:ph type="chart" sz="quarter" idx="16"/>
          </p:nvPr>
        </p:nvSpPr>
        <p:spPr>
          <a:xfrm>
            <a:off x="539046" y="4076701"/>
            <a:ext cx="2577600" cy="1967262"/>
          </a:xfrm>
        </p:spPr>
        <p:txBody>
          <a:bodyPr/>
          <a:lstStyle/>
          <a:p>
            <a:r>
              <a:rPr lang="en-US"/>
              <a:t>Click icon to add chart</a:t>
            </a:r>
            <a:endParaRPr lang="en-GB" dirty="0"/>
          </a:p>
        </p:txBody>
      </p:sp>
      <p:sp>
        <p:nvSpPr>
          <p:cNvPr id="18" name="Chart Placeholder 3"/>
          <p:cNvSpPr>
            <a:spLocks noGrp="1"/>
          </p:cNvSpPr>
          <p:nvPr>
            <p:ph type="chart" sz="quarter" idx="17"/>
          </p:nvPr>
        </p:nvSpPr>
        <p:spPr>
          <a:xfrm>
            <a:off x="3290325" y="4076701"/>
            <a:ext cx="2577600" cy="1967262"/>
          </a:xfrm>
        </p:spPr>
        <p:txBody>
          <a:bodyPr/>
          <a:lstStyle/>
          <a:p>
            <a:r>
              <a:rPr lang="en-US"/>
              <a:t>Click icon to add chart</a:t>
            </a:r>
            <a:endParaRPr lang="en-GB" dirty="0"/>
          </a:p>
        </p:txBody>
      </p:sp>
      <p:sp>
        <p:nvSpPr>
          <p:cNvPr id="19" name="Chart Placeholder 3"/>
          <p:cNvSpPr>
            <a:spLocks noGrp="1"/>
          </p:cNvSpPr>
          <p:nvPr>
            <p:ph type="chart" sz="quarter" idx="18"/>
          </p:nvPr>
        </p:nvSpPr>
        <p:spPr>
          <a:xfrm>
            <a:off x="6036049" y="4076701"/>
            <a:ext cx="2577600" cy="1967262"/>
          </a:xfrm>
        </p:spPr>
        <p:txBody>
          <a:bodyPr/>
          <a:lstStyle/>
          <a:p>
            <a:r>
              <a:rPr lang="en-US"/>
              <a:t>Click icon to add chart</a:t>
            </a:r>
            <a:endParaRPr lang="en-GB" dirty="0"/>
          </a:p>
        </p:txBody>
      </p:sp>
      <p:sp>
        <p:nvSpPr>
          <p:cNvPr id="23" name="Text Placeholder 2"/>
          <p:cNvSpPr>
            <a:spLocks noGrp="1"/>
          </p:cNvSpPr>
          <p:nvPr>
            <p:ph type="body" sz="quarter" idx="13"/>
          </p:nvPr>
        </p:nvSpPr>
        <p:spPr>
          <a:xfrm>
            <a:off x="539046" y="1752600"/>
            <a:ext cx="2577600" cy="2124000"/>
          </a:xfrm>
        </p:spPr>
        <p:txBody>
          <a:bodyPr/>
          <a:lstStyle>
            <a:lvl1pPr>
              <a:defRPr sz="1400"/>
            </a:lvl1pPr>
          </a:lstStyle>
          <a:p>
            <a:pPr lvl="0"/>
            <a:r>
              <a:rPr lang="en-US"/>
              <a:t>Edit Master text styles</a:t>
            </a:r>
          </a:p>
        </p:txBody>
      </p:sp>
      <p:sp>
        <p:nvSpPr>
          <p:cNvPr id="29" name="Text Placeholder 2"/>
          <p:cNvSpPr>
            <a:spLocks noGrp="1"/>
          </p:cNvSpPr>
          <p:nvPr>
            <p:ph type="body" sz="quarter" idx="14"/>
          </p:nvPr>
        </p:nvSpPr>
        <p:spPr>
          <a:xfrm>
            <a:off x="3290325"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30" name="Text Placeholder 2"/>
          <p:cNvSpPr>
            <a:spLocks noGrp="1"/>
          </p:cNvSpPr>
          <p:nvPr>
            <p:ph type="body" sz="quarter" idx="15"/>
          </p:nvPr>
        </p:nvSpPr>
        <p:spPr>
          <a:xfrm>
            <a:off x="6036049"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90039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ustom layout 15">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4" name="Chart Placeholder 3"/>
          <p:cNvSpPr>
            <a:spLocks noGrp="1"/>
          </p:cNvSpPr>
          <p:nvPr>
            <p:ph type="chart" sz="quarter" idx="16"/>
          </p:nvPr>
        </p:nvSpPr>
        <p:spPr>
          <a:xfrm>
            <a:off x="539046" y="1840398"/>
            <a:ext cx="2577600" cy="1967262"/>
          </a:xfrm>
        </p:spPr>
        <p:txBody>
          <a:bodyPr/>
          <a:lstStyle/>
          <a:p>
            <a:r>
              <a:rPr lang="en-US"/>
              <a:t>Click icon to add chart</a:t>
            </a:r>
            <a:endParaRPr lang="en-GB" dirty="0"/>
          </a:p>
        </p:txBody>
      </p:sp>
      <p:sp>
        <p:nvSpPr>
          <p:cNvPr id="18" name="Chart Placeholder 3"/>
          <p:cNvSpPr>
            <a:spLocks noGrp="1"/>
          </p:cNvSpPr>
          <p:nvPr>
            <p:ph type="chart" sz="quarter" idx="17"/>
          </p:nvPr>
        </p:nvSpPr>
        <p:spPr>
          <a:xfrm>
            <a:off x="3290325" y="1850337"/>
            <a:ext cx="2577600" cy="1967262"/>
          </a:xfrm>
        </p:spPr>
        <p:txBody>
          <a:bodyPr/>
          <a:lstStyle/>
          <a:p>
            <a:r>
              <a:rPr lang="en-US"/>
              <a:t>Click icon to add chart</a:t>
            </a:r>
            <a:endParaRPr lang="en-GB"/>
          </a:p>
        </p:txBody>
      </p:sp>
      <p:sp>
        <p:nvSpPr>
          <p:cNvPr id="19" name="Chart Placeholder 3"/>
          <p:cNvSpPr>
            <a:spLocks noGrp="1"/>
          </p:cNvSpPr>
          <p:nvPr>
            <p:ph type="chart" sz="quarter" idx="18"/>
          </p:nvPr>
        </p:nvSpPr>
        <p:spPr>
          <a:xfrm>
            <a:off x="6036049" y="1840398"/>
            <a:ext cx="2577600" cy="1967262"/>
          </a:xfrm>
        </p:spPr>
        <p:txBody>
          <a:bodyPr/>
          <a:lstStyle/>
          <a:p>
            <a:r>
              <a:rPr lang="en-US"/>
              <a:t>Click icon to add chart</a:t>
            </a:r>
            <a:endParaRPr lang="en-GB" dirty="0"/>
          </a:p>
        </p:txBody>
      </p:sp>
      <p:sp>
        <p:nvSpPr>
          <p:cNvPr id="23" name="Text Placeholder 2"/>
          <p:cNvSpPr>
            <a:spLocks noGrp="1"/>
          </p:cNvSpPr>
          <p:nvPr>
            <p:ph type="body" sz="quarter" idx="13"/>
          </p:nvPr>
        </p:nvSpPr>
        <p:spPr>
          <a:xfrm>
            <a:off x="539046" y="4088293"/>
            <a:ext cx="2577600" cy="2124000"/>
          </a:xfrm>
        </p:spPr>
        <p:txBody>
          <a:bodyPr/>
          <a:lstStyle>
            <a:lvl1pPr>
              <a:defRPr sz="1400"/>
            </a:lvl1pPr>
          </a:lstStyle>
          <a:p>
            <a:pPr lvl="0"/>
            <a:r>
              <a:rPr lang="en-US"/>
              <a:t>Edit Master text styles</a:t>
            </a:r>
          </a:p>
        </p:txBody>
      </p:sp>
      <p:sp>
        <p:nvSpPr>
          <p:cNvPr id="29" name="Text Placeholder 2"/>
          <p:cNvSpPr>
            <a:spLocks noGrp="1"/>
          </p:cNvSpPr>
          <p:nvPr>
            <p:ph type="body" sz="quarter" idx="14"/>
          </p:nvPr>
        </p:nvSpPr>
        <p:spPr>
          <a:xfrm>
            <a:off x="3290325" y="4088293"/>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30" name="Text Placeholder 2"/>
          <p:cNvSpPr>
            <a:spLocks noGrp="1"/>
          </p:cNvSpPr>
          <p:nvPr>
            <p:ph type="body" sz="quarter" idx="15"/>
          </p:nvPr>
        </p:nvSpPr>
        <p:spPr>
          <a:xfrm>
            <a:off x="6036049" y="4088293"/>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6"/>
            <a:ext cx="8074800" cy="1114521"/>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08322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ustom layout 16">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1" name="Picture Placeholder 25"/>
          <p:cNvSpPr>
            <a:spLocks noGrp="1"/>
          </p:cNvSpPr>
          <p:nvPr>
            <p:ph type="pic" sz="quarter" idx="16"/>
          </p:nvPr>
        </p:nvSpPr>
        <p:spPr>
          <a:xfrm>
            <a:off x="539046" y="1800224"/>
            <a:ext cx="2577600" cy="2019600"/>
          </a:xfrm>
        </p:spPr>
        <p:txBody>
          <a:bodyPr/>
          <a:lstStyle/>
          <a:p>
            <a:r>
              <a:rPr lang="en-US"/>
              <a:t>Click icon to add picture</a:t>
            </a:r>
            <a:endParaRPr lang="en-GB"/>
          </a:p>
        </p:txBody>
      </p:sp>
      <p:sp>
        <p:nvSpPr>
          <p:cNvPr id="32" name="Picture Placeholder 25"/>
          <p:cNvSpPr>
            <a:spLocks noGrp="1"/>
          </p:cNvSpPr>
          <p:nvPr>
            <p:ph type="pic" sz="quarter" idx="17"/>
          </p:nvPr>
        </p:nvSpPr>
        <p:spPr>
          <a:xfrm>
            <a:off x="3290325" y="1800224"/>
            <a:ext cx="2577600" cy="2019600"/>
          </a:xfrm>
        </p:spPr>
        <p:txBody>
          <a:bodyPr/>
          <a:lstStyle/>
          <a:p>
            <a:r>
              <a:rPr lang="en-US"/>
              <a:t>Click icon to add picture</a:t>
            </a:r>
            <a:endParaRPr lang="en-GB"/>
          </a:p>
        </p:txBody>
      </p:sp>
      <p:sp>
        <p:nvSpPr>
          <p:cNvPr id="33" name="Picture Placeholder 25"/>
          <p:cNvSpPr>
            <a:spLocks noGrp="1"/>
          </p:cNvSpPr>
          <p:nvPr>
            <p:ph type="pic" sz="quarter" idx="18"/>
          </p:nvPr>
        </p:nvSpPr>
        <p:spPr>
          <a:xfrm>
            <a:off x="6036049" y="1800224"/>
            <a:ext cx="2577600" cy="2019600"/>
          </a:xfrm>
        </p:spPr>
        <p:txBody>
          <a:bodyPr/>
          <a:lstStyle/>
          <a:p>
            <a:r>
              <a:rPr lang="en-US"/>
              <a:t>Click icon to add picture</a:t>
            </a:r>
            <a:endParaRPr lang="en-GB"/>
          </a:p>
        </p:txBody>
      </p:sp>
      <p:sp>
        <p:nvSpPr>
          <p:cNvPr id="34" name="Text Placeholder 2"/>
          <p:cNvSpPr>
            <a:spLocks noGrp="1"/>
          </p:cNvSpPr>
          <p:nvPr>
            <p:ph type="body" sz="quarter" idx="13"/>
          </p:nvPr>
        </p:nvSpPr>
        <p:spPr>
          <a:xfrm>
            <a:off x="539046" y="4088292"/>
            <a:ext cx="2577600" cy="2124000"/>
          </a:xfrm>
        </p:spPr>
        <p:txBody>
          <a:bodyPr/>
          <a:lstStyle>
            <a:lvl1pPr>
              <a:defRPr sz="1400"/>
            </a:lvl1pPr>
          </a:lstStyle>
          <a:p>
            <a:pPr lvl="0"/>
            <a:r>
              <a:rPr lang="en-US"/>
              <a:t>Edit Master text styles</a:t>
            </a:r>
          </a:p>
        </p:txBody>
      </p:sp>
      <p:sp>
        <p:nvSpPr>
          <p:cNvPr id="35" name="Text Placeholder 2"/>
          <p:cNvSpPr>
            <a:spLocks noGrp="1"/>
          </p:cNvSpPr>
          <p:nvPr>
            <p:ph type="body" sz="quarter" idx="14"/>
          </p:nvPr>
        </p:nvSpPr>
        <p:spPr>
          <a:xfrm>
            <a:off x="3290325" y="4088292"/>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sp>
        <p:nvSpPr>
          <p:cNvPr id="36" name="Text Placeholder 2"/>
          <p:cNvSpPr>
            <a:spLocks noGrp="1"/>
          </p:cNvSpPr>
          <p:nvPr>
            <p:ph type="body" sz="quarter" idx="15"/>
          </p:nvPr>
        </p:nvSpPr>
        <p:spPr>
          <a:xfrm>
            <a:off x="6036049" y="4088292"/>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75192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ustom layout 17">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4" name="Text Placeholder 2"/>
          <p:cNvSpPr>
            <a:spLocks noGrp="1"/>
          </p:cNvSpPr>
          <p:nvPr>
            <p:ph type="body" sz="quarter" idx="13"/>
          </p:nvPr>
        </p:nvSpPr>
        <p:spPr>
          <a:xfrm>
            <a:off x="539046" y="3500438"/>
            <a:ext cx="2577600" cy="2711854"/>
          </a:xfrm>
        </p:spPr>
        <p:txBody>
          <a:bodyPr/>
          <a:lstStyle>
            <a:lvl1pPr>
              <a:defRPr sz="1400">
                <a:latin typeface="+mn-lt"/>
              </a:defRPr>
            </a:lvl1pPr>
          </a:lstStyle>
          <a:p>
            <a:pPr lvl="0"/>
            <a:r>
              <a:rPr lang="en-US"/>
              <a:t>Edit Master text styles</a:t>
            </a:r>
          </a:p>
        </p:txBody>
      </p:sp>
      <p:sp>
        <p:nvSpPr>
          <p:cNvPr id="35" name="Text Placeholder 2"/>
          <p:cNvSpPr>
            <a:spLocks noGrp="1"/>
          </p:cNvSpPr>
          <p:nvPr>
            <p:ph type="body" sz="quarter" idx="14"/>
          </p:nvPr>
        </p:nvSpPr>
        <p:spPr>
          <a:xfrm>
            <a:off x="3290325" y="3500438"/>
            <a:ext cx="2577600" cy="2711854"/>
          </a:xfrm>
        </p:spPr>
        <p:txBody>
          <a:bodyPr/>
          <a:lstStyle>
            <a:lvl1pPr>
              <a:defRPr sz="1400"/>
            </a:lvl1pPr>
            <a:lvl2pPr marL="0" indent="0">
              <a:buNone/>
              <a:defRPr sz="1200"/>
            </a:lvl2pPr>
            <a:lvl3pPr>
              <a:defRPr sz="1200"/>
            </a:lvl3pPr>
            <a:lvl4pPr>
              <a:defRPr sz="1200"/>
            </a:lvl4pPr>
            <a:lvl5pPr>
              <a:defRPr sz="1200"/>
            </a:lvl5pPr>
          </a:lstStyle>
          <a:p>
            <a:pPr lvl="0"/>
            <a:r>
              <a:rPr lang="en-US"/>
              <a:t>Edit Master text styles</a:t>
            </a:r>
          </a:p>
        </p:txBody>
      </p:sp>
      <p:cxnSp>
        <p:nvCxnSpPr>
          <p:cNvPr id="13" name="Straight Connector 12"/>
          <p:cNvCxnSpPr/>
          <p:nvPr/>
        </p:nvCxnSpPr>
        <p:spPr>
          <a:xfrm>
            <a:off x="533399" y="2227972"/>
            <a:ext cx="8024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6" name="Title Placeholder 1"/>
          <p:cNvSpPr>
            <a:spLocks noGrp="1"/>
          </p:cNvSpPr>
          <p:nvPr>
            <p:ph type="title"/>
          </p:nvPr>
        </p:nvSpPr>
        <p:spPr>
          <a:xfrm>
            <a:off x="546504" y="2298630"/>
            <a:ext cx="8024928" cy="1121024"/>
          </a:xfrm>
          <a:prstGeom prst="rect">
            <a:avLst/>
          </a:prstGeom>
        </p:spPr>
        <p:txBody>
          <a:bodyPr vert="horz" lIns="0" tIns="0" rIns="0" bIns="0" rtlCol="0" anchor="t" anchorCtr="0">
            <a:noAutofit/>
          </a:bodyPr>
          <a:lstStyle/>
          <a:p>
            <a:r>
              <a:rPr lang="en-US"/>
              <a:t>Click to edit Master title style</a:t>
            </a:r>
            <a:endParaRPr lang="en-GB" dirty="0"/>
          </a:p>
        </p:txBody>
      </p:sp>
      <p:sp>
        <p:nvSpPr>
          <p:cNvPr id="20" name="Text Placeholder 5"/>
          <p:cNvSpPr>
            <a:spLocks noGrp="1"/>
          </p:cNvSpPr>
          <p:nvPr>
            <p:ph type="body" sz="quarter" idx="18"/>
          </p:nvPr>
        </p:nvSpPr>
        <p:spPr>
          <a:xfrm>
            <a:off x="533399" y="614981"/>
            <a:ext cx="8024399" cy="1445593"/>
          </a:xfrm>
          <a:solidFill>
            <a:schemeClr val="accent1"/>
          </a:solidFill>
        </p:spPr>
        <p:txBody>
          <a:bodyPr lIns="5446800" tIns="72000" rIns="72000" bIns="72000"/>
          <a:lstStyle>
            <a:lvl1pPr algn="l">
              <a:defRPr sz="1400" i="1">
                <a:solidFill>
                  <a:schemeClr val="bg1"/>
                </a:solidFill>
              </a:defRPr>
            </a:lvl1pPr>
            <a:lvl2pPr marL="0" indent="0" algn="l">
              <a:buNone/>
              <a:defRPr sz="1400"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sp>
        <p:nvSpPr>
          <p:cNvPr id="21" name="Text Placeholder 5"/>
          <p:cNvSpPr>
            <a:spLocks noGrp="1"/>
          </p:cNvSpPr>
          <p:nvPr>
            <p:ph type="body" sz="quarter" idx="22"/>
          </p:nvPr>
        </p:nvSpPr>
        <p:spPr>
          <a:xfrm>
            <a:off x="6036049" y="3500438"/>
            <a:ext cx="2577600" cy="2711854"/>
          </a:xfrm>
          <a:solidFill>
            <a:schemeClr val="accent1"/>
          </a:solidFill>
        </p:spPr>
        <p:txBody>
          <a:bodyPr lIns="72000" tIns="72000" rIns="72000" bIns="72000"/>
          <a:lstStyle>
            <a:lvl1pPr>
              <a:defRPr sz="1800" b="1" i="1">
                <a:solidFill>
                  <a:schemeClr val="bg1"/>
                </a:solidFill>
              </a:defRPr>
            </a:lvl1pPr>
            <a:lvl2pPr marL="0" indent="0">
              <a:buNone/>
              <a:defRPr sz="1800" b="1" i="1">
                <a:solidFill>
                  <a:schemeClr val="bg1"/>
                </a:solidFill>
              </a:defRPr>
            </a:lvl2pPr>
            <a:lvl3pPr>
              <a:defRPr sz="1200"/>
            </a:lvl3pPr>
            <a:lvl4pPr>
              <a:defRPr sz="1200"/>
            </a:lvl4pPr>
            <a:lvl5pPr>
              <a:defRPr sz="1200"/>
            </a:lvl5pPr>
          </a:lstStyle>
          <a:p>
            <a:pPr lvl="0"/>
            <a:r>
              <a:rPr lang="en-US"/>
              <a:t>Edit Master text styles</a:t>
            </a:r>
          </a:p>
          <a:p>
            <a:pPr lvl="1"/>
            <a:r>
              <a:rPr lang="en-US"/>
              <a:t>Second level</a:t>
            </a:r>
          </a:p>
        </p:txBody>
      </p:sp>
      <p:cxnSp>
        <p:nvCxnSpPr>
          <p:cNvPr id="9" name="Straight Connector 8"/>
          <p:cNvCxnSpPr/>
          <p:nvPr userDrawn="1"/>
        </p:nvCxnSpPr>
        <p:spPr>
          <a:xfrm>
            <a:off x="533399" y="2227972"/>
            <a:ext cx="8024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36944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ustom layout 18">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4" name="Text Placeholder 2"/>
          <p:cNvSpPr>
            <a:spLocks noGrp="1"/>
          </p:cNvSpPr>
          <p:nvPr>
            <p:ph type="body" sz="quarter" idx="13"/>
          </p:nvPr>
        </p:nvSpPr>
        <p:spPr>
          <a:xfrm>
            <a:off x="539046" y="3819824"/>
            <a:ext cx="3240792" cy="2163533"/>
          </a:xfrm>
        </p:spPr>
        <p:txBody>
          <a:bodyPr/>
          <a:lstStyle>
            <a:lvl1pPr>
              <a:defRPr sz="1400"/>
            </a:lvl1pPr>
          </a:lstStyle>
          <a:p>
            <a:pPr lvl="0"/>
            <a:r>
              <a:rPr lang="en-US"/>
              <a:t>Edit Master text styles</a:t>
            </a:r>
          </a:p>
        </p:txBody>
      </p:sp>
      <p:sp>
        <p:nvSpPr>
          <p:cNvPr id="17" name="Picture Placeholder 2"/>
          <p:cNvSpPr>
            <a:spLocks noGrp="1"/>
          </p:cNvSpPr>
          <p:nvPr>
            <p:ph type="pic" sz="quarter" idx="17"/>
          </p:nvPr>
        </p:nvSpPr>
        <p:spPr>
          <a:xfrm>
            <a:off x="533400" y="1738619"/>
            <a:ext cx="3246438" cy="1878013"/>
          </a:xfrm>
        </p:spPr>
        <p:txBody>
          <a:bodyPr/>
          <a:lstStyle/>
          <a:p>
            <a:r>
              <a:rPr lang="en-US"/>
              <a:t>Click icon to add picture</a:t>
            </a:r>
            <a:endParaRPr lang="en-GB"/>
          </a:p>
        </p:txBody>
      </p:sp>
      <p:sp>
        <p:nvSpPr>
          <p:cNvPr id="6" name="Chart Placeholder 5"/>
          <p:cNvSpPr>
            <a:spLocks noGrp="1"/>
          </p:cNvSpPr>
          <p:nvPr>
            <p:ph type="chart" sz="quarter" idx="19"/>
          </p:nvPr>
        </p:nvSpPr>
        <p:spPr>
          <a:xfrm>
            <a:off x="4500563" y="2781300"/>
            <a:ext cx="4107637" cy="3202056"/>
          </a:xfrm>
        </p:spPr>
        <p:txBody>
          <a:bodyPr/>
          <a:lstStyle/>
          <a:p>
            <a:r>
              <a:rPr lang="en-US"/>
              <a:t>Click icon to add chart</a:t>
            </a:r>
            <a:endParaRPr lang="en-GB"/>
          </a:p>
        </p:txBody>
      </p:sp>
      <p:sp>
        <p:nvSpPr>
          <p:cNvPr id="21" name="Text Placeholder 2"/>
          <p:cNvSpPr>
            <a:spLocks noGrp="1"/>
          </p:cNvSpPr>
          <p:nvPr>
            <p:ph type="body" sz="quarter" idx="20"/>
          </p:nvPr>
        </p:nvSpPr>
        <p:spPr>
          <a:xfrm>
            <a:off x="4500562" y="1600199"/>
            <a:ext cx="4107638" cy="1036639"/>
          </a:xfrm>
        </p:spPr>
        <p:txBody>
          <a:bodyPr/>
          <a:lstStyle>
            <a:lvl1pPr>
              <a:defRPr sz="1400" i="1">
                <a:solidFill>
                  <a:schemeClr val="accent1"/>
                </a:solidFill>
              </a:defRPr>
            </a:lvl1pPr>
          </a:lstStyle>
          <a:p>
            <a:pPr lvl="0"/>
            <a:r>
              <a:rPr lang="en-US"/>
              <a:t>Edit Master text styles</a:t>
            </a:r>
          </a:p>
        </p:txBody>
      </p:sp>
      <p:cxnSp>
        <p:nvCxnSpPr>
          <p:cNvPr id="10" name="Straight Connector 9"/>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74800" cy="988520"/>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29642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ustom layout 19">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4" name="Text Placeholder 2"/>
          <p:cNvSpPr>
            <a:spLocks noGrp="1"/>
          </p:cNvSpPr>
          <p:nvPr>
            <p:ph type="body" sz="quarter" idx="13"/>
          </p:nvPr>
        </p:nvSpPr>
        <p:spPr>
          <a:xfrm>
            <a:off x="5369459" y="3819824"/>
            <a:ext cx="3250731" cy="2163533"/>
          </a:xfrm>
        </p:spPr>
        <p:txBody>
          <a:bodyPr/>
          <a:lstStyle>
            <a:lvl1pPr>
              <a:defRPr sz="1400"/>
            </a:lvl1pPr>
          </a:lstStyle>
          <a:p>
            <a:pPr lvl="0"/>
            <a:r>
              <a:rPr lang="en-US"/>
              <a:t>Edit Master text styles</a:t>
            </a:r>
          </a:p>
        </p:txBody>
      </p:sp>
      <p:sp>
        <p:nvSpPr>
          <p:cNvPr id="17" name="Picture Placeholder 2"/>
          <p:cNvSpPr>
            <a:spLocks noGrp="1"/>
          </p:cNvSpPr>
          <p:nvPr>
            <p:ph type="pic" sz="quarter" idx="17"/>
          </p:nvPr>
        </p:nvSpPr>
        <p:spPr>
          <a:xfrm>
            <a:off x="5373753" y="1738619"/>
            <a:ext cx="3246438" cy="1878013"/>
          </a:xfrm>
        </p:spPr>
        <p:txBody>
          <a:bodyPr/>
          <a:lstStyle/>
          <a:p>
            <a:r>
              <a:rPr lang="en-US"/>
              <a:t>Click icon to add picture</a:t>
            </a:r>
            <a:endParaRPr lang="en-GB"/>
          </a:p>
        </p:txBody>
      </p:sp>
      <p:sp>
        <p:nvSpPr>
          <p:cNvPr id="6" name="Chart Placeholder 5"/>
          <p:cNvSpPr>
            <a:spLocks noGrp="1"/>
          </p:cNvSpPr>
          <p:nvPr>
            <p:ph type="chart" sz="quarter" idx="19"/>
          </p:nvPr>
        </p:nvSpPr>
        <p:spPr>
          <a:xfrm>
            <a:off x="533400" y="2781300"/>
            <a:ext cx="4201285" cy="3202056"/>
          </a:xfrm>
        </p:spPr>
        <p:txBody>
          <a:bodyPr/>
          <a:lstStyle/>
          <a:p>
            <a:r>
              <a:rPr lang="en-US"/>
              <a:t>Click icon to add chart</a:t>
            </a:r>
            <a:endParaRPr lang="en-GB"/>
          </a:p>
        </p:txBody>
      </p:sp>
      <p:sp>
        <p:nvSpPr>
          <p:cNvPr id="21" name="Text Placeholder 2"/>
          <p:cNvSpPr>
            <a:spLocks noGrp="1"/>
          </p:cNvSpPr>
          <p:nvPr>
            <p:ph type="body" sz="quarter" idx="20"/>
          </p:nvPr>
        </p:nvSpPr>
        <p:spPr>
          <a:xfrm>
            <a:off x="533399" y="1600199"/>
            <a:ext cx="4201285" cy="1036639"/>
          </a:xfrm>
        </p:spPr>
        <p:txBody>
          <a:bodyPr/>
          <a:lstStyle>
            <a:lvl1pPr>
              <a:defRPr sz="1400" i="1">
                <a:solidFill>
                  <a:schemeClr val="accent1"/>
                </a:solidFill>
              </a:defRPr>
            </a:lvl1pPr>
          </a:lstStyle>
          <a:p>
            <a:pPr lvl="0"/>
            <a:r>
              <a:rPr lang="en-US"/>
              <a:t>Edit Master text styles</a:t>
            </a:r>
          </a:p>
        </p:txBody>
      </p:sp>
      <p:cxnSp>
        <p:nvCxnSpPr>
          <p:cNvPr id="11" name="Straight Connector 10"/>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74800" cy="994562"/>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04718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ustom layout 22">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8" name="Content Placeholder 26"/>
          <p:cNvSpPr>
            <a:spLocks noGrp="1"/>
          </p:cNvSpPr>
          <p:nvPr>
            <p:ph sz="quarter" idx="15"/>
          </p:nvPr>
        </p:nvSpPr>
        <p:spPr>
          <a:xfrm>
            <a:off x="3276600" y="1752600"/>
            <a:ext cx="5334000" cy="4419600"/>
          </a:xfrm>
        </p:spPr>
        <p:txBody>
          <a:bodyPr/>
          <a:lstStyle>
            <a:lvl1pPr>
              <a:defRPr baseline="0"/>
            </a:lvl1pPr>
          </a:lstStyle>
          <a:p>
            <a:pPr lvl="0"/>
            <a:r>
              <a:rPr lang="en-US" noProof="1"/>
              <a:t>Edit Master text styles</a:t>
            </a:r>
          </a:p>
          <a:p>
            <a:pPr lvl="1"/>
            <a:r>
              <a:rPr lang="en-US" noProof="1"/>
              <a:t>Second level</a:t>
            </a:r>
          </a:p>
          <a:p>
            <a:pPr lvl="2"/>
            <a:r>
              <a:rPr lang="en-US" noProof="1"/>
              <a:t>Third level</a:t>
            </a:r>
          </a:p>
          <a:p>
            <a:pPr lvl="3"/>
            <a:r>
              <a:rPr lang="en-US" noProof="1"/>
              <a:t>Fourth level</a:t>
            </a:r>
          </a:p>
          <a:p>
            <a:pPr lvl="4"/>
            <a:r>
              <a:rPr lang="en-US" noProof="1"/>
              <a:t>Fifth level</a:t>
            </a:r>
            <a:endParaRPr lang="en-GB" noProof="1"/>
          </a:p>
        </p:txBody>
      </p:sp>
      <p:sp>
        <p:nvSpPr>
          <p:cNvPr id="9" name="Text Placeholder 11"/>
          <p:cNvSpPr>
            <a:spLocks noGrp="1"/>
          </p:cNvSpPr>
          <p:nvPr>
            <p:ph type="body" sz="quarter" idx="16"/>
          </p:nvPr>
        </p:nvSpPr>
        <p:spPr>
          <a:xfrm>
            <a:off x="533400" y="1752600"/>
            <a:ext cx="2590800" cy="2130552"/>
          </a:xfrm>
        </p:spPr>
        <p:txBody>
          <a:bodyPr/>
          <a:lstStyle>
            <a:lvl1pPr>
              <a:defRPr sz="1800" b="0" i="1" baseline="0">
                <a:solidFill>
                  <a:schemeClr val="tx2"/>
                </a:solidFill>
              </a:defRPr>
            </a:lvl1pPr>
          </a:lstStyle>
          <a:p>
            <a:pPr lvl="0"/>
            <a:r>
              <a:rPr lang="en-US" noProof="1"/>
              <a:t>Edit Master text styles</a:t>
            </a:r>
          </a:p>
        </p:txBody>
      </p:sp>
      <p:cxnSp>
        <p:nvCxnSpPr>
          <p:cNvPr id="7" name="Straight Connector 6"/>
          <p:cNvCxnSpPr/>
          <p:nvPr/>
        </p:nvCxnSpPr>
        <p:spPr>
          <a:xfrm>
            <a:off x="3276600" y="433077"/>
            <a:ext cx="5335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3276600" y="503735"/>
            <a:ext cx="5335200" cy="1325563"/>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10" name="Straight Connector 9"/>
          <p:cNvCxnSpPr/>
          <p:nvPr userDrawn="1"/>
        </p:nvCxnSpPr>
        <p:spPr>
          <a:xfrm>
            <a:off x="3276600" y="433077"/>
            <a:ext cx="5335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83149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Key point">
    <p:spTree>
      <p:nvGrpSpPr>
        <p:cNvPr id="1" name=""/>
        <p:cNvGrpSpPr/>
        <p:nvPr/>
      </p:nvGrpSpPr>
      <p:grpSpPr>
        <a:xfrm>
          <a:off x="0" y="0"/>
          <a:ext cx="0" cy="0"/>
          <a:chOff x="0" y="0"/>
          <a:chExt cx="0" cy="0"/>
        </a:xfrm>
      </p:grpSpPr>
      <p:sp>
        <p:nvSpPr>
          <p:cNvPr id="4" name="Rectangle 3"/>
          <p:cNvSpPr/>
          <p:nvPr/>
        </p:nvSpPr>
        <p:spPr>
          <a:xfrm>
            <a:off x="1" y="1"/>
            <a:ext cx="9144000" cy="600323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9" name="Content Placeholder 2"/>
          <p:cNvSpPr>
            <a:spLocks noGrp="1"/>
          </p:cNvSpPr>
          <p:nvPr>
            <p:ph idx="1"/>
          </p:nvPr>
        </p:nvSpPr>
        <p:spPr>
          <a:xfrm>
            <a:off x="533400" y="2128617"/>
            <a:ext cx="8077200" cy="3665434"/>
          </a:xfrm>
        </p:spPr>
        <p:txBody>
          <a:bodyPr>
            <a:noAutofit/>
          </a:bodyPr>
          <a:lstStyle>
            <a:lvl1pPr>
              <a:lnSpc>
                <a:spcPts val="3200"/>
              </a:lnSpc>
              <a:spcBef>
                <a:spcPts val="0"/>
              </a:spcBef>
              <a:spcAft>
                <a:spcPts val="600"/>
              </a:spcAft>
              <a:defRPr sz="2800" baseline="0">
                <a:solidFill>
                  <a:schemeClr val="bg1"/>
                </a:solidFill>
              </a:defRPr>
            </a:lvl1pPr>
            <a:lvl2pPr marL="444500" indent="-263525">
              <a:lnSpc>
                <a:spcPts val="3200"/>
              </a:lnSpc>
              <a:spcBef>
                <a:spcPts val="0"/>
              </a:spcBef>
              <a:spcAft>
                <a:spcPts val="600"/>
              </a:spcAft>
              <a:buClr>
                <a:schemeClr val="bg1"/>
              </a:buClr>
              <a:defRPr sz="2800">
                <a:solidFill>
                  <a:schemeClr val="bg1"/>
                </a:solidFill>
              </a:defRPr>
            </a:lvl2pPr>
            <a:lvl3pPr marL="714375" indent="-266700">
              <a:lnSpc>
                <a:spcPts val="3200"/>
              </a:lnSpc>
              <a:spcBef>
                <a:spcPts val="0"/>
              </a:spcBef>
              <a:spcAft>
                <a:spcPts val="600"/>
              </a:spcAft>
              <a:buClr>
                <a:schemeClr val="bg1"/>
              </a:buClr>
              <a:defRPr sz="2800">
                <a:solidFill>
                  <a:schemeClr val="bg1"/>
                </a:solidFill>
              </a:defRPr>
            </a:lvl3pPr>
            <a:lvl4pPr marL="984250" indent="-266700">
              <a:lnSpc>
                <a:spcPts val="3200"/>
              </a:lnSpc>
              <a:spcBef>
                <a:spcPts val="0"/>
              </a:spcBef>
              <a:spcAft>
                <a:spcPts val="600"/>
              </a:spcAft>
              <a:buClr>
                <a:schemeClr val="bg1"/>
              </a:buClr>
              <a:defRPr sz="2800">
                <a:solidFill>
                  <a:schemeClr val="bg1"/>
                </a:solidFill>
              </a:defRPr>
            </a:lvl4pPr>
            <a:lvl5pPr marL="1341438" indent="-266700">
              <a:lnSpc>
                <a:spcPts val="3200"/>
              </a:lnSpc>
              <a:spcBef>
                <a:spcPts val="0"/>
              </a:spcBef>
              <a:spcAft>
                <a:spcPts val="600"/>
              </a:spcAft>
              <a:buClr>
                <a:schemeClr val="bg1"/>
              </a:buClr>
              <a:defRPr sz="2800">
                <a:solidFill>
                  <a:schemeClr val="bg1"/>
                </a:solidFill>
              </a:defRPr>
            </a:lvl5pPr>
            <a:lvl6pPr marL="1611313" indent="-271463">
              <a:lnSpc>
                <a:spcPts val="3600"/>
              </a:lnSpc>
              <a:spcBef>
                <a:spcPts val="0"/>
              </a:spcBef>
              <a:spcAft>
                <a:spcPts val="60"/>
              </a:spcAft>
              <a:buClr>
                <a:schemeClr val="bg1"/>
              </a:buClr>
              <a:buFont typeface="Arial" pitchFamily="34" charset="0"/>
              <a:buNone/>
              <a:defRPr sz="2800">
                <a:solidFill>
                  <a:schemeClr val="bg1"/>
                </a:solidFill>
              </a:defRPr>
            </a:lvl6pPr>
            <a:lvl7pPr>
              <a:defRPr sz="2800">
                <a:solidFill>
                  <a:schemeClr val="bg1"/>
                </a:solidFill>
              </a:defRPr>
            </a:lvl7pPr>
            <a:lvl8pPr>
              <a:lnSpc>
                <a:spcPts val="3600"/>
              </a:lnSpc>
              <a:defRPr sz="2800">
                <a:solidFill>
                  <a:schemeClr val="bg1"/>
                </a:solidFill>
              </a:defRPr>
            </a:lvl8pPr>
            <a:lvl9pPr>
              <a:defRPr sz="2800">
                <a:solidFill>
                  <a:schemeClr val="bg1"/>
                </a:solidFill>
              </a:defRPr>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cxnSp>
        <p:nvCxnSpPr>
          <p:cNvPr id="8" name="Straight Connector 7"/>
          <p:cNvCxnSpPr/>
          <p:nvPr/>
        </p:nvCxnSpPr>
        <p:spPr>
          <a:xfrm>
            <a:off x="533399" y="716049"/>
            <a:ext cx="807480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533399" y="786707"/>
            <a:ext cx="8074800" cy="1069254"/>
          </a:xfrm>
          <a:prstGeom prst="rect">
            <a:avLst/>
          </a:prstGeom>
        </p:spPr>
        <p:txBody>
          <a:bodyPr vert="horz" lIns="0" tIns="0" rIns="0" bIns="0" rtlCol="0" anchor="t" anchorCtr="0">
            <a:noAutofit/>
          </a:bodyPr>
          <a:lstStyle>
            <a:lvl1pPr>
              <a:defRPr>
                <a:solidFill>
                  <a:schemeClr val="bg1"/>
                </a:solidFill>
              </a:defRPr>
            </a:lvl1pPr>
          </a:lstStyle>
          <a:p>
            <a:r>
              <a:rPr lang="en-US"/>
              <a:t>Click to edit Master title style</a:t>
            </a:r>
            <a:endParaRPr lang="en-GB" dirty="0"/>
          </a:p>
        </p:txBody>
      </p:sp>
    </p:spTree>
    <p:extLst>
      <p:ext uri="{BB962C8B-B14F-4D97-AF65-F5344CB8AC3E}">
        <p14:creationId xmlns:p14="http://schemas.microsoft.com/office/powerpoint/2010/main" val="20624390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_Key point whit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5" name="Content Placeholder 26"/>
          <p:cNvSpPr>
            <a:spLocks noGrp="1"/>
          </p:cNvSpPr>
          <p:nvPr>
            <p:ph sz="quarter" idx="15"/>
          </p:nvPr>
        </p:nvSpPr>
        <p:spPr>
          <a:xfrm>
            <a:off x="533400" y="2026067"/>
            <a:ext cx="8077200" cy="3921807"/>
          </a:xfrm>
        </p:spPr>
        <p:txBody>
          <a:bodyPr/>
          <a:lstStyle>
            <a:lvl1pPr>
              <a:lnSpc>
                <a:spcPts val="3200"/>
              </a:lnSpc>
              <a:defRPr sz="2800" baseline="0">
                <a:solidFill>
                  <a:schemeClr val="tx2"/>
                </a:solidFill>
              </a:defRPr>
            </a:lvl1pPr>
            <a:lvl2pPr>
              <a:lnSpc>
                <a:spcPts val="3200"/>
              </a:lnSpc>
              <a:buClr>
                <a:schemeClr val="tx2"/>
              </a:buClr>
              <a:defRPr sz="2800">
                <a:solidFill>
                  <a:schemeClr val="tx2"/>
                </a:solidFill>
              </a:defRPr>
            </a:lvl2pPr>
            <a:lvl3pPr>
              <a:lnSpc>
                <a:spcPts val="3200"/>
              </a:lnSpc>
              <a:buClr>
                <a:schemeClr val="tx2"/>
              </a:buClr>
              <a:defRPr sz="2800">
                <a:solidFill>
                  <a:schemeClr val="tx2"/>
                </a:solidFill>
              </a:defRPr>
            </a:lvl3pPr>
            <a:lvl4pPr>
              <a:lnSpc>
                <a:spcPts val="3200"/>
              </a:lnSpc>
              <a:buClr>
                <a:schemeClr val="tx2"/>
              </a:buClr>
              <a:defRPr sz="2800">
                <a:solidFill>
                  <a:schemeClr val="tx2"/>
                </a:solidFill>
              </a:defRPr>
            </a:lvl4pPr>
            <a:lvl5pPr>
              <a:lnSpc>
                <a:spcPts val="3200"/>
              </a:lnSpc>
              <a:buClr>
                <a:schemeClr val="tx2"/>
              </a:buClr>
              <a:defRPr sz="2800">
                <a:solidFill>
                  <a:schemeClr val="tx2"/>
                </a:solidFill>
              </a:defRPr>
            </a:lvl5pPr>
            <a:lvl6pPr>
              <a:buClr>
                <a:schemeClr val="tx2"/>
              </a:buClr>
              <a:defRPr sz="3200" baseline="0">
                <a:solidFill>
                  <a:schemeClr val="tx2"/>
                </a:solidFill>
              </a:defRPr>
            </a:lvl6pPr>
            <a:lvl7pPr>
              <a:buClr>
                <a:schemeClr val="tx2"/>
              </a:buClr>
              <a:buAutoNum type="alphaLcPeriod"/>
              <a:defRPr sz="3200" baseline="0">
                <a:solidFill>
                  <a:schemeClr val="tx2"/>
                </a:solidFill>
              </a:defRPr>
            </a:lvl7pPr>
            <a:lvl8pPr>
              <a:buClr>
                <a:schemeClr val="tx2"/>
              </a:buClr>
              <a:buNone/>
              <a:defRPr sz="3200">
                <a:solidFill>
                  <a:schemeClr val="tx2"/>
                </a:solidFill>
              </a:defRPr>
            </a:lvl8pPr>
            <a:lvl9pPr>
              <a:defRPr sz="32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cxnSp>
        <p:nvCxnSpPr>
          <p:cNvPr id="8" name="Straight Connector 7"/>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7" name="Straight Connector 6"/>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142544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724952" y="6466512"/>
            <a:ext cx="407193" cy="181119"/>
          </a:xfrm>
        </p:spPr>
        <p:txBody>
          <a:bodyPr/>
          <a:lstStyle/>
          <a:p>
            <a:fld id="{A964C0AA-13C5-42F8-8707-B9C6EA4D33F1}" type="slidenum">
              <a:rPr lang="en-GB" smtClean="0"/>
              <a:t>‹#›</a:t>
            </a:fld>
            <a:endParaRPr lang="en-GB"/>
          </a:p>
        </p:txBody>
      </p:sp>
    </p:spTree>
    <p:extLst>
      <p:ext uri="{BB962C8B-B14F-4D97-AF65-F5344CB8AC3E}">
        <p14:creationId xmlns:p14="http://schemas.microsoft.com/office/powerpoint/2010/main" val="14426030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header only">
    <p:spTree>
      <p:nvGrpSpPr>
        <p:cNvPr id="1" name=""/>
        <p:cNvGrpSpPr/>
        <p:nvPr/>
      </p:nvGrpSpPr>
      <p:grpSpPr>
        <a:xfrm>
          <a:off x="0" y="0"/>
          <a:ext cx="0" cy="0"/>
          <a:chOff x="0" y="0"/>
          <a:chExt cx="0" cy="0"/>
        </a:xfrm>
      </p:grpSpPr>
      <p:cxnSp>
        <p:nvCxnSpPr>
          <p:cNvPr id="9" name="Straight Connector 8"/>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a:t>Click to edit Master title style</a:t>
            </a:r>
            <a:endParaRPr lang="en-GB" dirty="0"/>
          </a:p>
        </p:txBody>
      </p:sp>
      <p:sp>
        <p:nvSpPr>
          <p:cNvPr id="4" name="Slide Number Placeholder 5"/>
          <p:cNvSpPr>
            <a:spLocks noGrp="1"/>
          </p:cNvSpPr>
          <p:nvPr>
            <p:ph type="sldNum" sz="quarter" idx="12"/>
          </p:nvPr>
        </p:nvSpPr>
        <p:spPr>
          <a:xfrm>
            <a:off x="724952" y="6466512"/>
            <a:ext cx="407193" cy="181119"/>
          </a:xfrm>
        </p:spPr>
        <p:txBody>
          <a:bodyPr/>
          <a:lstStyle/>
          <a:p>
            <a:fld id="{A964C0AA-13C5-42F8-8707-B9C6EA4D33F1}" type="slidenum">
              <a:rPr lang="en-GB" smtClean="0"/>
              <a:t>‹#›</a:t>
            </a:fld>
            <a:endParaRPr lang="en-GB"/>
          </a:p>
        </p:txBody>
      </p:sp>
      <p:cxnSp>
        <p:nvCxnSpPr>
          <p:cNvPr id="5" name="Straight Connector 4"/>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100703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ustom layout 20">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724952" y="6466512"/>
            <a:ext cx="407193" cy="181119"/>
          </a:xfrm>
        </p:spPr>
        <p:txBody>
          <a:bodyPr/>
          <a:lstStyle/>
          <a:p>
            <a:fld id="{A964C0AA-13C5-42F8-8707-B9C6EA4D33F1}" type="slidenum">
              <a:rPr lang="en-GB" smtClean="0"/>
              <a:t>‹#›</a:t>
            </a:fld>
            <a:endParaRPr lang="en-GB"/>
          </a:p>
        </p:txBody>
      </p:sp>
    </p:spTree>
    <p:extLst>
      <p:ext uri="{BB962C8B-B14F-4D97-AF65-F5344CB8AC3E}">
        <p14:creationId xmlns:p14="http://schemas.microsoft.com/office/powerpoint/2010/main" val="25443483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ustom Layout 1">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6" name="Straight Connector 5"/>
          <p:cNvCxnSpPr/>
          <p:nvPr/>
        </p:nvCxnSpPr>
        <p:spPr>
          <a:xfrm>
            <a:off x="4236269" y="625514"/>
            <a:ext cx="437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0" name="Title Placeholder 1"/>
          <p:cNvSpPr>
            <a:spLocks noGrp="1"/>
          </p:cNvSpPr>
          <p:nvPr>
            <p:ph type="title"/>
          </p:nvPr>
        </p:nvSpPr>
        <p:spPr>
          <a:xfrm>
            <a:off x="4236270" y="696172"/>
            <a:ext cx="4371156" cy="792721"/>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5" name="Straight Connector 4"/>
          <p:cNvCxnSpPr/>
          <p:nvPr userDrawn="1"/>
        </p:nvCxnSpPr>
        <p:spPr>
          <a:xfrm>
            <a:off x="4236269" y="625514"/>
            <a:ext cx="437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04347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ustom Layout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6" name="Straight Connector 5"/>
          <p:cNvCxnSpPr/>
          <p:nvPr/>
        </p:nvCxnSpPr>
        <p:spPr>
          <a:xfrm>
            <a:off x="533399" y="562151"/>
            <a:ext cx="4399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533400" y="632809"/>
            <a:ext cx="4400740" cy="792721"/>
          </a:xfrm>
          <a:prstGeom prst="rect">
            <a:avLst/>
          </a:prstGeom>
        </p:spPr>
        <p:txBody>
          <a:bodyPr vert="horz" lIns="0" tIns="0" rIns="0" bIns="0" rtlCol="0" anchor="t" anchorCtr="0">
            <a:noAutofit/>
          </a:bodyPr>
          <a:lstStyle/>
          <a:p>
            <a:r>
              <a:rPr lang="en-US"/>
              <a:t>Click to edit Master title style</a:t>
            </a:r>
            <a:endParaRPr lang="en-GB" dirty="0"/>
          </a:p>
        </p:txBody>
      </p:sp>
      <p:cxnSp>
        <p:nvCxnSpPr>
          <p:cNvPr id="5" name="Straight Connector 4"/>
          <p:cNvCxnSpPr/>
          <p:nvPr userDrawn="1"/>
        </p:nvCxnSpPr>
        <p:spPr>
          <a:xfrm>
            <a:off x="533399" y="562151"/>
            <a:ext cx="4399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180198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p:cSld name="Thank you page">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spTree>
    <p:extLst>
      <p:ext uri="{BB962C8B-B14F-4D97-AF65-F5344CB8AC3E}">
        <p14:creationId xmlns:p14="http://schemas.microsoft.com/office/powerpoint/2010/main" val="366156757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p:cSld name="1_copyright pag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00784" y="2595372"/>
            <a:ext cx="5742432" cy="1392936"/>
          </a:xfrm>
          <a:prstGeom prst="rect">
            <a:avLst/>
          </a:prstGeom>
        </p:spPr>
      </p:pic>
      <p:sp>
        <p:nvSpPr>
          <p:cNvPr id="5" name="Text Placeholder 4"/>
          <p:cNvSpPr>
            <a:spLocks noGrp="1"/>
          </p:cNvSpPr>
          <p:nvPr>
            <p:ph type="body" sz="quarter" idx="10"/>
          </p:nvPr>
        </p:nvSpPr>
        <p:spPr>
          <a:xfrm>
            <a:off x="2538412" y="4120541"/>
            <a:ext cx="4067175" cy="1581150"/>
          </a:xfrm>
        </p:spPr>
        <p:txBody>
          <a:bodyPr/>
          <a:lstStyle>
            <a:lvl1pPr algn="ctr">
              <a:spcAft>
                <a:spcPts val="0"/>
              </a:spcAft>
              <a:defRPr sz="900" i="1">
                <a:solidFill>
                  <a:srgbClr val="333333"/>
                </a:solidFill>
              </a:defRPr>
            </a:lvl1pPr>
          </a:lstStyle>
          <a:p>
            <a:pPr lvl="0"/>
            <a:r>
              <a:rPr lang="en-US"/>
              <a:t>Edit Master text styles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spTree>
    <p:extLst>
      <p:ext uri="{BB962C8B-B14F-4D97-AF65-F5344CB8AC3E}">
        <p14:creationId xmlns:p14="http://schemas.microsoft.com/office/powerpoint/2010/main" val="930295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 Target="../slides/slide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4600" y="1825624"/>
            <a:ext cx="8074800" cy="4107089"/>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endParaRPr lang="en-GB" dirty="0"/>
          </a:p>
        </p:txBody>
      </p:sp>
      <p:sp>
        <p:nvSpPr>
          <p:cNvPr id="6" name="Slide Number Placeholder 5"/>
          <p:cNvSpPr>
            <a:spLocks noGrp="1"/>
          </p:cNvSpPr>
          <p:nvPr>
            <p:ph type="sldNum" sz="quarter" idx="4"/>
          </p:nvPr>
        </p:nvSpPr>
        <p:spPr>
          <a:xfrm>
            <a:off x="724952" y="6466512"/>
            <a:ext cx="407193" cy="181119"/>
          </a:xfrm>
          <a:prstGeom prst="rect">
            <a:avLst/>
          </a:prstGeom>
        </p:spPr>
        <p:txBody>
          <a:bodyPr vert="horz" lIns="0" tIns="0" rIns="0" bIns="0" rtlCol="0" anchor="t" anchorCtr="0">
            <a:noAutofit/>
          </a:bodyPr>
          <a:lstStyle>
            <a:lvl1pPr algn="l">
              <a:defRPr sz="800">
                <a:solidFill>
                  <a:srgbClr val="333333"/>
                </a:solidFill>
              </a:defRPr>
            </a:lvl1pPr>
          </a:lstStyle>
          <a:p>
            <a:fld id="{A964C0AA-13C5-42F8-8707-B9C6EA4D33F1}" type="slidenum">
              <a:rPr lang="en-GB" smtClean="0"/>
              <a:pPr/>
              <a:t>‹#›</a:t>
            </a:fld>
            <a:endParaRPr lang="en-GB" dirty="0"/>
          </a:p>
        </p:txBody>
      </p:sp>
      <p:sp>
        <p:nvSpPr>
          <p:cNvPr id="16" name="TextBox 15"/>
          <p:cNvSpPr txBox="1"/>
          <p:nvPr/>
        </p:nvSpPr>
        <p:spPr>
          <a:xfrm>
            <a:off x="944781" y="6516031"/>
            <a:ext cx="6676502" cy="20518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i="1" u="none" strike="noStrike" kern="1200" baseline="30000" dirty="0">
                <a:solidFill>
                  <a:schemeClr val="tx1"/>
                </a:solidFill>
                <a:latin typeface="+mn-lt"/>
                <a:ea typeface="+mn-ea"/>
                <a:cs typeface="+mn-cs"/>
              </a:rPr>
              <a:t>Ministry of Finance:</a:t>
            </a:r>
            <a:r>
              <a:rPr lang="en-US" sz="1000" b="0" i="1" u="none" strike="noStrike" kern="1200" baseline="30000" dirty="0">
                <a:solidFill>
                  <a:schemeClr val="tx1"/>
                </a:solidFill>
                <a:latin typeface="+mn-lt"/>
                <a:ea typeface="+mn-ea"/>
                <a:cs typeface="+mn-cs"/>
              </a:rPr>
              <a:t> Professional, Ethical, Efficient, Responsive – Transforming Ghana Beyond Aid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i="1" u="none" strike="noStrike" kern="1200" baseline="30000" dirty="0">
                <a:solidFill>
                  <a:schemeClr val="tx1"/>
                </a:solidFill>
                <a:latin typeface="+mn-lt"/>
                <a:ea typeface="+mn-ea"/>
                <a:cs typeface="+mn-cs"/>
              </a:rPr>
              <a:t>Insert Presentation Title Here</a:t>
            </a:r>
          </a:p>
        </p:txBody>
      </p:sp>
      <p:cxnSp>
        <p:nvCxnSpPr>
          <p:cNvPr id="19" name="Straight Connector 18"/>
          <p:cNvCxnSpPr/>
          <p:nvPr/>
        </p:nvCxnSpPr>
        <p:spPr>
          <a:xfrm>
            <a:off x="904992" y="6490111"/>
            <a:ext cx="0" cy="169200"/>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21" name="Title Placeholder 1"/>
          <p:cNvSpPr>
            <a:spLocks noGrp="1"/>
          </p:cNvSpPr>
          <p:nvPr>
            <p:ph type="title"/>
          </p:nvPr>
        </p:nvSpPr>
        <p:spPr>
          <a:xfrm>
            <a:off x="534600" y="685800"/>
            <a:ext cx="8074800" cy="1325563"/>
          </a:xfrm>
          <a:prstGeom prst="rect">
            <a:avLst/>
          </a:prstGeom>
        </p:spPr>
        <p:txBody>
          <a:bodyPr vert="horz" lIns="0" tIns="0" rIns="0" bIns="0" rtlCol="0" anchor="t" anchorCtr="0">
            <a:noAutofit/>
          </a:bodyPr>
          <a:lstStyle/>
          <a:p>
            <a:r>
              <a:rPr lang="en-US"/>
              <a:t>Click to edit Master title style</a:t>
            </a:r>
            <a:endParaRPr lang="en-GB" dirty="0"/>
          </a:p>
        </p:txBody>
      </p:sp>
      <p:sp>
        <p:nvSpPr>
          <p:cNvPr id="2" name="Action Button: Home 1">
            <a:hlinkClick r:id="rId40" action="ppaction://hlinksldjump" highlightClick="1"/>
          </p:cNvPr>
          <p:cNvSpPr/>
          <p:nvPr/>
        </p:nvSpPr>
        <p:spPr>
          <a:xfrm>
            <a:off x="534600" y="6466511"/>
            <a:ext cx="126320" cy="189401"/>
          </a:xfrm>
          <a:prstGeom prst="actionButtonHome">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cxnSp>
        <p:nvCxnSpPr>
          <p:cNvPr id="10" name="Straight Connector 9"/>
          <p:cNvCxnSpPr/>
          <p:nvPr userDrawn="1"/>
        </p:nvCxnSpPr>
        <p:spPr>
          <a:xfrm>
            <a:off x="904992" y="6490111"/>
            <a:ext cx="0" cy="169200"/>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11" name="Action Button: Home 10">
            <a:hlinkClick r:id="rId40" action="ppaction://hlinksldjump" highlightClick="1"/>
          </p:cNvPr>
          <p:cNvSpPr/>
          <p:nvPr userDrawn="1"/>
        </p:nvSpPr>
        <p:spPr>
          <a:xfrm>
            <a:off x="534600" y="6466511"/>
            <a:ext cx="126320" cy="189401"/>
          </a:xfrm>
          <a:prstGeom prst="actionButtonHome">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userDrawn="1"/>
        </p:nvPicPr>
        <p:blipFill>
          <a:blip r:embed="rId41">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spTree>
    <p:extLst>
      <p:ext uri="{BB962C8B-B14F-4D97-AF65-F5344CB8AC3E}">
        <p14:creationId xmlns:p14="http://schemas.microsoft.com/office/powerpoint/2010/main" val="3833907741"/>
      </p:ext>
    </p:extLst>
  </p:cSld>
  <p:clrMap bg1="lt1" tx1="dk1" bg2="lt2" tx2="dk2" accent1="accent1" accent2="accent2" accent3="accent3" accent4="accent4" accent5="accent5" accent6="accent6" hlink="hlink" folHlink="folHlink"/>
  <p:sldLayoutIdLst>
    <p:sldLayoutId id="2147483992" r:id="rId1"/>
    <p:sldLayoutId id="2147483993" r:id="rId2"/>
    <p:sldLayoutId id="2147483994" r:id="rId3"/>
    <p:sldLayoutId id="2147483995" r:id="rId4"/>
    <p:sldLayoutId id="2147483996" r:id="rId5"/>
    <p:sldLayoutId id="2147483997" r:id="rId6"/>
    <p:sldLayoutId id="2147483998" r:id="rId7"/>
    <p:sldLayoutId id="2147483999" r:id="rId8"/>
    <p:sldLayoutId id="2147484000" r:id="rId9"/>
    <p:sldLayoutId id="2147484001" r:id="rId10"/>
    <p:sldLayoutId id="2147484002" r:id="rId11"/>
    <p:sldLayoutId id="2147484003" r:id="rId12"/>
    <p:sldLayoutId id="2147484004" r:id="rId13"/>
    <p:sldLayoutId id="2147484005" r:id="rId14"/>
    <p:sldLayoutId id="2147484006" r:id="rId15"/>
    <p:sldLayoutId id="2147484007" r:id="rId16"/>
    <p:sldLayoutId id="2147484008" r:id="rId17"/>
    <p:sldLayoutId id="2147484009" r:id="rId18"/>
    <p:sldLayoutId id="2147484010" r:id="rId19"/>
    <p:sldLayoutId id="2147484011" r:id="rId20"/>
    <p:sldLayoutId id="2147484012" r:id="rId21"/>
    <p:sldLayoutId id="2147484013" r:id="rId22"/>
    <p:sldLayoutId id="2147484014" r:id="rId23"/>
    <p:sldLayoutId id="2147484015" r:id="rId24"/>
    <p:sldLayoutId id="2147484016" r:id="rId25"/>
    <p:sldLayoutId id="2147484017" r:id="rId26"/>
    <p:sldLayoutId id="2147484018" r:id="rId27"/>
    <p:sldLayoutId id="2147484019" r:id="rId28"/>
    <p:sldLayoutId id="2147484020" r:id="rId29"/>
    <p:sldLayoutId id="2147484021" r:id="rId30"/>
    <p:sldLayoutId id="2147484022" r:id="rId31"/>
    <p:sldLayoutId id="2147484023" r:id="rId32"/>
    <p:sldLayoutId id="2147484024" r:id="rId33"/>
    <p:sldLayoutId id="2147484025" r:id="rId34"/>
    <p:sldLayoutId id="2147484026" r:id="rId35"/>
    <p:sldLayoutId id="2147484027" r:id="rId36"/>
    <p:sldLayoutId id="2147484028" r:id="rId37"/>
    <p:sldLayoutId id="2147484029" r:id="rId38"/>
  </p:sldLayoutIdLst>
  <p:hf hdr="0" ftr="0" dt="0"/>
  <p:txStyles>
    <p:titleStyle>
      <a:lvl1pPr algn="l" defTabSz="514350" rtl="0" eaLnBrk="1" latinLnBrk="0" hangingPunct="1">
        <a:lnSpc>
          <a:spcPct val="90000"/>
        </a:lnSpc>
        <a:spcBef>
          <a:spcPct val="0"/>
        </a:spcBef>
        <a:buNone/>
        <a:defRPr sz="2800" b="1" i="0" kern="1200">
          <a:solidFill>
            <a:schemeClr val="tx1"/>
          </a:solidFill>
          <a:latin typeface="+mj-lt"/>
          <a:ea typeface="+mj-ea"/>
          <a:cs typeface="+mj-cs"/>
        </a:defRPr>
      </a:lvl1pPr>
    </p:titleStyle>
    <p:body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45" pos="567" userDrawn="1">
          <p15:clr>
            <a:srgbClr val="F26B43"/>
          </p15:clr>
        </p15:guide>
        <p15:guide id="46" pos="1927" userDrawn="1">
          <p15:clr>
            <a:srgbClr val="F26B43"/>
          </p15:clr>
        </p15:guide>
        <p15:guide id="47" pos="2835" userDrawn="1">
          <p15:clr>
            <a:srgbClr val="F26B43"/>
          </p15:clr>
        </p15:guide>
        <p15:guide id="48" pos="1474" userDrawn="1">
          <p15:clr>
            <a:srgbClr val="F26B43"/>
          </p15:clr>
        </p15:guide>
        <p15:guide id="49" pos="113" userDrawn="1">
          <p15:clr>
            <a:srgbClr val="F26B43"/>
          </p15:clr>
        </p15:guide>
        <p15:guide id="50" pos="657" userDrawn="1">
          <p15:clr>
            <a:srgbClr val="F26B43"/>
          </p15:clr>
        </p15:guide>
        <p15:guide id="51" pos="1020" userDrawn="1">
          <p15:clr>
            <a:srgbClr val="F26B43"/>
          </p15:clr>
        </p15:guide>
        <p15:guide id="52" pos="3288" userDrawn="1">
          <p15:clr>
            <a:srgbClr val="F26B43"/>
          </p15:clr>
        </p15:guide>
        <p15:guide id="53" pos="3379" userDrawn="1">
          <p15:clr>
            <a:srgbClr val="F26B43"/>
          </p15:clr>
        </p15:guide>
        <p15:guide id="54" pos="3742" userDrawn="1">
          <p15:clr>
            <a:srgbClr val="F26B43"/>
          </p15:clr>
        </p15:guide>
        <p15:guide id="55" pos="3833" userDrawn="1">
          <p15:clr>
            <a:srgbClr val="F26B43"/>
          </p15:clr>
        </p15:guide>
        <p15:guide id="56" pos="4195" userDrawn="1">
          <p15:clr>
            <a:srgbClr val="F26B43"/>
          </p15:clr>
        </p15:guide>
        <p15:guide id="57" pos="4286" userDrawn="1">
          <p15:clr>
            <a:srgbClr val="F26B43"/>
          </p15:clr>
        </p15:guide>
        <p15:guide id="58" pos="1565" userDrawn="1">
          <p15:clr>
            <a:srgbClr val="F26B43"/>
          </p15:clr>
        </p15:guide>
        <p15:guide id="59" pos="4649" userDrawn="1">
          <p15:clr>
            <a:srgbClr val="F26B43"/>
          </p15:clr>
        </p15:guide>
        <p15:guide id="60" pos="4740" userDrawn="1">
          <p15:clr>
            <a:srgbClr val="F26B43"/>
          </p15:clr>
        </p15:guide>
        <p15:guide id="61" pos="5103" userDrawn="1">
          <p15:clr>
            <a:srgbClr val="F26B43"/>
          </p15:clr>
        </p15:guide>
        <p15:guide id="62" pos="5193" userDrawn="1">
          <p15:clr>
            <a:srgbClr val="F26B43"/>
          </p15:clr>
        </p15:guide>
        <p15:guide id="63" pos="5556" userDrawn="1">
          <p15:clr>
            <a:srgbClr val="F26B43"/>
          </p15:clr>
        </p15:guide>
        <p15:guide id="64" pos="5647" userDrawn="1">
          <p15:clr>
            <a:srgbClr val="F26B43"/>
          </p15:clr>
        </p15:guide>
        <p15:guide id="65" pos="2925" userDrawn="1">
          <p15:clr>
            <a:srgbClr val="F26B43"/>
          </p15:clr>
        </p15:guide>
        <p15:guide id="66" pos="2381" userDrawn="1">
          <p15:clr>
            <a:srgbClr val="F26B43"/>
          </p15:clr>
        </p15:guide>
        <p15:guide id="67" pos="2472" userDrawn="1">
          <p15:clr>
            <a:srgbClr val="F26B43"/>
          </p15:clr>
        </p15:guide>
        <p15:guide id="68" pos="2018" userDrawn="1">
          <p15:clr>
            <a:srgbClr val="F26B43"/>
          </p15:clr>
        </p15:guide>
        <p15:guide id="69" pos="1111" userDrawn="1">
          <p15:clr>
            <a:srgbClr val="F26B43"/>
          </p15:clr>
        </p15:guide>
        <p15:guide id="70" pos="204" userDrawn="1">
          <p15:clr>
            <a:srgbClr val="F26B43"/>
          </p15:clr>
        </p15:guide>
        <p15:guide id="71" orient="horz" pos="2205" userDrawn="1">
          <p15:clr>
            <a:srgbClr val="F26B43"/>
          </p15:clr>
        </p15:guide>
        <p15:guide id="72" orient="horz" pos="2115" userDrawn="1">
          <p15:clr>
            <a:srgbClr val="F26B43"/>
          </p15:clr>
        </p15:guide>
        <p15:guide id="73" orient="horz" pos="2568" userDrawn="1">
          <p15:clr>
            <a:srgbClr val="F26B43"/>
          </p15:clr>
        </p15:guide>
        <p15:guide id="74" orient="horz" pos="2659" userDrawn="1">
          <p15:clr>
            <a:srgbClr val="F26B43"/>
          </p15:clr>
        </p15:guide>
        <p15:guide id="75" orient="horz" pos="3022" userDrawn="1">
          <p15:clr>
            <a:srgbClr val="F26B43"/>
          </p15:clr>
        </p15:guide>
        <p15:guide id="76" orient="horz" pos="3113" userDrawn="1">
          <p15:clr>
            <a:srgbClr val="F26B43"/>
          </p15:clr>
        </p15:guide>
        <p15:guide id="77" orient="horz" pos="3475" userDrawn="1">
          <p15:clr>
            <a:srgbClr val="F26B43"/>
          </p15:clr>
        </p15:guide>
        <p15:guide id="78" orient="horz" pos="3566" userDrawn="1">
          <p15:clr>
            <a:srgbClr val="F26B43"/>
          </p15:clr>
        </p15:guide>
        <p15:guide id="79" orient="horz" pos="3929" userDrawn="1">
          <p15:clr>
            <a:srgbClr val="F26B43"/>
          </p15:clr>
        </p15:guide>
        <p15:guide id="80" orient="horz" pos="4020" userDrawn="1">
          <p15:clr>
            <a:srgbClr val="F26B43"/>
          </p15:clr>
        </p15:guide>
        <p15:guide id="81" orient="horz" pos="1661" userDrawn="1">
          <p15:clr>
            <a:srgbClr val="F26B43"/>
          </p15:clr>
        </p15:guide>
        <p15:guide id="82" orient="horz" pos="1752" userDrawn="1">
          <p15:clr>
            <a:srgbClr val="F26B43"/>
          </p15:clr>
        </p15:guide>
        <p15:guide id="83" orient="horz" pos="1207" userDrawn="1">
          <p15:clr>
            <a:srgbClr val="F26B43"/>
          </p15:clr>
        </p15:guide>
        <p15:guide id="84" orient="horz" pos="1298" userDrawn="1">
          <p15:clr>
            <a:srgbClr val="F26B43"/>
          </p15:clr>
        </p15:guide>
        <p15:guide id="85" orient="horz" pos="754" userDrawn="1">
          <p15:clr>
            <a:srgbClr val="F26B43"/>
          </p15:clr>
        </p15:guide>
        <p15:guide id="86" orient="horz" pos="845" userDrawn="1">
          <p15:clr>
            <a:srgbClr val="F26B43"/>
          </p15:clr>
        </p15:guide>
        <p15:guide id="87" orient="horz" pos="300" userDrawn="1">
          <p15:clr>
            <a:srgbClr val="F26B43"/>
          </p15:clr>
        </p15:guide>
        <p15:guide id="88" orient="horz" pos="391"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3.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3.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3.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3.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3.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79C6992-09A6-4C3C-837D-9652F895F219}"/>
              </a:ext>
            </a:extLst>
          </p:cNvPr>
          <p:cNvSpPr>
            <a:spLocks noGrp="1"/>
          </p:cNvSpPr>
          <p:nvPr>
            <p:ph type="body" sz="quarter" idx="11"/>
          </p:nvPr>
        </p:nvSpPr>
        <p:spPr>
          <a:xfrm>
            <a:off x="120317" y="5296797"/>
            <a:ext cx="2733584" cy="839307"/>
          </a:xfrm>
        </p:spPr>
        <p:txBody>
          <a:bodyPr/>
          <a:lstStyle/>
          <a:p>
            <a:pPr lvl="0" indent="0">
              <a:lnSpc>
                <a:spcPct val="90000"/>
              </a:lnSpc>
              <a:spcBef>
                <a:spcPts val="1000"/>
              </a:spcBef>
            </a:pPr>
            <a:r>
              <a:rPr lang="en-US" sz="1600" b="1" dirty="0">
                <a:solidFill>
                  <a:prstClr val="black"/>
                </a:solidFill>
                <a:latin typeface="Arial Narrow" panose="020B0606020202030204" pitchFamily="34" charset="0"/>
                <a:cs typeface="Arial" panose="020B0604020202020204" pitchFamily="34" charset="0"/>
              </a:rPr>
              <a:t>Prepared by</a:t>
            </a:r>
            <a:r>
              <a:rPr lang="en-US" sz="1800" dirty="0">
                <a:solidFill>
                  <a:prstClr val="black"/>
                </a:solidFill>
                <a:latin typeface="Arial Narrow" panose="020B0606020202030204" pitchFamily="34" charset="0"/>
                <a:cs typeface="Arial" panose="020B0604020202020204" pitchFamily="34" charset="0"/>
              </a:rPr>
              <a:t>:</a:t>
            </a:r>
          </a:p>
          <a:p>
            <a:pPr lvl="0" indent="0">
              <a:lnSpc>
                <a:spcPct val="90000"/>
              </a:lnSpc>
              <a:spcBef>
                <a:spcPts val="1000"/>
              </a:spcBef>
            </a:pPr>
            <a:r>
              <a:rPr lang="en-US" dirty="0">
                <a:solidFill>
                  <a:prstClr val="black"/>
                </a:solidFill>
                <a:latin typeface="Arial Narrow" panose="020B0606020202030204" pitchFamily="34" charset="0"/>
                <a:cs typeface="Arial" panose="020B0604020202020204" pitchFamily="34" charset="0"/>
              </a:rPr>
              <a:t>Budget Committee</a:t>
            </a:r>
          </a:p>
          <a:p>
            <a:pPr lvl="0" indent="0">
              <a:lnSpc>
                <a:spcPct val="90000"/>
              </a:lnSpc>
              <a:spcBef>
                <a:spcPts val="1000"/>
              </a:spcBef>
            </a:pPr>
            <a:r>
              <a:rPr lang="en-US" dirty="0" err="1">
                <a:solidFill>
                  <a:prstClr val="black"/>
                </a:solidFill>
                <a:latin typeface="Arial Narrow" panose="020B0606020202030204" pitchFamily="34" charset="0"/>
                <a:cs typeface="Arial" panose="020B0604020202020204" pitchFamily="34" charset="0"/>
              </a:rPr>
              <a:t>Kadjebi</a:t>
            </a:r>
            <a:r>
              <a:rPr lang="en-US" dirty="0">
                <a:solidFill>
                  <a:prstClr val="black"/>
                </a:solidFill>
                <a:latin typeface="Arial Narrow" panose="020B0606020202030204" pitchFamily="34" charset="0"/>
                <a:cs typeface="Arial" panose="020B0604020202020204" pitchFamily="34" charset="0"/>
              </a:rPr>
              <a:t> District Assembly</a:t>
            </a:r>
          </a:p>
          <a:p>
            <a:endParaRPr lang="en-US" dirty="0"/>
          </a:p>
        </p:txBody>
      </p:sp>
      <p:sp>
        <p:nvSpPr>
          <p:cNvPr id="8" name="Text Placeholder 7">
            <a:extLst>
              <a:ext uri="{FF2B5EF4-FFF2-40B4-BE49-F238E27FC236}">
                <a16:creationId xmlns:a16="http://schemas.microsoft.com/office/drawing/2014/main" id="{52497C6D-7F2D-41FF-A4BD-EC1E0D8933EA}"/>
              </a:ext>
            </a:extLst>
          </p:cNvPr>
          <p:cNvSpPr>
            <a:spLocks noGrp="1"/>
          </p:cNvSpPr>
          <p:nvPr>
            <p:ph type="body" sz="quarter" idx="10"/>
          </p:nvPr>
        </p:nvSpPr>
        <p:spPr>
          <a:xfrm>
            <a:off x="1167063" y="3470275"/>
            <a:ext cx="6485021" cy="914400"/>
          </a:xfrm>
        </p:spPr>
        <p:txBody>
          <a:bodyPr/>
          <a:lstStyle/>
          <a:p>
            <a:r>
              <a:rPr lang="en-US" b="1" dirty="0">
                <a:latin typeface="Arial Narrow" panose="020B0606020202030204" pitchFamily="34" charset="0"/>
                <a:cs typeface="Arial" panose="020B0604020202020204" pitchFamily="34" charset="0"/>
              </a:rPr>
              <a:t>2020 COMPOSITE BUDGET HEARING</a:t>
            </a:r>
            <a:br>
              <a:rPr lang="en-US" b="1" dirty="0">
                <a:latin typeface="Arial Narrow" panose="020B0606020202030204" pitchFamily="34" charset="0"/>
                <a:cs typeface="Arial" panose="020B0604020202020204" pitchFamily="34" charset="0"/>
              </a:rPr>
            </a:br>
            <a:r>
              <a:rPr lang="en-US" b="1" dirty="0">
                <a:latin typeface="Arial Narrow" panose="020B0606020202030204" pitchFamily="34" charset="0"/>
                <a:cs typeface="Arial" panose="020B0604020202020204" pitchFamily="34" charset="0"/>
              </a:rPr>
              <a:t>PRESENTATION</a:t>
            </a:r>
          </a:p>
          <a:p>
            <a:endParaRPr lang="en-US" dirty="0"/>
          </a:p>
        </p:txBody>
      </p:sp>
      <p:sp>
        <p:nvSpPr>
          <p:cNvPr id="10" name="Title 9">
            <a:extLst>
              <a:ext uri="{FF2B5EF4-FFF2-40B4-BE49-F238E27FC236}">
                <a16:creationId xmlns:a16="http://schemas.microsoft.com/office/drawing/2014/main" id="{332DC9C4-92B6-47B2-9446-56782D085890}"/>
              </a:ext>
            </a:extLst>
          </p:cNvPr>
          <p:cNvSpPr>
            <a:spLocks noGrp="1"/>
          </p:cNvSpPr>
          <p:nvPr>
            <p:ph type="title"/>
          </p:nvPr>
        </p:nvSpPr>
        <p:spPr/>
        <p:txBody>
          <a:bodyPr/>
          <a:lstStyle/>
          <a:p>
            <a:r>
              <a:rPr lang="en-US" dirty="0">
                <a:latin typeface="Arial Narrow" panose="020B0606020202030204" pitchFamily="34" charset="0"/>
                <a:cs typeface="Arial" panose="020B0604020202020204" pitchFamily="34" charset="0"/>
              </a:rPr>
              <a:t>KADJEBI DISTRICT ASSEMBLY </a:t>
            </a:r>
            <a:endParaRPr lang="en-US" dirty="0"/>
          </a:p>
        </p:txBody>
      </p:sp>
      <p:pic>
        <p:nvPicPr>
          <p:cNvPr id="1027" name="Picture 3">
            <a:extLst>
              <a:ext uri="{FF2B5EF4-FFF2-40B4-BE49-F238E27FC236}">
                <a16:creationId xmlns:a16="http://schemas.microsoft.com/office/drawing/2014/main" id="{BC066A42-9430-4379-89E0-45235D070F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4636" y="-83976"/>
            <a:ext cx="2643544" cy="1968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1503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01287DC-0C5C-4DBB-BE42-42364129FF40}"/>
              </a:ext>
            </a:extLst>
          </p:cNvPr>
          <p:cNvSpPr>
            <a:spLocks noGrp="1"/>
          </p:cNvSpPr>
          <p:nvPr>
            <p:ph type="sldNum" sz="quarter" idx="10"/>
          </p:nvPr>
        </p:nvSpPr>
        <p:spPr/>
        <p:txBody>
          <a:bodyPr/>
          <a:lstStyle/>
          <a:p>
            <a:fld id="{A964C0AA-13C5-42F8-8707-B9C6EA4D33F1}" type="slidenum">
              <a:rPr lang="en-GB" smtClean="0"/>
              <a:pPr/>
              <a:t>2</a:t>
            </a:fld>
            <a:endParaRPr lang="en-GB" dirty="0"/>
          </a:p>
        </p:txBody>
      </p:sp>
      <p:sp>
        <p:nvSpPr>
          <p:cNvPr id="3" name="Title 2">
            <a:extLst>
              <a:ext uri="{FF2B5EF4-FFF2-40B4-BE49-F238E27FC236}">
                <a16:creationId xmlns:a16="http://schemas.microsoft.com/office/drawing/2014/main" id="{BC379E67-B2B5-4000-BCEF-3A552F123CC3}"/>
              </a:ext>
            </a:extLst>
          </p:cNvPr>
          <p:cNvSpPr>
            <a:spLocks noGrp="1"/>
          </p:cNvSpPr>
          <p:nvPr>
            <p:ph type="title"/>
          </p:nvPr>
        </p:nvSpPr>
        <p:spPr>
          <a:xfrm>
            <a:off x="533399" y="632809"/>
            <a:ext cx="7563853" cy="792721"/>
          </a:xfrm>
        </p:spPr>
        <p:txBody>
          <a:bodyPr/>
          <a:lstStyle/>
          <a:p>
            <a:pPr algn="ctr"/>
            <a:r>
              <a:rPr lang="en-US" dirty="0">
                <a:cs typeface="Arial" panose="020B0604020202020204" pitchFamily="34" charset="0"/>
              </a:rPr>
              <a:t>INTRODUCTION</a:t>
            </a:r>
            <a:endParaRPr lang="en-US" dirty="0"/>
          </a:p>
        </p:txBody>
      </p:sp>
      <p:sp>
        <p:nvSpPr>
          <p:cNvPr id="4" name="Rectangle 3">
            <a:extLst>
              <a:ext uri="{FF2B5EF4-FFF2-40B4-BE49-F238E27FC236}">
                <a16:creationId xmlns:a16="http://schemas.microsoft.com/office/drawing/2014/main" id="{B4C044EF-983D-45B5-8EA7-FD49DF74989E}"/>
              </a:ext>
            </a:extLst>
          </p:cNvPr>
          <p:cNvSpPr/>
          <p:nvPr/>
        </p:nvSpPr>
        <p:spPr>
          <a:xfrm>
            <a:off x="168442" y="1143000"/>
            <a:ext cx="8843211" cy="4801314"/>
          </a:xfrm>
          <a:prstGeom prst="rect">
            <a:avLst/>
          </a:prstGeom>
        </p:spPr>
        <p:txBody>
          <a:bodyPr wrap="square">
            <a:spAutoFit/>
          </a:bodyPr>
          <a:lstStyle/>
          <a:p>
            <a:r>
              <a:rPr lang="en-US" dirty="0">
                <a:latin typeface="Arial Narrow" panose="020B0606020202030204" pitchFamily="34" charset="0"/>
                <a:ea typeface="Arial Unicode MS" panose="020B0604020202020204" pitchFamily="34" charset="-128"/>
                <a:cs typeface="Arial" panose="020B0604020202020204" pitchFamily="34" charset="0"/>
              </a:rPr>
              <a:t> </a:t>
            </a:r>
            <a:r>
              <a:rPr lang="en-US" b="1" dirty="0">
                <a:latin typeface="Times New Roman" panose="02020603050405020304" pitchFamily="18" charset="0"/>
                <a:cs typeface="Times New Roman" panose="02020603050405020304" pitchFamily="18" charset="0"/>
              </a:rPr>
              <a:t>Establishment</a:t>
            </a:r>
          </a:p>
          <a:p>
            <a:r>
              <a:rPr lang="en-US" dirty="0" err="1">
                <a:latin typeface="Times New Roman" panose="02020603050405020304" pitchFamily="18" charset="0"/>
                <a:cs typeface="Times New Roman" panose="02020603050405020304" pitchFamily="18" charset="0"/>
              </a:rPr>
              <a:t>Kadjebi</a:t>
            </a:r>
            <a:r>
              <a:rPr lang="en-US" dirty="0">
                <a:latin typeface="Times New Roman" panose="02020603050405020304" pitchFamily="18" charset="0"/>
                <a:cs typeface="Times New Roman" panose="02020603050405020304" pitchFamily="18" charset="0"/>
              </a:rPr>
              <a:t> District was created as an Assembly by legislative Instrument </a:t>
            </a:r>
            <a:r>
              <a:rPr lang="en-US" b="1" dirty="0">
                <a:latin typeface="Times New Roman" panose="02020603050405020304" pitchFamily="18" charset="0"/>
                <a:cs typeface="Times New Roman" panose="02020603050405020304" pitchFamily="18" charset="0"/>
              </a:rPr>
              <a:t>(L.I.)</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1465 in 1989 </a:t>
            </a:r>
            <a:r>
              <a:rPr lang="en-US" dirty="0">
                <a:latin typeface="Times New Roman" panose="02020603050405020304" pitchFamily="18" charset="0"/>
                <a:cs typeface="Times New Roman" panose="02020603050405020304" pitchFamily="18" charset="0"/>
              </a:rPr>
              <a:t>with </a:t>
            </a:r>
            <a:r>
              <a:rPr lang="en-US" dirty="0" err="1">
                <a:latin typeface="Times New Roman" panose="02020603050405020304" pitchFamily="18" charset="0"/>
                <a:cs typeface="Times New Roman" panose="02020603050405020304" pitchFamily="18" charset="0"/>
              </a:rPr>
              <a:t>Kadjebi</a:t>
            </a:r>
            <a:r>
              <a:rPr lang="en-US" dirty="0">
                <a:latin typeface="Times New Roman" panose="02020603050405020304" pitchFamily="18" charset="0"/>
                <a:cs typeface="Times New Roman" panose="02020603050405020304" pitchFamily="18" charset="0"/>
              </a:rPr>
              <a:t> as the district capital. </a:t>
            </a:r>
          </a:p>
          <a:p>
            <a:r>
              <a:rPr lang="en-US" dirty="0">
                <a:latin typeface="Times New Roman" panose="02020603050405020304" pitchFamily="18" charset="0"/>
                <a:cs typeface="Times New Roman" panose="02020603050405020304" pitchFamily="18" charset="0"/>
              </a:rPr>
              <a:t>The District forms part of the newly created </a:t>
            </a:r>
            <a:r>
              <a:rPr lang="en-US" dirty="0" err="1">
                <a:latin typeface="Times New Roman" panose="02020603050405020304" pitchFamily="18" charset="0"/>
                <a:cs typeface="Times New Roman" panose="02020603050405020304" pitchFamily="18" charset="0"/>
              </a:rPr>
              <a:t>Oti</a:t>
            </a:r>
            <a:r>
              <a:rPr lang="en-US" dirty="0">
                <a:latin typeface="Times New Roman" panose="02020603050405020304" pitchFamily="18" charset="0"/>
                <a:cs typeface="Times New Roman" panose="02020603050405020304" pitchFamily="18" charset="0"/>
              </a:rPr>
              <a:t> Region. </a:t>
            </a:r>
          </a:p>
          <a:p>
            <a:endParaRPr lang="en-US"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Population</a:t>
            </a:r>
          </a:p>
          <a:p>
            <a:r>
              <a:rPr lang="en-US" dirty="0">
                <a:latin typeface="Times New Roman" panose="02020603050405020304" pitchFamily="18" charset="0"/>
                <a:cs typeface="Times New Roman" panose="02020603050405020304" pitchFamily="18" charset="0"/>
              </a:rPr>
              <a:t>The total </a:t>
            </a:r>
            <a:r>
              <a:rPr lang="en-GB" dirty="0">
                <a:latin typeface="Times New Roman" panose="02020603050405020304" pitchFamily="18" charset="0"/>
                <a:cs typeface="Times New Roman" panose="02020603050405020304" pitchFamily="18" charset="0"/>
              </a:rPr>
              <a:t>projected </a:t>
            </a:r>
            <a:r>
              <a:rPr lang="en-US" dirty="0">
                <a:latin typeface="Times New Roman" panose="02020603050405020304" pitchFamily="18" charset="0"/>
                <a:cs typeface="Times New Roman" panose="02020603050405020304" pitchFamily="18" charset="0"/>
              </a:rPr>
              <a:t>population </a:t>
            </a:r>
            <a:r>
              <a:rPr lang="en-GB" dirty="0">
                <a:latin typeface="Times New Roman" panose="02020603050405020304" pitchFamily="18" charset="0"/>
                <a:cs typeface="Times New Roman" panose="02020603050405020304" pitchFamily="18" charset="0"/>
              </a:rPr>
              <a:t>for 2021 </a:t>
            </a:r>
            <a:r>
              <a:rPr lang="en-US" dirty="0">
                <a:latin typeface="Times New Roman" panose="02020603050405020304" pitchFamily="18" charset="0"/>
                <a:cs typeface="Times New Roman" panose="02020603050405020304" pitchFamily="18" charset="0"/>
              </a:rPr>
              <a:t>is </a:t>
            </a:r>
            <a:r>
              <a:rPr lang="en-US" b="1" i="1" dirty="0">
                <a:latin typeface="Times New Roman" panose="02020603050405020304" pitchFamily="18" charset="0"/>
                <a:cs typeface="Times New Roman" panose="02020603050405020304" pitchFamily="18" charset="0"/>
              </a:rPr>
              <a:t>76,293. </a:t>
            </a:r>
          </a:p>
          <a:p>
            <a:r>
              <a:rPr lang="en-US" b="1" i="1" dirty="0">
                <a:latin typeface="Times New Roman" panose="02020603050405020304" pitchFamily="18" charset="0"/>
                <a:cs typeface="Times New Roman" panose="02020603050405020304" pitchFamily="18" charset="0"/>
              </a:rPr>
              <a:t>38,528 (</a:t>
            </a:r>
            <a:r>
              <a:rPr lang="en-GB" b="1" i="1" dirty="0">
                <a:latin typeface="Times New Roman" panose="02020603050405020304" pitchFamily="18" charset="0"/>
                <a:cs typeface="Times New Roman" panose="02020603050405020304" pitchFamily="18" charset="0"/>
              </a:rPr>
              <a:t>50.5</a:t>
            </a:r>
            <a:r>
              <a:rPr lang="en-US" b="1" i="1" dirty="0">
                <a:latin typeface="Times New Roman" panose="02020603050405020304" pitchFamily="18" charset="0"/>
                <a:cs typeface="Times New Roman" panose="02020603050405020304" pitchFamily="18" charset="0"/>
              </a:rPr>
              <a:t>%) males </a:t>
            </a:r>
          </a:p>
          <a:p>
            <a:r>
              <a:rPr lang="en-US" b="1" i="1" dirty="0">
                <a:latin typeface="Times New Roman" panose="02020603050405020304" pitchFamily="18" charset="0"/>
                <a:cs typeface="Times New Roman" panose="02020603050405020304" pitchFamily="18" charset="0"/>
              </a:rPr>
              <a:t>37,765 (</a:t>
            </a:r>
            <a:r>
              <a:rPr lang="en-GB" b="1" i="1" dirty="0">
                <a:latin typeface="Times New Roman" panose="02020603050405020304" pitchFamily="18" charset="0"/>
                <a:cs typeface="Times New Roman" panose="02020603050405020304" pitchFamily="18" charset="0"/>
              </a:rPr>
              <a:t>49</a:t>
            </a:r>
            <a:r>
              <a:rPr lang="en-US" b="1" i="1" dirty="0">
                <a:latin typeface="Times New Roman" panose="02020603050405020304" pitchFamily="18" charset="0"/>
                <a:cs typeface="Times New Roman" panose="02020603050405020304" pitchFamily="18" charset="0"/>
              </a:rPr>
              <a:t>.</a:t>
            </a:r>
            <a:r>
              <a:rPr lang="en-GB" b="1" i="1" dirty="0">
                <a:latin typeface="Times New Roman" panose="02020603050405020304" pitchFamily="18" charset="0"/>
                <a:cs typeface="Times New Roman" panose="02020603050405020304" pitchFamily="18" charset="0"/>
              </a:rPr>
              <a:t>5</a:t>
            </a:r>
            <a:r>
              <a:rPr lang="en-US" b="1" i="1" dirty="0">
                <a:latin typeface="Times New Roman" panose="02020603050405020304" pitchFamily="18" charset="0"/>
                <a:cs typeface="Times New Roman" panose="02020603050405020304" pitchFamily="18" charset="0"/>
              </a:rPr>
              <a:t>%) females</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The population growth rate </a:t>
            </a:r>
            <a:r>
              <a:rPr lang="en-US" b="1" i="1" dirty="0">
                <a:latin typeface="Times New Roman" panose="02020603050405020304" pitchFamily="18" charset="0"/>
                <a:cs typeface="Times New Roman" panose="02020603050405020304" pitchFamily="18" charset="0"/>
              </a:rPr>
              <a:t> 4.9% as </a:t>
            </a:r>
            <a:r>
              <a:rPr lang="en-US" dirty="0">
                <a:latin typeface="Times New Roman" panose="02020603050405020304" pitchFamily="18" charset="0"/>
                <a:cs typeface="Times New Roman" panose="02020603050405020304" pitchFamily="18" charset="0"/>
              </a:rPr>
              <a:t>compared with the growth rate of 2.7% for the nation.  </a:t>
            </a:r>
          </a:p>
          <a:p>
            <a:endParaRPr lang="en-US"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DISTRICT ECONOMY</a:t>
            </a:r>
          </a:p>
          <a:p>
            <a:r>
              <a:rPr lang="en-US" b="1" dirty="0">
                <a:latin typeface="Times New Roman" panose="02020603050405020304" pitchFamily="18" charset="0"/>
                <a:cs typeface="Times New Roman" panose="02020603050405020304" pitchFamily="18" charset="0"/>
              </a:rPr>
              <a:t>Agriculture</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These crops are cultivated: </a:t>
            </a:r>
            <a:r>
              <a:rPr lang="en-US" b="1" dirty="0">
                <a:latin typeface="Times New Roman" panose="02020603050405020304" pitchFamily="18" charset="0"/>
                <a:cs typeface="Times New Roman" panose="02020603050405020304" pitchFamily="18" charset="0"/>
              </a:rPr>
              <a:t>cassava, yams, cocoyam</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plantain, maize, cocoa, rice, ginger and oil palm</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62.5 percent </a:t>
            </a:r>
            <a:r>
              <a:rPr lang="en-US" dirty="0">
                <a:latin typeface="Times New Roman" panose="02020603050405020304" pitchFamily="18" charset="0"/>
                <a:cs typeface="Times New Roman" panose="02020603050405020304" pitchFamily="18" charset="0"/>
              </a:rPr>
              <a:t>of the economically active population is engaged in agriculture (2010 Population and Housing Census)</a:t>
            </a:r>
          </a:p>
        </p:txBody>
      </p:sp>
    </p:spTree>
    <p:extLst>
      <p:ext uri="{BB962C8B-B14F-4D97-AF65-F5344CB8AC3E}">
        <p14:creationId xmlns:p14="http://schemas.microsoft.com/office/powerpoint/2010/main" val="25694480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B000F32-7D71-4AE5-B65C-B3383B80AC66}"/>
              </a:ext>
            </a:extLst>
          </p:cNvPr>
          <p:cNvSpPr>
            <a:spLocks noGrp="1"/>
          </p:cNvSpPr>
          <p:nvPr>
            <p:ph type="sldNum" sz="quarter" idx="10"/>
          </p:nvPr>
        </p:nvSpPr>
        <p:spPr/>
        <p:txBody>
          <a:bodyPr/>
          <a:lstStyle/>
          <a:p>
            <a:fld id="{A964C0AA-13C5-42F8-8707-B9C6EA4D33F1}" type="slidenum">
              <a:rPr lang="en-GB" smtClean="0"/>
              <a:pPr/>
              <a:t>3</a:t>
            </a:fld>
            <a:endParaRPr lang="en-GB" dirty="0"/>
          </a:p>
        </p:txBody>
      </p:sp>
      <p:sp>
        <p:nvSpPr>
          <p:cNvPr id="3" name="Title 2">
            <a:extLst>
              <a:ext uri="{FF2B5EF4-FFF2-40B4-BE49-F238E27FC236}">
                <a16:creationId xmlns:a16="http://schemas.microsoft.com/office/drawing/2014/main" id="{F65B8D3C-93A0-4DFC-96C0-B04102A4DA49}"/>
              </a:ext>
            </a:extLst>
          </p:cNvPr>
          <p:cNvSpPr>
            <a:spLocks noGrp="1"/>
          </p:cNvSpPr>
          <p:nvPr>
            <p:ph type="title"/>
          </p:nvPr>
        </p:nvSpPr>
        <p:spPr>
          <a:xfrm>
            <a:off x="533399" y="632809"/>
            <a:ext cx="8009021" cy="792721"/>
          </a:xfrm>
        </p:spPr>
        <p:txBody>
          <a:bodyPr/>
          <a:lstStyle/>
          <a:p>
            <a:pPr algn="ctr"/>
            <a:r>
              <a:rPr lang="en-US" dirty="0">
                <a:cs typeface="Arial" panose="020B0604020202020204" pitchFamily="34" charset="0"/>
              </a:rPr>
              <a:t>DISTRICT ECONOMY CONT</a:t>
            </a:r>
            <a:r>
              <a:rPr lang="en-US" dirty="0"/>
              <a:t>.</a:t>
            </a:r>
            <a:br>
              <a:rPr lang="en-US" dirty="0"/>
            </a:br>
            <a:endParaRPr lang="en-US" dirty="0"/>
          </a:p>
        </p:txBody>
      </p:sp>
      <p:sp>
        <p:nvSpPr>
          <p:cNvPr id="4" name="Rectangle 3">
            <a:extLst>
              <a:ext uri="{FF2B5EF4-FFF2-40B4-BE49-F238E27FC236}">
                <a16:creationId xmlns:a16="http://schemas.microsoft.com/office/drawing/2014/main" id="{8CBC31A3-210D-48BC-8F36-434CBAFC232B}"/>
              </a:ext>
            </a:extLst>
          </p:cNvPr>
          <p:cNvSpPr/>
          <p:nvPr/>
        </p:nvSpPr>
        <p:spPr>
          <a:xfrm>
            <a:off x="-18661" y="1227221"/>
            <a:ext cx="9162661" cy="3939540"/>
          </a:xfrm>
          <a:prstGeom prst="rect">
            <a:avLst/>
          </a:prstGeom>
        </p:spPr>
        <p:txBody>
          <a:bodyPr wrap="square">
            <a:spAutoFit/>
          </a:bodyPr>
          <a:lstStyle/>
          <a:p>
            <a:r>
              <a:rPr lang="en-US" b="1" dirty="0">
                <a:latin typeface="Times New Roman" panose="02020603050405020304" pitchFamily="18" charset="0"/>
                <a:cs typeface="Times New Roman" panose="02020603050405020304" pitchFamily="18" charset="0"/>
              </a:rPr>
              <a:t>Road</a:t>
            </a:r>
          </a:p>
          <a:p>
            <a:r>
              <a:rPr lang="en-US" dirty="0" err="1">
                <a:latin typeface="Times New Roman" panose="02020603050405020304" pitchFamily="18" charset="0"/>
                <a:cs typeface="Times New Roman" panose="02020603050405020304" pitchFamily="18" charset="0"/>
              </a:rPr>
              <a:t>Kadjebi</a:t>
            </a:r>
            <a:r>
              <a:rPr lang="en-US" dirty="0">
                <a:latin typeface="Times New Roman" panose="02020603050405020304" pitchFamily="18" charset="0"/>
                <a:cs typeface="Times New Roman" panose="02020603050405020304" pitchFamily="18" charset="0"/>
              </a:rPr>
              <a:t> District has a total road network of 290kms, a quarter of this number is tarred and the rest are routinely maintained.</a:t>
            </a:r>
          </a:p>
          <a:p>
            <a:pPr lvl="0"/>
            <a:endParaRPr lang="en-US" b="1" dirty="0">
              <a:solidFill>
                <a:prstClr val="black"/>
              </a:solidFill>
              <a:latin typeface="Times New Roman" panose="02020603050405020304" pitchFamily="18" charset="0"/>
              <a:cs typeface="Times New Roman" panose="02020603050405020304" pitchFamily="18" charset="0"/>
            </a:endParaRPr>
          </a:p>
          <a:p>
            <a:pPr lvl="0"/>
            <a:r>
              <a:rPr lang="en-US" b="1" dirty="0">
                <a:solidFill>
                  <a:prstClr val="black"/>
                </a:solidFill>
                <a:latin typeface="Times New Roman" panose="02020603050405020304" pitchFamily="18" charset="0"/>
                <a:cs typeface="Times New Roman" panose="02020603050405020304" pitchFamily="18" charset="0"/>
              </a:rPr>
              <a:t>Health </a:t>
            </a:r>
            <a:endParaRPr lang="en-US" dirty="0">
              <a:solidFill>
                <a:prstClr val="black"/>
              </a:solidFill>
              <a:latin typeface="Times New Roman" panose="02020603050405020304" pitchFamily="18" charset="0"/>
              <a:cs typeface="Times New Roman" panose="02020603050405020304" pitchFamily="18" charset="0"/>
            </a:endParaRPr>
          </a:p>
          <a:p>
            <a:pPr lvl="0"/>
            <a:r>
              <a:rPr lang="en-US" dirty="0">
                <a:solidFill>
                  <a:prstClr val="black"/>
                </a:solidFill>
                <a:latin typeface="Times New Roman" panose="02020603050405020304" pitchFamily="18" charset="0"/>
                <a:cs typeface="Times New Roman" panose="02020603050405020304" pitchFamily="18" charset="0"/>
              </a:rPr>
              <a:t>There are Twenty-Five  (25) health facilities in the district, consisting of:</a:t>
            </a:r>
          </a:p>
          <a:p>
            <a:pPr lvl="0">
              <a:spcBef>
                <a:spcPts val="0"/>
              </a:spcBef>
              <a:buFont typeface="Wingdings" panose="05000000000000000000" pitchFamily="2" charset="2"/>
              <a:buChar char="v"/>
            </a:pPr>
            <a:r>
              <a:rPr lang="en-US" dirty="0">
                <a:solidFill>
                  <a:prstClr val="black"/>
                </a:solidFill>
                <a:latin typeface="Times New Roman" panose="02020603050405020304" pitchFamily="18" charset="0"/>
                <a:cs typeface="Times New Roman" panose="02020603050405020304" pitchFamily="18" charset="0"/>
              </a:rPr>
              <a:t>One Hospital (mission), </a:t>
            </a:r>
          </a:p>
          <a:p>
            <a:pPr lvl="0">
              <a:spcBef>
                <a:spcPts val="0"/>
              </a:spcBef>
              <a:buFont typeface="Wingdings" panose="05000000000000000000" pitchFamily="2" charset="2"/>
              <a:buChar char="v"/>
            </a:pPr>
            <a:r>
              <a:rPr lang="en-US" dirty="0">
                <a:solidFill>
                  <a:prstClr val="black"/>
                </a:solidFill>
                <a:latin typeface="Times New Roman" panose="02020603050405020304" pitchFamily="18" charset="0"/>
                <a:cs typeface="Times New Roman" panose="02020603050405020304" pitchFamily="18" charset="0"/>
              </a:rPr>
              <a:t>Five Health Centers, </a:t>
            </a:r>
          </a:p>
          <a:p>
            <a:pPr lvl="0">
              <a:spcBef>
                <a:spcPts val="0"/>
              </a:spcBef>
              <a:buFont typeface="Wingdings" panose="05000000000000000000" pitchFamily="2" charset="2"/>
              <a:buChar char="v"/>
            </a:pPr>
            <a:r>
              <a:rPr lang="en-US" dirty="0">
                <a:solidFill>
                  <a:prstClr val="black"/>
                </a:solidFill>
                <a:latin typeface="Times New Roman" panose="02020603050405020304" pitchFamily="18" charset="0"/>
                <a:cs typeface="Times New Roman" panose="02020603050405020304" pitchFamily="18" charset="0"/>
              </a:rPr>
              <a:t>Eighteen CHPS zones </a:t>
            </a:r>
          </a:p>
          <a:p>
            <a:pPr lvl="0">
              <a:spcBef>
                <a:spcPts val="0"/>
              </a:spcBef>
              <a:buFont typeface="Wingdings" panose="05000000000000000000" pitchFamily="2" charset="2"/>
              <a:buChar char="v"/>
            </a:pPr>
            <a:r>
              <a:rPr lang="en-US" dirty="0">
                <a:solidFill>
                  <a:prstClr val="black"/>
                </a:solidFill>
                <a:latin typeface="Times New Roman" panose="02020603050405020304" pitchFamily="18" charset="0"/>
                <a:cs typeface="Times New Roman" panose="02020603050405020304" pitchFamily="18" charset="0"/>
              </a:rPr>
              <a:t>One Private maternity home. </a:t>
            </a:r>
          </a:p>
          <a:p>
            <a:endParaRPr lang="en-US"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Education</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The district has the following school levels:</a:t>
            </a:r>
          </a:p>
          <a:p>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6355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A41C300-1C46-404B-A4E7-BAEF3800F52A}"/>
              </a:ext>
            </a:extLst>
          </p:cNvPr>
          <p:cNvSpPr>
            <a:spLocks noGrp="1"/>
          </p:cNvSpPr>
          <p:nvPr>
            <p:ph type="sldNum" sz="quarter" idx="10"/>
          </p:nvPr>
        </p:nvSpPr>
        <p:spPr/>
        <p:txBody>
          <a:bodyPr/>
          <a:lstStyle/>
          <a:p>
            <a:fld id="{A964C0AA-13C5-42F8-8707-B9C6EA4D33F1}" type="slidenum">
              <a:rPr lang="en-GB" smtClean="0"/>
              <a:pPr/>
              <a:t>4</a:t>
            </a:fld>
            <a:endParaRPr lang="en-GB" dirty="0"/>
          </a:p>
        </p:txBody>
      </p:sp>
      <p:sp>
        <p:nvSpPr>
          <p:cNvPr id="4" name="Rectangle 3">
            <a:extLst>
              <a:ext uri="{FF2B5EF4-FFF2-40B4-BE49-F238E27FC236}">
                <a16:creationId xmlns:a16="http://schemas.microsoft.com/office/drawing/2014/main" id="{0DCE079D-921C-4161-B9B6-1982C9AE4083}"/>
              </a:ext>
            </a:extLst>
          </p:cNvPr>
          <p:cNvSpPr/>
          <p:nvPr/>
        </p:nvSpPr>
        <p:spPr>
          <a:xfrm>
            <a:off x="345233" y="3517641"/>
            <a:ext cx="8654388" cy="1200329"/>
          </a:xfrm>
          <a:prstGeom prst="rect">
            <a:avLst/>
          </a:prstGeom>
        </p:spPr>
        <p:txBody>
          <a:bodyPr wrap="square">
            <a:spAutoFit/>
          </a:bodyPr>
          <a:lstStyle/>
          <a:p>
            <a:r>
              <a:rPr lang="en-US" b="1" dirty="0">
                <a:latin typeface="Times New Roman" panose="02020603050405020304" pitchFamily="18" charset="0"/>
                <a:cs typeface="Times New Roman" panose="02020603050405020304" pitchFamily="18" charset="0"/>
              </a:rPr>
              <a:t>Environment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Average monthly temperature of about </a:t>
            </a:r>
            <a:r>
              <a:rPr lang="en-US" b="1" i="1" dirty="0">
                <a:latin typeface="Times New Roman" panose="02020603050405020304" pitchFamily="18" charset="0"/>
                <a:cs typeface="Times New Roman" panose="02020603050405020304" pitchFamily="18" charset="0"/>
              </a:rPr>
              <a:t>25</a:t>
            </a:r>
            <a:r>
              <a:rPr lang="en-US" b="1" i="1" baseline="30000" dirty="0">
                <a:latin typeface="Times New Roman" panose="02020603050405020304" pitchFamily="18" charset="0"/>
                <a:cs typeface="Times New Roman" panose="02020603050405020304" pitchFamily="18" charset="0"/>
              </a:rPr>
              <a:t>o</a:t>
            </a:r>
            <a:r>
              <a:rPr lang="en-US" b="1" i="1"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and rainfall is between </a:t>
            </a:r>
            <a:r>
              <a:rPr lang="en-US" b="1" i="1" dirty="0">
                <a:latin typeface="Times New Roman" panose="02020603050405020304" pitchFamily="18" charset="0"/>
                <a:cs typeface="Times New Roman" panose="02020603050405020304" pitchFamily="18" charset="0"/>
              </a:rPr>
              <a:t>1400 mm and 1800mm.</a:t>
            </a:r>
            <a:r>
              <a:rPr lang="en-US" dirty="0">
                <a:latin typeface="Times New Roman" panose="02020603050405020304" pitchFamily="18" charset="0"/>
                <a:cs typeface="Times New Roman" panose="02020603050405020304" pitchFamily="18" charset="0"/>
              </a:rPr>
              <a:t> Rainfall is generally heavy and starts from </a:t>
            </a:r>
            <a:r>
              <a:rPr lang="en-US" b="1" dirty="0">
                <a:latin typeface="Times New Roman" panose="02020603050405020304" pitchFamily="18" charset="0"/>
                <a:cs typeface="Times New Roman" panose="02020603050405020304" pitchFamily="18" charset="0"/>
              </a:rPr>
              <a:t>March</a:t>
            </a:r>
            <a:r>
              <a:rPr lang="en-US" dirty="0">
                <a:latin typeface="Times New Roman" panose="02020603050405020304" pitchFamily="18" charset="0"/>
                <a:cs typeface="Times New Roman" panose="02020603050405020304" pitchFamily="18" charset="0"/>
              </a:rPr>
              <a:t> and ends between </a:t>
            </a:r>
            <a:r>
              <a:rPr lang="en-US" b="1" dirty="0">
                <a:latin typeface="Times New Roman" panose="02020603050405020304" pitchFamily="18" charset="0"/>
                <a:cs typeface="Times New Roman" panose="02020603050405020304" pitchFamily="18" charset="0"/>
              </a:rPr>
              <a:t>October and November </a:t>
            </a:r>
            <a:r>
              <a:rPr lang="en-US" dirty="0">
                <a:latin typeface="Times New Roman" panose="02020603050405020304" pitchFamily="18" charset="0"/>
                <a:cs typeface="Times New Roman" panose="02020603050405020304" pitchFamily="18" charset="0"/>
              </a:rPr>
              <a:t>each year.  The peak of rainfall occurs in June.  </a:t>
            </a:r>
          </a:p>
        </p:txBody>
      </p:sp>
      <p:graphicFrame>
        <p:nvGraphicFramePr>
          <p:cNvPr id="5" name="Content Placeholder 4">
            <a:extLst>
              <a:ext uri="{FF2B5EF4-FFF2-40B4-BE49-F238E27FC236}">
                <a16:creationId xmlns:a16="http://schemas.microsoft.com/office/drawing/2014/main" id="{C8D74E03-6E13-4B7C-AFC1-5961F3C78B89}"/>
              </a:ext>
            </a:extLst>
          </p:cNvPr>
          <p:cNvGraphicFramePr>
            <a:graphicFrameLocks/>
          </p:cNvGraphicFramePr>
          <p:nvPr>
            <p:extLst>
              <p:ext uri="{D42A27DB-BD31-4B8C-83A1-F6EECF244321}">
                <p14:modId xmlns:p14="http://schemas.microsoft.com/office/powerpoint/2010/main" val="3396244909"/>
              </p:ext>
            </p:extLst>
          </p:nvPr>
        </p:nvGraphicFramePr>
        <p:xfrm>
          <a:off x="180474" y="533399"/>
          <a:ext cx="8518358" cy="2209803"/>
        </p:xfrm>
        <a:graphic>
          <a:graphicData uri="http://schemas.openxmlformats.org/drawingml/2006/table">
            <a:tbl>
              <a:tblPr firstRow="1" firstCol="1" bandRow="1">
                <a:tableStyleId>{5C22544A-7EE6-4342-B048-85BDC9FD1C3A}</a:tableStyleId>
              </a:tblPr>
              <a:tblGrid>
                <a:gridCol w="3147084">
                  <a:extLst>
                    <a:ext uri="{9D8B030D-6E8A-4147-A177-3AD203B41FA5}">
                      <a16:colId xmlns:a16="http://schemas.microsoft.com/office/drawing/2014/main" val="20000"/>
                    </a:ext>
                  </a:extLst>
                </a:gridCol>
                <a:gridCol w="1798335">
                  <a:extLst>
                    <a:ext uri="{9D8B030D-6E8A-4147-A177-3AD203B41FA5}">
                      <a16:colId xmlns:a16="http://schemas.microsoft.com/office/drawing/2014/main" val="20001"/>
                    </a:ext>
                  </a:extLst>
                </a:gridCol>
                <a:gridCol w="1999396">
                  <a:extLst>
                    <a:ext uri="{9D8B030D-6E8A-4147-A177-3AD203B41FA5}">
                      <a16:colId xmlns:a16="http://schemas.microsoft.com/office/drawing/2014/main" val="20002"/>
                    </a:ext>
                  </a:extLst>
                </a:gridCol>
                <a:gridCol w="1573543">
                  <a:extLst>
                    <a:ext uri="{9D8B030D-6E8A-4147-A177-3AD203B41FA5}">
                      <a16:colId xmlns:a16="http://schemas.microsoft.com/office/drawing/2014/main" val="20003"/>
                    </a:ext>
                  </a:extLst>
                </a:gridCol>
              </a:tblGrid>
              <a:tr h="367375">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SCHOOL</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a:effectLst/>
                          <a:latin typeface="Times New Roman" panose="02020603050405020304" pitchFamily="18" charset="0"/>
                          <a:cs typeface="Times New Roman" panose="02020603050405020304" pitchFamily="18" charset="0"/>
                        </a:rPr>
                        <a:t>PUBLIC</a:t>
                      </a:r>
                      <a:endParaRPr lang="en-US" sz="200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a:effectLst/>
                          <a:latin typeface="Times New Roman" panose="02020603050405020304" pitchFamily="18" charset="0"/>
                          <a:cs typeface="Times New Roman" panose="02020603050405020304" pitchFamily="18" charset="0"/>
                        </a:rPr>
                        <a:t>PRIVATE</a:t>
                      </a:r>
                      <a:endParaRPr lang="en-US" sz="200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a:effectLst/>
                          <a:latin typeface="Times New Roman" panose="02020603050405020304" pitchFamily="18" charset="0"/>
                          <a:cs typeface="Times New Roman" panose="02020603050405020304" pitchFamily="18" charset="0"/>
                        </a:rPr>
                        <a:t>TOTAL</a:t>
                      </a:r>
                      <a:endParaRPr lang="en-US" sz="200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460607">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Kindergarten</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dirty="0">
                          <a:effectLst/>
                          <a:latin typeface="Times New Roman" panose="02020603050405020304" pitchFamily="18" charset="0"/>
                          <a:ea typeface="+mn-ea"/>
                          <a:cs typeface="Times New Roman" panose="02020603050405020304" pitchFamily="18" charset="0"/>
                        </a:rPr>
                        <a:t>71</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dirty="0">
                          <a:effectLst/>
                          <a:latin typeface="Times New Roman" panose="02020603050405020304" pitchFamily="18" charset="0"/>
                          <a:ea typeface="+mn-ea"/>
                          <a:cs typeface="Times New Roman" panose="02020603050405020304" pitchFamily="18" charset="0"/>
                        </a:rPr>
                        <a:t>21</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92</a:t>
                      </a:r>
                    </a:p>
                  </a:txBody>
                  <a:tcPr marL="68580" marR="68580" marT="0" marB="0"/>
                </a:tc>
                <a:extLst>
                  <a:ext uri="{0D108BD9-81ED-4DB2-BD59-A6C34878D82A}">
                    <a16:rowId xmlns:a16="http://schemas.microsoft.com/office/drawing/2014/main" val="10001"/>
                  </a:ext>
                </a:extLst>
              </a:tr>
              <a:tr h="460607">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Primary</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69</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dirty="0">
                          <a:effectLst/>
                          <a:latin typeface="Times New Roman" panose="02020603050405020304" pitchFamily="18" charset="0"/>
                          <a:ea typeface="+mn-ea"/>
                          <a:cs typeface="Times New Roman" panose="02020603050405020304" pitchFamily="18" charset="0"/>
                        </a:rPr>
                        <a:t>20</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89</a:t>
                      </a:r>
                    </a:p>
                  </a:txBody>
                  <a:tcPr marL="68580" marR="68580" marT="0" marB="0"/>
                </a:tc>
                <a:extLst>
                  <a:ext uri="{0D108BD9-81ED-4DB2-BD59-A6C34878D82A}">
                    <a16:rowId xmlns:a16="http://schemas.microsoft.com/office/drawing/2014/main" val="10002"/>
                  </a:ext>
                </a:extLst>
              </a:tr>
              <a:tr h="460607">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Junior Secondary</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46</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12</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58</a:t>
                      </a:r>
                    </a:p>
                  </a:txBody>
                  <a:tcPr marL="68580" marR="68580" marT="0" marB="0"/>
                </a:tc>
                <a:extLst>
                  <a:ext uri="{0D108BD9-81ED-4DB2-BD59-A6C34878D82A}">
                    <a16:rowId xmlns:a16="http://schemas.microsoft.com/office/drawing/2014/main" val="10003"/>
                  </a:ext>
                </a:extLst>
              </a:tr>
              <a:tr h="460607">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Senior Secondary</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3</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0</a:t>
                      </a:r>
                      <a:endParaRPr lang="en-US" sz="20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l">
                        <a:lnSpc>
                          <a:spcPct val="115000"/>
                        </a:lnSpc>
                      </a:pPr>
                      <a:r>
                        <a:rPr lang="en-US" sz="2000" dirty="0">
                          <a:effectLst/>
                          <a:latin typeface="Times New Roman" panose="02020603050405020304" pitchFamily="18" charset="0"/>
                          <a:cs typeface="Times New Roman" panose="02020603050405020304" pitchFamily="18" charset="0"/>
                        </a:rPr>
                        <a:t>3</a:t>
                      </a:r>
                    </a:p>
                  </a:txBody>
                  <a:tcPr marL="68580" marR="68580"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952642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A41C300-1C46-404B-A4E7-BAEF3800F52A}"/>
              </a:ext>
            </a:extLst>
          </p:cNvPr>
          <p:cNvSpPr>
            <a:spLocks noGrp="1"/>
          </p:cNvSpPr>
          <p:nvPr>
            <p:ph type="sldNum" sz="quarter" idx="10"/>
          </p:nvPr>
        </p:nvSpPr>
        <p:spPr/>
        <p:txBody>
          <a:bodyPr/>
          <a:lstStyle/>
          <a:p>
            <a:fld id="{A964C0AA-13C5-42F8-8707-B9C6EA4D33F1}" type="slidenum">
              <a:rPr lang="en-GB" smtClean="0"/>
              <a:pPr/>
              <a:t>5</a:t>
            </a:fld>
            <a:endParaRPr lang="en-GB" dirty="0"/>
          </a:p>
        </p:txBody>
      </p:sp>
      <p:sp>
        <p:nvSpPr>
          <p:cNvPr id="3" name="Rectangle 2">
            <a:extLst>
              <a:ext uri="{FF2B5EF4-FFF2-40B4-BE49-F238E27FC236}">
                <a16:creationId xmlns:a16="http://schemas.microsoft.com/office/drawing/2014/main" id="{524D49AF-B93B-41FB-92EE-49431E252113}"/>
              </a:ext>
            </a:extLst>
          </p:cNvPr>
          <p:cNvSpPr/>
          <p:nvPr/>
        </p:nvSpPr>
        <p:spPr>
          <a:xfrm>
            <a:off x="1335505" y="733926"/>
            <a:ext cx="7098632" cy="369332"/>
          </a:xfrm>
          <a:prstGeom prst="rect">
            <a:avLst/>
          </a:prstGeom>
        </p:spPr>
        <p:txBody>
          <a:bodyPr wrap="square">
            <a:spAutoFit/>
          </a:bodyPr>
          <a:lstStyle/>
          <a:p>
            <a:pPr algn="ctr"/>
            <a:r>
              <a:rPr lang="en-US" b="1" dirty="0">
                <a:latin typeface="+mj-lt"/>
              </a:rPr>
              <a:t>DISTRICT ECONOMY CONT.</a:t>
            </a:r>
            <a:endParaRPr lang="en-US" dirty="0">
              <a:latin typeface="+mj-lt"/>
            </a:endParaRPr>
          </a:p>
        </p:txBody>
      </p:sp>
      <p:sp>
        <p:nvSpPr>
          <p:cNvPr id="6" name="Rectangle 5">
            <a:extLst>
              <a:ext uri="{FF2B5EF4-FFF2-40B4-BE49-F238E27FC236}">
                <a16:creationId xmlns:a16="http://schemas.microsoft.com/office/drawing/2014/main" id="{DF689C44-AB39-4E92-BBF2-7E0419E5B3CA}"/>
              </a:ext>
            </a:extLst>
          </p:cNvPr>
          <p:cNvSpPr/>
          <p:nvPr/>
        </p:nvSpPr>
        <p:spPr>
          <a:xfrm>
            <a:off x="192505" y="1419726"/>
            <a:ext cx="8867274" cy="2862322"/>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Financial Institutions</a:t>
            </a:r>
          </a:p>
          <a:p>
            <a:r>
              <a:rPr lang="en-US" dirty="0">
                <a:latin typeface="Times New Roman" panose="02020603050405020304" pitchFamily="18" charset="0"/>
                <a:cs typeface="Times New Roman" panose="02020603050405020304" pitchFamily="18" charset="0"/>
              </a:rPr>
              <a:t>The Ghana Commercial Bank operates at </a:t>
            </a:r>
            <a:r>
              <a:rPr lang="en-US" dirty="0" err="1">
                <a:latin typeface="Times New Roman" panose="02020603050405020304" pitchFamily="18" charset="0"/>
                <a:cs typeface="Times New Roman" panose="02020603050405020304" pitchFamily="18" charset="0"/>
              </a:rPr>
              <a:t>Kadjebi</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The North Volta Rural Bank  agency at </a:t>
            </a:r>
            <a:r>
              <a:rPr lang="en-US" dirty="0" err="1">
                <a:latin typeface="Times New Roman" panose="02020603050405020304" pitchFamily="18" charset="0"/>
                <a:cs typeface="Times New Roman" panose="02020603050405020304" pitchFamily="18" charset="0"/>
              </a:rPr>
              <a:t>Kadjebi</a:t>
            </a:r>
            <a:r>
              <a:rPr lang="en-US" dirty="0">
                <a:latin typeface="Times New Roman" panose="02020603050405020304" pitchFamily="18" charset="0"/>
                <a:cs typeface="Times New Roman" panose="02020603050405020304" pitchFamily="18" charset="0"/>
              </a:rPr>
              <a:t> and Dodi </a:t>
            </a:r>
            <a:r>
              <a:rPr lang="en-US" dirty="0" err="1">
                <a:latin typeface="Times New Roman" panose="02020603050405020304" pitchFamily="18" charset="0"/>
                <a:cs typeface="Times New Roman" panose="02020603050405020304" pitchFamily="18" charset="0"/>
              </a:rPr>
              <a:t>Papase</a:t>
            </a:r>
            <a:r>
              <a:rPr lang="en-US" dirty="0">
                <a:latin typeface="Times New Roman" panose="02020603050405020304" pitchFamily="18" charset="0"/>
                <a:cs typeface="Times New Roman" panose="02020603050405020304" pitchFamily="18" charset="0"/>
              </a:rPr>
              <a:t> . </a:t>
            </a:r>
          </a:p>
          <a:p>
            <a:r>
              <a:rPr lang="en-US" dirty="0">
                <a:latin typeface="Times New Roman" panose="02020603050405020304" pitchFamily="18" charset="0"/>
                <a:cs typeface="Times New Roman" panose="02020603050405020304" pitchFamily="18" charset="0"/>
              </a:rPr>
              <a:t>Credit unions and microfinance institutions like </a:t>
            </a:r>
            <a:r>
              <a:rPr lang="en-US" dirty="0" err="1">
                <a:latin typeface="Times New Roman" panose="02020603050405020304" pitchFamily="18" charset="0"/>
                <a:cs typeface="Times New Roman" panose="02020603050405020304" pitchFamily="18" charset="0"/>
              </a:rPr>
              <a:t>Dalex</a:t>
            </a:r>
            <a:r>
              <a:rPr lang="en-US" dirty="0">
                <a:latin typeface="Times New Roman" panose="02020603050405020304" pitchFamily="18" charset="0"/>
                <a:cs typeface="Times New Roman" panose="02020603050405020304" pitchFamily="18" charset="0"/>
              </a:rPr>
              <a:t> Finance. </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Sanitation</a:t>
            </a:r>
          </a:p>
          <a:p>
            <a:r>
              <a:rPr lang="en-GB" dirty="0">
                <a:latin typeface="Times New Roman" panose="02020603050405020304" pitchFamily="18" charset="0"/>
                <a:cs typeface="Times New Roman" panose="02020603050405020304" pitchFamily="18" charset="0"/>
              </a:rPr>
              <a:t>District Environmental Health Unit survey in 2016 </a:t>
            </a: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60.5% </a:t>
            </a:r>
            <a:r>
              <a:rPr lang="en-US" dirty="0">
                <a:latin typeface="Times New Roman" panose="02020603050405020304" pitchFamily="18" charset="0"/>
                <a:cs typeface="Times New Roman" panose="02020603050405020304" pitchFamily="18" charset="0"/>
              </a:rPr>
              <a:t>of households dispose of Solid Waste at public dumps </a:t>
            </a:r>
          </a:p>
          <a:p>
            <a:r>
              <a:rPr lang="en-US" b="1" dirty="0">
                <a:latin typeface="Times New Roman" panose="02020603050405020304" pitchFamily="18" charset="0"/>
                <a:cs typeface="Times New Roman" panose="02020603050405020304" pitchFamily="18" charset="0"/>
              </a:rPr>
              <a:t>30.5%</a:t>
            </a:r>
            <a:r>
              <a:rPr lang="en-US" dirty="0">
                <a:latin typeface="Times New Roman" panose="02020603050405020304" pitchFamily="18" charset="0"/>
                <a:cs typeface="Times New Roman" panose="02020603050405020304" pitchFamily="18" charset="0"/>
              </a:rPr>
              <a:t> of households dump solid waste indiscriminately. </a:t>
            </a:r>
          </a:p>
        </p:txBody>
      </p:sp>
    </p:spTree>
    <p:extLst>
      <p:ext uri="{BB962C8B-B14F-4D97-AF65-F5344CB8AC3E}">
        <p14:creationId xmlns:p14="http://schemas.microsoft.com/office/powerpoint/2010/main" val="2650631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A389368-FA3B-4EEA-B8FA-95A30AAD378E}"/>
              </a:ext>
            </a:extLst>
          </p:cNvPr>
          <p:cNvSpPr>
            <a:spLocks noGrp="1"/>
          </p:cNvSpPr>
          <p:nvPr>
            <p:ph type="sldNum" sz="quarter" idx="10"/>
          </p:nvPr>
        </p:nvSpPr>
        <p:spPr/>
        <p:txBody>
          <a:bodyPr/>
          <a:lstStyle/>
          <a:p>
            <a:fld id="{A964C0AA-13C5-42F8-8707-B9C6EA4D33F1}" type="slidenum">
              <a:rPr lang="en-GB" smtClean="0"/>
              <a:pPr/>
              <a:t>6</a:t>
            </a:fld>
            <a:endParaRPr lang="en-GB" dirty="0"/>
          </a:p>
        </p:txBody>
      </p:sp>
      <p:sp>
        <p:nvSpPr>
          <p:cNvPr id="4" name="Rectangle 3">
            <a:extLst>
              <a:ext uri="{FF2B5EF4-FFF2-40B4-BE49-F238E27FC236}">
                <a16:creationId xmlns:a16="http://schemas.microsoft.com/office/drawing/2014/main" id="{07FBACA5-5027-47DD-A37E-462C3464ADD5}"/>
              </a:ext>
            </a:extLst>
          </p:cNvPr>
          <p:cNvSpPr/>
          <p:nvPr/>
        </p:nvSpPr>
        <p:spPr>
          <a:xfrm>
            <a:off x="242597" y="886408"/>
            <a:ext cx="8744990" cy="4801314"/>
          </a:xfrm>
          <a:prstGeom prst="rect">
            <a:avLst/>
          </a:prstGeom>
        </p:spPr>
        <p:txBody>
          <a:bodyPr wrap="square">
            <a:spAutoFit/>
          </a:bodyPr>
          <a:lstStyle/>
          <a:p>
            <a:r>
              <a:rPr lang="en-US" b="1" dirty="0">
                <a:latin typeface="Times New Roman" panose="02020603050405020304" pitchFamily="18" charset="0"/>
                <a:cs typeface="Times New Roman" panose="02020603050405020304" pitchFamily="18" charset="0"/>
              </a:rPr>
              <a:t>Industry</a:t>
            </a:r>
          </a:p>
          <a:p>
            <a:r>
              <a:rPr lang="en-US" dirty="0">
                <a:latin typeface="Times New Roman" panose="02020603050405020304" pitchFamily="18" charset="0"/>
                <a:cs typeface="Times New Roman" panose="02020603050405020304" pitchFamily="18" charset="0"/>
              </a:rPr>
              <a:t>The industry setup of  the district is mainly in the area of </a:t>
            </a:r>
            <a:r>
              <a:rPr lang="en-US" dirty="0" err="1">
                <a:latin typeface="Times New Roman" panose="02020603050405020304" pitchFamily="18" charset="0"/>
                <a:cs typeface="Times New Roman" panose="02020603050405020304" pitchFamily="18" charset="0"/>
              </a:rPr>
              <a:t>Agro</a:t>
            </a:r>
            <a:r>
              <a:rPr lang="en-US" dirty="0">
                <a:latin typeface="Times New Roman" panose="02020603050405020304" pitchFamily="18" charset="0"/>
                <a:cs typeface="Times New Roman" panose="02020603050405020304" pitchFamily="18" charset="0"/>
              </a:rPr>
              <a:t>-Processing , Forest/Wood Processing, metal Industry and Auto Works, Handy Craft/Art based industry and Palm oil production.</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Tourism Potentials</a:t>
            </a:r>
            <a:endParaRPr lang="en-US" dirty="0">
              <a:latin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cs typeface="Times New Roman" panose="02020603050405020304" pitchFamily="18" charset="0"/>
              </a:rPr>
              <a:t>Kadjebi</a:t>
            </a:r>
            <a:r>
              <a:rPr lang="en-US" dirty="0">
                <a:latin typeface="Times New Roman" panose="02020603050405020304" pitchFamily="18" charset="0"/>
                <a:cs typeface="Times New Roman" panose="02020603050405020304" pitchFamily="18" charset="0"/>
              </a:rPr>
              <a:t> district has a number of sites of historical, cultural, scenic and ecological importance for the promotion of tourism which the district is yet to develop.</a:t>
            </a:r>
          </a:p>
          <a:p>
            <a:r>
              <a:rPr lang="en-US" dirty="0">
                <a:latin typeface="Times New Roman" panose="02020603050405020304" pitchFamily="18" charset="0"/>
                <a:cs typeface="Times New Roman" panose="02020603050405020304" pitchFamily="18" charset="0"/>
              </a:rPr>
              <a:t>These include: -</a:t>
            </a:r>
          </a:p>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Stone Pillar  at </a:t>
            </a:r>
            <a:r>
              <a:rPr lang="en-US" dirty="0" err="1">
                <a:latin typeface="Times New Roman" panose="02020603050405020304" pitchFamily="18" charset="0"/>
                <a:cs typeface="Times New Roman" panose="02020603050405020304" pitchFamily="18" charset="0"/>
              </a:rPr>
              <a:t>Nyonku</a:t>
            </a:r>
            <a:r>
              <a:rPr lang="en-US" dirty="0">
                <a:latin typeface="Times New Roman" panose="02020603050405020304" pitchFamily="18" charset="0"/>
                <a:cs typeface="Times New Roman" panose="02020603050405020304" pitchFamily="18" charset="0"/>
              </a:rPr>
              <a:t> No. 1, 3km North-East of Dodi-</a:t>
            </a:r>
            <a:r>
              <a:rPr lang="en-US" dirty="0" err="1">
                <a:latin typeface="Times New Roman" panose="02020603050405020304" pitchFamily="18" charset="0"/>
                <a:cs typeface="Times New Roman" panose="02020603050405020304" pitchFamily="18" charset="0"/>
              </a:rPr>
              <a:t>Papase</a:t>
            </a:r>
            <a:endParaRPr lang="en-US"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Stone cave which is found at </a:t>
            </a:r>
            <a:r>
              <a:rPr lang="en-US" dirty="0" err="1">
                <a:latin typeface="Times New Roman" panose="02020603050405020304" pitchFamily="18" charset="0"/>
                <a:cs typeface="Times New Roman" panose="02020603050405020304" pitchFamily="18" charset="0"/>
              </a:rPr>
              <a:t>Bakpa</a:t>
            </a:r>
            <a:r>
              <a:rPr lang="en-US" dirty="0">
                <a:latin typeface="Times New Roman" panose="02020603050405020304" pitchFamily="18" charset="0"/>
                <a:cs typeface="Times New Roman" panose="02020603050405020304" pitchFamily="18" charset="0"/>
              </a:rPr>
              <a:t>, 6.5km West of </a:t>
            </a:r>
            <a:r>
              <a:rPr lang="en-US" dirty="0" err="1">
                <a:latin typeface="Times New Roman" panose="02020603050405020304" pitchFamily="18" charset="0"/>
                <a:cs typeface="Times New Roman" panose="02020603050405020304" pitchFamily="18" charset="0"/>
              </a:rPr>
              <a:t>Papase</a:t>
            </a:r>
            <a:r>
              <a:rPr lang="en-US" dirty="0">
                <a:latin typeface="Times New Roman" panose="02020603050405020304" pitchFamily="18" charset="0"/>
                <a:cs typeface="Times New Roman" panose="02020603050405020304" pitchFamily="18" charset="0"/>
              </a:rPr>
              <a:t> 	</a:t>
            </a:r>
          </a:p>
          <a:p>
            <a:pPr marL="285750" lvl="0" indent="-285750">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Obuletey</a:t>
            </a:r>
            <a:r>
              <a:rPr lang="en-US" dirty="0">
                <a:latin typeface="Times New Roman" panose="02020603050405020304" pitchFamily="18" charset="0"/>
                <a:cs typeface="Times New Roman" panose="02020603050405020304" pitchFamily="18" charset="0"/>
              </a:rPr>
              <a:t> cave which is located in the </a:t>
            </a:r>
            <a:r>
              <a:rPr lang="en-US" dirty="0" err="1">
                <a:latin typeface="Times New Roman" panose="02020603050405020304" pitchFamily="18" charset="0"/>
                <a:cs typeface="Times New Roman" panose="02020603050405020304" pitchFamily="18" charset="0"/>
              </a:rPr>
              <a:t>Asato</a:t>
            </a:r>
            <a:r>
              <a:rPr lang="en-US" dirty="0">
                <a:latin typeface="Times New Roman" panose="02020603050405020304" pitchFamily="18" charset="0"/>
                <a:cs typeface="Times New Roman" panose="02020603050405020304" pitchFamily="18" charset="0"/>
              </a:rPr>
              <a:t> Menu Range Hills and 7km North-East of </a:t>
            </a:r>
            <a:r>
              <a:rPr lang="en-US" dirty="0" err="1">
                <a:latin typeface="Times New Roman" panose="02020603050405020304" pitchFamily="18" charset="0"/>
                <a:cs typeface="Times New Roman" panose="02020603050405020304" pitchFamily="18" charset="0"/>
              </a:rPr>
              <a:t>Asato</a:t>
            </a:r>
            <a:r>
              <a:rPr lang="en-US" dirty="0">
                <a:latin typeface="Times New Roman" panose="02020603050405020304" pitchFamily="18" charset="0"/>
                <a:cs typeface="Times New Roman" panose="02020603050405020304" pitchFamily="18" charset="0"/>
              </a:rPr>
              <a:t>     </a:t>
            </a:r>
          </a:p>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Embroiled Inscription on a rock found at </a:t>
            </a:r>
            <a:r>
              <a:rPr lang="en-US" dirty="0" err="1">
                <a:latin typeface="Times New Roman" panose="02020603050405020304" pitchFamily="18" charset="0"/>
                <a:cs typeface="Times New Roman" panose="02020603050405020304" pitchFamily="18" charset="0"/>
              </a:rPr>
              <a:t>Butabe</a:t>
            </a:r>
            <a:r>
              <a:rPr lang="en-US" dirty="0">
                <a:latin typeface="Times New Roman" panose="02020603050405020304" pitchFamily="18" charset="0"/>
                <a:cs typeface="Times New Roman" panose="02020603050405020304" pitchFamily="18" charset="0"/>
              </a:rPr>
              <a:t> </a:t>
            </a:r>
          </a:p>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Cultural Groups such as</a:t>
            </a:r>
            <a:r>
              <a:rPr lang="en-US" b="1"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Adowa, </a:t>
            </a:r>
            <a:r>
              <a:rPr lang="en-US" dirty="0" err="1">
                <a:latin typeface="Times New Roman" panose="02020603050405020304" pitchFamily="18" charset="0"/>
                <a:cs typeface="Times New Roman" panose="02020603050405020304" pitchFamily="18" charset="0"/>
              </a:rPr>
              <a:t>Ositi</a:t>
            </a:r>
            <a:r>
              <a:rPr lang="en-US" dirty="0">
                <a:latin typeface="Times New Roman" panose="02020603050405020304" pitchFamily="18" charset="0"/>
                <a:cs typeface="Times New Roman" panose="02020603050405020304" pitchFamily="18" charset="0"/>
              </a:rPr>
              <a:t>, Kete, </a:t>
            </a:r>
            <a:r>
              <a:rPr lang="en-US" dirty="0" err="1">
                <a:latin typeface="Times New Roman" panose="02020603050405020304" pitchFamily="18" charset="0"/>
                <a:cs typeface="Times New Roman" panose="02020603050405020304" pitchFamily="18" charset="0"/>
              </a:rPr>
              <a:t>Apentem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Akomfode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Borborbor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Agbadza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Chorals</a:t>
            </a:r>
            <a:r>
              <a:rPr lang="en-US" dirty="0">
                <a:latin typeface="Times New Roman" panose="02020603050405020304" pitchFamily="18" charset="0"/>
                <a:cs typeface="Times New Roman" panose="02020603050405020304" pitchFamily="18" charset="0"/>
              </a:rPr>
              <a:t>, Drum language, </a:t>
            </a:r>
            <a:r>
              <a:rPr lang="en-US" dirty="0" err="1">
                <a:latin typeface="Times New Roman" panose="02020603050405020304" pitchFamily="18" charset="0"/>
                <a:cs typeface="Times New Roman" panose="02020603050405020304" pitchFamily="18" charset="0"/>
              </a:rPr>
              <a:t>Akaye</a:t>
            </a:r>
            <a:r>
              <a:rPr lang="en-US" dirty="0">
                <a:latin typeface="Times New Roman" panose="02020603050405020304" pitchFamily="18" charset="0"/>
                <a:cs typeface="Times New Roman" panose="02020603050405020304" pitchFamily="18" charset="0"/>
              </a:rPr>
              <a:t> Group </a:t>
            </a:r>
            <a:r>
              <a:rPr lang="en-US" dirty="0" err="1">
                <a:latin typeface="Times New Roman" panose="02020603050405020304" pitchFamily="18" charset="0"/>
                <a:cs typeface="Times New Roman" panose="02020603050405020304" pitchFamily="18" charset="0"/>
              </a:rPr>
              <a:t>Asadua</a:t>
            </a:r>
            <a:r>
              <a:rPr lang="en-US" dirty="0">
                <a:latin typeface="Times New Roman" panose="02020603050405020304" pitchFamily="18" charset="0"/>
                <a:cs typeface="Times New Roman" panose="02020603050405020304" pitchFamily="18" charset="0"/>
              </a:rPr>
              <a:t>.</a:t>
            </a:r>
          </a:p>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Traditional festivals like </a:t>
            </a:r>
            <a:r>
              <a:rPr lang="en-US" dirty="0" err="1">
                <a:latin typeface="Times New Roman" panose="02020603050405020304" pitchFamily="18" charset="0"/>
                <a:cs typeface="Times New Roman" panose="02020603050405020304" pitchFamily="18" charset="0"/>
              </a:rPr>
              <a:t>Dawurokese</a:t>
            </a:r>
            <a:r>
              <a:rPr lang="en-US" dirty="0">
                <a:latin typeface="Times New Roman" panose="02020603050405020304" pitchFamily="18" charset="0"/>
                <a:cs typeface="Times New Roman" panose="02020603050405020304" pitchFamily="18" charset="0"/>
              </a:rPr>
              <a:t> and </a:t>
            </a:r>
            <a:r>
              <a:rPr lang="en-US" dirty="0" err="1">
                <a:latin typeface="Times New Roman" panose="02020603050405020304" pitchFamily="18" charset="0"/>
                <a:cs typeface="Times New Roman" panose="02020603050405020304" pitchFamily="18" charset="0"/>
              </a:rPr>
              <a:t>Kwasidakese</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121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6FFEC0C-CB38-422F-AEE7-757E5BD5D4A8}"/>
              </a:ext>
            </a:extLst>
          </p:cNvPr>
          <p:cNvSpPr>
            <a:spLocks noGrp="1"/>
          </p:cNvSpPr>
          <p:nvPr>
            <p:ph type="sldNum" sz="quarter" idx="10"/>
          </p:nvPr>
        </p:nvSpPr>
        <p:spPr/>
        <p:txBody>
          <a:bodyPr/>
          <a:lstStyle/>
          <a:p>
            <a:fld id="{A964C0AA-13C5-42F8-8707-B9C6EA4D33F1}" type="slidenum">
              <a:rPr lang="en-GB" smtClean="0"/>
              <a:pPr/>
              <a:t>7</a:t>
            </a:fld>
            <a:endParaRPr lang="en-GB" dirty="0"/>
          </a:p>
        </p:txBody>
      </p:sp>
      <p:sp>
        <p:nvSpPr>
          <p:cNvPr id="3" name="Title 2">
            <a:extLst>
              <a:ext uri="{FF2B5EF4-FFF2-40B4-BE49-F238E27FC236}">
                <a16:creationId xmlns:a16="http://schemas.microsoft.com/office/drawing/2014/main" id="{C10B232B-4B30-470A-9C9F-251D3068F7AA}"/>
              </a:ext>
            </a:extLst>
          </p:cNvPr>
          <p:cNvSpPr>
            <a:spLocks noGrp="1"/>
          </p:cNvSpPr>
          <p:nvPr>
            <p:ph type="title"/>
          </p:nvPr>
        </p:nvSpPr>
        <p:spPr>
          <a:xfrm>
            <a:off x="298580" y="632809"/>
            <a:ext cx="8266921" cy="792721"/>
          </a:xfrm>
        </p:spPr>
        <p:txBody>
          <a:bodyPr/>
          <a:lstStyle/>
          <a:p>
            <a:pPr algn="ctr"/>
            <a:r>
              <a:rPr lang="en-US" dirty="0">
                <a:latin typeface="Times New Roman" panose="02020603050405020304" pitchFamily="18" charset="0"/>
                <a:cs typeface="Times New Roman" panose="02020603050405020304" pitchFamily="18" charset="0"/>
              </a:rPr>
              <a:t>KEY </a:t>
            </a:r>
            <a:r>
              <a:rPr lang="en-GB" dirty="0">
                <a:latin typeface="Times New Roman" panose="02020603050405020304" pitchFamily="18" charset="0"/>
                <a:cs typeface="Times New Roman" panose="02020603050405020304" pitchFamily="18" charset="0"/>
              </a:rPr>
              <a:t>DEVELOPMENT </a:t>
            </a:r>
            <a:r>
              <a:rPr lang="en-US" dirty="0">
                <a:latin typeface="Times New Roman" panose="02020603050405020304" pitchFamily="18" charset="0"/>
                <a:cs typeface="Times New Roman" panose="02020603050405020304" pitchFamily="18" charset="0"/>
              </a:rPr>
              <a:t>ISSUES/CHALLENGES  </a:t>
            </a:r>
            <a:br>
              <a:rPr lang="en-US" dirty="0">
                <a:latin typeface="Arial Narrow" panose="020B0606020202030204" pitchFamily="34" charset="0"/>
              </a:rPr>
            </a:br>
            <a:endParaRPr lang="en-US" dirty="0"/>
          </a:p>
        </p:txBody>
      </p:sp>
      <p:sp>
        <p:nvSpPr>
          <p:cNvPr id="4" name="Rectangle 3">
            <a:extLst>
              <a:ext uri="{FF2B5EF4-FFF2-40B4-BE49-F238E27FC236}">
                <a16:creationId xmlns:a16="http://schemas.microsoft.com/office/drawing/2014/main" id="{F56A3988-249A-4600-B5B7-CDB5876FB00C}"/>
              </a:ext>
            </a:extLst>
          </p:cNvPr>
          <p:cNvSpPr/>
          <p:nvPr/>
        </p:nvSpPr>
        <p:spPr>
          <a:xfrm>
            <a:off x="132347" y="2105526"/>
            <a:ext cx="8891337" cy="3108543"/>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Key issues identified are as follows</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dirty="0">
                <a:latin typeface="Times New Roman" panose="02020603050405020304" pitchFamily="18" charset="0"/>
                <a:cs typeface="Times New Roman" panose="02020603050405020304" pitchFamily="18" charset="0"/>
              </a:rPr>
              <a:t>Poor road network</a:t>
            </a:r>
          </a:p>
          <a:p>
            <a:pPr marL="457200" indent="-457200">
              <a:buFont typeface="+mj-lt"/>
              <a:buAutoNum type="arabicPeriod"/>
            </a:pPr>
            <a:r>
              <a:rPr lang="en-US" dirty="0">
                <a:latin typeface="Times New Roman" panose="02020603050405020304" pitchFamily="18" charset="0"/>
                <a:cs typeface="Times New Roman" panose="02020603050405020304" pitchFamily="18" charset="0"/>
              </a:rPr>
              <a:t>Inadequate office and residential accommodation facilities for staff</a:t>
            </a:r>
          </a:p>
          <a:p>
            <a:pPr marL="457200" lvl="0" indent="-457200">
              <a:buFont typeface="+mj-lt"/>
              <a:buAutoNum type="arabicPeriod"/>
            </a:pPr>
            <a:r>
              <a:rPr lang="en-US" dirty="0">
                <a:latin typeface="Times New Roman" panose="02020603050405020304" pitchFamily="18" charset="0"/>
                <a:cs typeface="Times New Roman" panose="02020603050405020304" pitchFamily="18" charset="0"/>
              </a:rPr>
              <a:t>Low agriculture production leading to low income levels</a:t>
            </a:r>
          </a:p>
          <a:p>
            <a:pPr marL="457200" indent="-457200">
              <a:buFont typeface="+mj-lt"/>
              <a:buAutoNum type="arabicPeriod"/>
            </a:pPr>
            <a:r>
              <a:rPr lang="en-US" dirty="0">
                <a:latin typeface="Times New Roman" panose="02020603050405020304" pitchFamily="18" charset="0"/>
                <a:cs typeface="Times New Roman" panose="02020603050405020304" pitchFamily="18" charset="0"/>
              </a:rPr>
              <a:t>Over dependence on rain fed agriculture </a:t>
            </a:r>
          </a:p>
          <a:p>
            <a:pPr marL="457200" lvl="0" indent="-457200">
              <a:buFont typeface="+mj-lt"/>
              <a:buAutoNum type="arabicPeriod"/>
            </a:pPr>
            <a:r>
              <a:rPr lang="en-US" dirty="0">
                <a:latin typeface="Times New Roman" panose="02020603050405020304" pitchFamily="18" charset="0"/>
                <a:cs typeface="Times New Roman" panose="02020603050405020304" pitchFamily="18" charset="0"/>
              </a:rPr>
              <a:t>Falling standards of education</a:t>
            </a:r>
          </a:p>
          <a:p>
            <a:pPr marL="457200" indent="-457200">
              <a:buFont typeface="+mj-lt"/>
              <a:buAutoNum type="arabicPeriod"/>
            </a:pPr>
            <a:r>
              <a:rPr lang="en-US" dirty="0">
                <a:latin typeface="Times New Roman" panose="02020603050405020304" pitchFamily="18" charset="0"/>
                <a:cs typeface="Times New Roman" panose="02020603050405020304" pitchFamily="18" charset="0"/>
              </a:rPr>
              <a:t>Inadequate staff and logistics</a:t>
            </a:r>
          </a:p>
          <a:p>
            <a:pPr marL="457200" indent="-457200">
              <a:buFont typeface="+mj-lt"/>
              <a:buAutoNum type="arabicPeriod"/>
            </a:pPr>
            <a:r>
              <a:rPr lang="en-US" dirty="0">
                <a:latin typeface="Times New Roman" panose="02020603050405020304" pitchFamily="18" charset="0"/>
                <a:cs typeface="Times New Roman" panose="02020603050405020304" pitchFamily="18" charset="0"/>
              </a:rPr>
              <a:t>High rate of unemployment </a:t>
            </a:r>
          </a:p>
          <a:p>
            <a:pPr marL="457200" indent="-457200">
              <a:buFont typeface="+mj-lt"/>
              <a:buAutoNum type="arabicPeriod"/>
            </a:pPr>
            <a:r>
              <a:rPr lang="en-US" dirty="0">
                <a:latin typeface="Times New Roman" panose="02020603050405020304" pitchFamily="18" charset="0"/>
                <a:cs typeface="Times New Roman" panose="02020603050405020304" pitchFamily="18" charset="0"/>
              </a:rPr>
              <a:t>Teenage pregnancy </a:t>
            </a:r>
          </a:p>
          <a:p>
            <a:pPr marL="457200" indent="-457200">
              <a:buFont typeface="+mj-lt"/>
              <a:buAutoNum type="arabicPeriod"/>
            </a:pPr>
            <a:r>
              <a:rPr lang="en-US" dirty="0">
                <a:latin typeface="Times New Roman" panose="02020603050405020304" pitchFamily="18" charset="0"/>
                <a:cs typeface="Times New Roman" panose="02020603050405020304" pitchFamily="18" charset="0"/>
              </a:rPr>
              <a:t>Lack of storage facility leading to post harvest loss</a:t>
            </a:r>
          </a:p>
          <a:p>
            <a:pPr marL="457200" indent="-457200">
              <a:buFont typeface="+mj-lt"/>
              <a:buAutoNum type="arabicPeriod"/>
            </a:pPr>
            <a:r>
              <a:rPr lang="en-GB" sz="1600" dirty="0">
                <a:latin typeface="Times New Roman" panose="02020603050405020304" pitchFamily="18" charset="0"/>
                <a:cs typeface="Times New Roman" panose="02020603050405020304" pitchFamily="18" charset="0"/>
              </a:rPr>
              <a:t>The district is faced with perennial bushfires</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7858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E744C35-ED4A-4457-9D43-2756A74981EB}"/>
              </a:ext>
            </a:extLst>
          </p:cNvPr>
          <p:cNvSpPr>
            <a:spLocks noGrp="1"/>
          </p:cNvSpPr>
          <p:nvPr>
            <p:ph type="sldNum" sz="quarter" idx="10"/>
          </p:nvPr>
        </p:nvSpPr>
        <p:spPr/>
        <p:txBody>
          <a:bodyPr/>
          <a:lstStyle/>
          <a:p>
            <a:fld id="{A964C0AA-13C5-42F8-8707-B9C6EA4D33F1}" type="slidenum">
              <a:rPr lang="en-GB" smtClean="0"/>
              <a:pPr/>
              <a:t>8</a:t>
            </a:fld>
            <a:endParaRPr lang="en-GB" dirty="0"/>
          </a:p>
        </p:txBody>
      </p:sp>
      <p:sp>
        <p:nvSpPr>
          <p:cNvPr id="4" name="Rectangle 3">
            <a:extLst>
              <a:ext uri="{FF2B5EF4-FFF2-40B4-BE49-F238E27FC236}">
                <a16:creationId xmlns:a16="http://schemas.microsoft.com/office/drawing/2014/main" id="{94AF2013-0F70-4613-89B3-7C3C48E8B8BB}"/>
              </a:ext>
            </a:extLst>
          </p:cNvPr>
          <p:cNvSpPr/>
          <p:nvPr/>
        </p:nvSpPr>
        <p:spPr>
          <a:xfrm>
            <a:off x="264695" y="2105525"/>
            <a:ext cx="8554451" cy="3416320"/>
          </a:xfrm>
          <a:prstGeom prst="rect">
            <a:avLst/>
          </a:prstGeom>
        </p:spPr>
        <p:txBody>
          <a:bodyPr wrap="square">
            <a:spAutoFit/>
          </a:bodyPr>
          <a:lstStyle/>
          <a:p>
            <a:r>
              <a:rPr lang="en-US" b="1" dirty="0">
                <a:latin typeface="Times New Roman" panose="02020603050405020304" pitchFamily="18" charset="0"/>
                <a:cs typeface="Times New Roman" panose="02020603050405020304" pitchFamily="18" charset="0"/>
              </a:rPr>
              <a:t>VISION STATEMENT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To become the best managed assembly that creates opportunities for human and natural resources development in Ghana </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MISSION STATEMENT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The </a:t>
            </a:r>
            <a:r>
              <a:rPr lang="en-US" dirty="0" err="1">
                <a:latin typeface="Times New Roman" panose="02020603050405020304" pitchFamily="18" charset="0"/>
                <a:cs typeface="Times New Roman" panose="02020603050405020304" pitchFamily="18" charset="0"/>
              </a:rPr>
              <a:t>Kadjebi</a:t>
            </a:r>
            <a:r>
              <a:rPr lang="en-US" dirty="0">
                <a:latin typeface="Times New Roman" panose="02020603050405020304" pitchFamily="18" charset="0"/>
                <a:cs typeface="Times New Roman" panose="02020603050405020304" pitchFamily="18" charset="0"/>
              </a:rPr>
              <a:t> District Assembly exists to improve on the socio-economic well–being of her people through the provision of basic social services and the promotion of sustainable resource development within the context of gov</a:t>
            </a:r>
            <a:r>
              <a:rPr lang="en-GB" dirty="0">
                <a:latin typeface="Times New Roman" panose="02020603050405020304" pitchFamily="18" charset="0"/>
                <a:cs typeface="Times New Roman" panose="02020603050405020304" pitchFamily="18" charset="0"/>
              </a:rPr>
              <a:t>e</a:t>
            </a:r>
            <a:r>
              <a:rPr lang="en-US" dirty="0" err="1">
                <a:latin typeface="Times New Roman" panose="02020603050405020304" pitchFamily="18" charset="0"/>
                <a:cs typeface="Times New Roman" panose="02020603050405020304" pitchFamily="18" charset="0"/>
              </a:rPr>
              <a:t>rnance</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CORE VALUES</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Accountability, Client-oriented, Creativity, Diligence, Discipline, Equity, Integrity, Innovativeness, Timeliness, and Transparency </a:t>
            </a:r>
          </a:p>
        </p:txBody>
      </p:sp>
    </p:spTree>
    <p:extLst>
      <p:ext uri="{BB962C8B-B14F-4D97-AF65-F5344CB8AC3E}">
        <p14:creationId xmlns:p14="http://schemas.microsoft.com/office/powerpoint/2010/main" val="3995310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B673D30-A59B-4DCF-8631-B6BABD3F7E68}"/>
              </a:ext>
            </a:extLst>
          </p:cNvPr>
          <p:cNvSpPr>
            <a:spLocks noGrp="1"/>
          </p:cNvSpPr>
          <p:nvPr>
            <p:ph type="sldNum" sz="quarter" idx="10"/>
          </p:nvPr>
        </p:nvSpPr>
        <p:spPr/>
        <p:txBody>
          <a:bodyPr/>
          <a:lstStyle/>
          <a:p>
            <a:fld id="{A964C0AA-13C5-42F8-8707-B9C6EA4D33F1}" type="slidenum">
              <a:rPr lang="en-GB" smtClean="0"/>
              <a:pPr/>
              <a:t>9</a:t>
            </a:fld>
            <a:endParaRPr lang="en-GB" dirty="0"/>
          </a:p>
        </p:txBody>
      </p:sp>
      <p:sp>
        <p:nvSpPr>
          <p:cNvPr id="3" name="Title 2">
            <a:extLst>
              <a:ext uri="{FF2B5EF4-FFF2-40B4-BE49-F238E27FC236}">
                <a16:creationId xmlns:a16="http://schemas.microsoft.com/office/drawing/2014/main" id="{4C6D5F7C-A61D-4976-B3B4-096FA91C0FCF}"/>
              </a:ext>
            </a:extLst>
          </p:cNvPr>
          <p:cNvSpPr>
            <a:spLocks noGrp="1"/>
          </p:cNvSpPr>
          <p:nvPr>
            <p:ph type="title"/>
          </p:nvPr>
        </p:nvSpPr>
        <p:spPr>
          <a:xfrm>
            <a:off x="533399" y="632809"/>
            <a:ext cx="7046495" cy="792721"/>
          </a:xfrm>
        </p:spPr>
        <p:txBody>
          <a:bodyPr/>
          <a:lstStyle/>
          <a:p>
            <a:pPr algn="ctr"/>
            <a:r>
              <a:rPr lang="en-GB" dirty="0"/>
              <a:t>CORE FUNCTIONS OF THE ASSEMBLY</a:t>
            </a:r>
            <a:br>
              <a:rPr lang="en-GB" dirty="0">
                <a:latin typeface="Arial Narrow" panose="020B0606020202030204" pitchFamily="34" charset="0"/>
              </a:rPr>
            </a:br>
            <a:endParaRPr lang="en-US" dirty="0"/>
          </a:p>
        </p:txBody>
      </p:sp>
      <p:sp>
        <p:nvSpPr>
          <p:cNvPr id="4" name="Rectangle 3">
            <a:extLst>
              <a:ext uri="{FF2B5EF4-FFF2-40B4-BE49-F238E27FC236}">
                <a16:creationId xmlns:a16="http://schemas.microsoft.com/office/drawing/2014/main" id="{B48A7143-47F1-42FC-8475-D1AF7A32DB7A}"/>
              </a:ext>
            </a:extLst>
          </p:cNvPr>
          <p:cNvSpPr/>
          <p:nvPr/>
        </p:nvSpPr>
        <p:spPr>
          <a:xfrm>
            <a:off x="120317" y="1070812"/>
            <a:ext cx="8879304" cy="5016758"/>
          </a:xfrm>
          <a:prstGeom prst="rect">
            <a:avLst/>
          </a:prstGeom>
        </p:spPr>
        <p:txBody>
          <a:bodyPr wrap="square">
            <a:spAutoFit/>
          </a:bodyPr>
          <a:lstStyle/>
          <a:p>
            <a:r>
              <a:rPr lang="en-US" sz="1600" dirty="0">
                <a:latin typeface="Times New Roman" panose="02020603050405020304" pitchFamily="18" charset="0"/>
                <a:cs typeface="Times New Roman" panose="02020603050405020304" pitchFamily="18" charset="0"/>
              </a:rPr>
              <a:t>The </a:t>
            </a:r>
            <a:r>
              <a:rPr lang="en-GB" sz="1600" dirty="0" err="1">
                <a:latin typeface="Times New Roman" panose="02020603050405020304" pitchFamily="18" charset="0"/>
                <a:cs typeface="Times New Roman" panose="02020603050405020304" pitchFamily="18" charset="0"/>
              </a:rPr>
              <a:t>Kadjebi</a:t>
            </a:r>
            <a:r>
              <a:rPr lang="en-GB" sz="1600" dirty="0">
                <a:latin typeface="Times New Roman" panose="02020603050405020304" pitchFamily="18" charset="0"/>
                <a:cs typeface="Times New Roman" panose="02020603050405020304" pitchFamily="18" charset="0"/>
              </a:rPr>
              <a:t> District</a:t>
            </a:r>
            <a:r>
              <a:rPr lang="en-US" sz="1600" dirty="0">
                <a:latin typeface="Times New Roman" panose="02020603050405020304" pitchFamily="18" charset="0"/>
                <a:cs typeface="Times New Roman" panose="02020603050405020304" pitchFamily="18" charset="0"/>
              </a:rPr>
              <a:t> Assembly performs a number of functions as stipulated by the Local Governance Act 2016 (936) and other legal documents. The Assembly </a:t>
            </a:r>
            <a:r>
              <a:rPr lang="en-GB" sz="1600" dirty="0">
                <a:latin typeface="Times New Roman" panose="02020603050405020304" pitchFamily="18" charset="0"/>
                <a:cs typeface="Times New Roman" panose="02020603050405020304" pitchFamily="18" charset="0"/>
              </a:rPr>
              <a:t>is responsible for the overall development of the district and shall ensure the preparation and submission through the Regional Co-Ordinating Council</a:t>
            </a:r>
            <a:endParaRPr lang="en-US" sz="1600" dirty="0">
              <a:latin typeface="Times New Roman" panose="02020603050405020304" pitchFamily="18" charset="0"/>
              <a:cs typeface="Times New Roman" panose="02020603050405020304" pitchFamily="18" charset="0"/>
            </a:endParaRPr>
          </a:p>
          <a:p>
            <a:pPr lvl="0"/>
            <a:r>
              <a:rPr lang="en-GB" sz="1600" dirty="0">
                <a:latin typeface="Times New Roman" panose="02020603050405020304" pitchFamily="18" charset="0"/>
                <a:cs typeface="Times New Roman" panose="02020603050405020304" pitchFamily="18" charset="0"/>
              </a:rPr>
              <a:t>Development plans of the district to the National Development Planning Commission for approval,</a:t>
            </a:r>
            <a:endParaRPr lang="en-US" sz="1600" dirty="0">
              <a:latin typeface="Times New Roman" panose="02020603050405020304" pitchFamily="18" charset="0"/>
              <a:cs typeface="Times New Roman" panose="02020603050405020304" pitchFamily="18" charset="0"/>
            </a:endParaRPr>
          </a:p>
          <a:p>
            <a:pPr lvl="0"/>
            <a:r>
              <a:rPr lang="en-GB" sz="1600" dirty="0">
                <a:latin typeface="Times New Roman" panose="02020603050405020304" pitchFamily="18" charset="0"/>
                <a:cs typeface="Times New Roman" panose="02020603050405020304" pitchFamily="18" charset="0"/>
              </a:rPr>
              <a:t>The budget of the district related to the approved plans to the Minister responsible for Finance for approval; </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Shall formulate and execute plans, programmes, and strategies for the effective mobilization of the resources necessary for the overall development of the district;</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Shall promote and support productive activity and social development in the district and remove any obstacles to initiative and development;</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Shall initiate programmes for the development of basic infrastructure and provide municipal works and services in the district;</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Is responsible for the development, improvement, and management of human settlements and the environment in the district;</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Is responsible in co-operation with the appropriate national and local security agencies, for the maintenance of security and public safety in the district; </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Shall ensure ready access to Courts in the district for the promotion of justice; </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Shall initiate, sponsor or carry out studies that are necessary for the performance of a function conferred by this Act or by any other enactment;</a:t>
            </a:r>
            <a:endParaRPr lang="en-US" sz="16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Perform any other functions provided for under any other enactment</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8184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167" y="633853"/>
            <a:ext cx="8068705" cy="256182"/>
          </a:xfrm>
        </p:spPr>
        <p:txBody>
          <a:bodyPr/>
          <a:lstStyle/>
          <a:p>
            <a:r>
              <a:rPr lang="en-US" dirty="0"/>
              <a:t>FINANCIAL PERFORMANCE-REVENUE</a:t>
            </a:r>
            <a:br>
              <a:rPr lang="en-US" dirty="0"/>
            </a:br>
            <a:endParaRPr lang="en-GB" dirty="0"/>
          </a:p>
        </p:txBody>
      </p:sp>
      <p:sp>
        <p:nvSpPr>
          <p:cNvPr id="3" name="Slide Number Placeholder 2"/>
          <p:cNvSpPr>
            <a:spLocks noGrp="1"/>
          </p:cNvSpPr>
          <p:nvPr>
            <p:ph type="sldNum" sz="quarter" idx="12"/>
          </p:nvPr>
        </p:nvSpPr>
        <p:spPr/>
        <p:txBody>
          <a:bodyPr/>
          <a:lstStyle/>
          <a:p>
            <a:fld id="{A964C0AA-13C5-42F8-8707-B9C6EA4D33F1}" type="slidenum">
              <a:rPr lang="en-GB" smtClean="0"/>
              <a:t>10</a:t>
            </a:fld>
            <a:endParaRPr lang="en-GB"/>
          </a:p>
        </p:txBody>
      </p:sp>
      <p:graphicFrame>
        <p:nvGraphicFramePr>
          <p:cNvPr id="5" name="Table 4"/>
          <p:cNvGraphicFramePr>
            <a:graphicFrameLocks noGrp="1"/>
          </p:cNvGraphicFramePr>
          <p:nvPr>
            <p:extLst>
              <p:ext uri="{D42A27DB-BD31-4B8C-83A1-F6EECF244321}">
                <p14:modId xmlns:p14="http://schemas.microsoft.com/office/powerpoint/2010/main" val="2940505521"/>
              </p:ext>
            </p:extLst>
          </p:nvPr>
        </p:nvGraphicFramePr>
        <p:xfrm>
          <a:off x="79114" y="1071155"/>
          <a:ext cx="8990241" cy="5313229"/>
        </p:xfrm>
        <a:graphic>
          <a:graphicData uri="http://schemas.openxmlformats.org/drawingml/2006/table">
            <a:tbl>
              <a:tblPr/>
              <a:tblGrid>
                <a:gridCol w="2110027">
                  <a:extLst>
                    <a:ext uri="{9D8B030D-6E8A-4147-A177-3AD203B41FA5}">
                      <a16:colId xmlns:a16="http://schemas.microsoft.com/office/drawing/2014/main" val="20000"/>
                    </a:ext>
                  </a:extLst>
                </a:gridCol>
                <a:gridCol w="922548">
                  <a:extLst>
                    <a:ext uri="{9D8B030D-6E8A-4147-A177-3AD203B41FA5}">
                      <a16:colId xmlns:a16="http://schemas.microsoft.com/office/drawing/2014/main" val="20001"/>
                    </a:ext>
                  </a:extLst>
                </a:gridCol>
                <a:gridCol w="948485">
                  <a:extLst>
                    <a:ext uri="{9D8B030D-6E8A-4147-A177-3AD203B41FA5}">
                      <a16:colId xmlns:a16="http://schemas.microsoft.com/office/drawing/2014/main" val="20002"/>
                    </a:ext>
                  </a:extLst>
                </a:gridCol>
                <a:gridCol w="933664">
                  <a:extLst>
                    <a:ext uri="{9D8B030D-6E8A-4147-A177-3AD203B41FA5}">
                      <a16:colId xmlns:a16="http://schemas.microsoft.com/office/drawing/2014/main" val="20003"/>
                    </a:ext>
                  </a:extLst>
                </a:gridCol>
                <a:gridCol w="904024">
                  <a:extLst>
                    <a:ext uri="{9D8B030D-6E8A-4147-A177-3AD203B41FA5}">
                      <a16:colId xmlns:a16="http://schemas.microsoft.com/office/drawing/2014/main" val="20004"/>
                    </a:ext>
                  </a:extLst>
                </a:gridCol>
                <a:gridCol w="948485">
                  <a:extLst>
                    <a:ext uri="{9D8B030D-6E8A-4147-A177-3AD203B41FA5}">
                      <a16:colId xmlns:a16="http://schemas.microsoft.com/office/drawing/2014/main" val="20005"/>
                    </a:ext>
                  </a:extLst>
                </a:gridCol>
                <a:gridCol w="1007763">
                  <a:extLst>
                    <a:ext uri="{9D8B030D-6E8A-4147-A177-3AD203B41FA5}">
                      <a16:colId xmlns:a16="http://schemas.microsoft.com/office/drawing/2014/main" val="20006"/>
                    </a:ext>
                  </a:extLst>
                </a:gridCol>
                <a:gridCol w="1215245">
                  <a:extLst>
                    <a:ext uri="{9D8B030D-6E8A-4147-A177-3AD203B41FA5}">
                      <a16:colId xmlns:a16="http://schemas.microsoft.com/office/drawing/2014/main" val="20007"/>
                    </a:ext>
                  </a:extLst>
                </a:gridCol>
              </a:tblGrid>
              <a:tr h="251577">
                <a:tc gridSpan="8">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REVENUE PERFORMANCE- ALL REVENUE SOURCES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32456">
                <a:tc>
                  <a:txBody>
                    <a:bodyPr/>
                    <a:lstStyle/>
                    <a:p>
                      <a:pPr algn="l"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ITEM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2018</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2019</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2020</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performance at Aug., 2020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9671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 as at Aug.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65418">
                <a:tc>
                  <a:txBody>
                    <a:bodyPr/>
                    <a:lstStyle/>
                    <a:p>
                      <a:pPr algn="l" fontAlgn="b"/>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IGF</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dirty="0">
                          <a:solidFill>
                            <a:srgbClr val="000000"/>
                          </a:solidFill>
                          <a:effectLst/>
                          <a:latin typeface="Times New Roman" pitchFamily="18" charset="0"/>
                          <a:ea typeface="Times New Roman" panose="02020603050405020304"/>
                          <a:cs typeface="Times New Roman" pitchFamily="18" charset="0"/>
                        </a:rPr>
                        <a:t>386,090.00</a:t>
                      </a:r>
                      <a:endParaRPr lang="en-US" sz="1200" dirty="0">
                        <a:effectLst/>
                        <a:latin typeface="Times New Roman" pitchFamily="18" charset="0"/>
                        <a:ea typeface="Calibri" panose="020F0502020204030204" pitchFamily="34"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208,008.26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dirty="0">
                          <a:effectLst/>
                          <a:latin typeface="Times New Roman" pitchFamily="18" charset="0"/>
                          <a:ea typeface="Calibri" panose="020F0502020204030204" pitchFamily="34" charset="0"/>
                          <a:cs typeface="Times New Roman" pitchFamily="18" charset="0"/>
                        </a:rPr>
                        <a:t>321,300.00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247,699.76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200" dirty="0">
                          <a:latin typeface="Times New Roman" pitchFamily="18" charset="0"/>
                          <a:cs typeface="Times New Roman" pitchFamily="18" charset="0"/>
                        </a:rPr>
                        <a:t>302,220.00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180,821.00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59.83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65523">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Compensation Transfer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dirty="0">
                          <a:solidFill>
                            <a:srgbClr val="000000"/>
                          </a:solidFill>
                          <a:effectLst/>
                          <a:latin typeface="Times New Roman" pitchFamily="18" charset="0"/>
                          <a:ea typeface="Times New Roman" panose="02020603050405020304"/>
                          <a:cs typeface="Times New Roman" pitchFamily="18" charset="0"/>
                        </a:rPr>
                        <a:t>1,567,780.00</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1,437,131.65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1,380,457.05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1,380,458.01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200" dirty="0">
                          <a:latin typeface="Times New Roman" pitchFamily="18" charset="0"/>
                          <a:cs typeface="Times New Roman" pitchFamily="18" charset="0"/>
                        </a:rPr>
                        <a:t>1,270,123.06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846,748.67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66.67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09922">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Goods and Services Transfer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dirty="0">
                          <a:solidFill>
                            <a:srgbClr val="000000"/>
                          </a:solidFill>
                          <a:effectLst/>
                          <a:latin typeface="Times New Roman" pitchFamily="18" charset="0"/>
                          <a:ea typeface="Times New Roman" panose="02020603050405020304"/>
                          <a:cs typeface="Times New Roman" pitchFamily="18" charset="0"/>
                        </a:rPr>
                        <a:t>60,966.66</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147,646.01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55,486.37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7,632.85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200" dirty="0">
                          <a:latin typeface="Times New Roman" pitchFamily="18" charset="0"/>
                          <a:cs typeface="Times New Roman" pitchFamily="18" charset="0"/>
                        </a:rPr>
                        <a:t>71,323.72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46,646.20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65.40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69303">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Ghana Gas (Energy Fund)</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200" dirty="0">
                          <a:latin typeface="Times New Roman" pitchFamily="18" charset="0"/>
                          <a:cs typeface="Times New Roman" pitchFamily="18" charset="0"/>
                        </a:rPr>
                        <a:t>          150,000.00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150,000.00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19333">
                <a:tc>
                  <a:txBody>
                    <a:bodyPr/>
                    <a:lstStyle/>
                    <a:p>
                      <a:pPr algn="l" fontAlgn="b"/>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DACF</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dirty="0">
                          <a:solidFill>
                            <a:srgbClr val="000000"/>
                          </a:solidFill>
                          <a:effectLst/>
                          <a:latin typeface="Times New Roman" pitchFamily="18" charset="0"/>
                          <a:ea typeface="Times New Roman" panose="02020603050405020304"/>
                          <a:cs typeface="Times New Roman" pitchFamily="18" charset="0"/>
                        </a:rPr>
                        <a:t>3,075,722.00</a:t>
                      </a:r>
                      <a:endParaRPr lang="en-US" sz="1200" dirty="0">
                        <a:effectLst/>
                        <a:latin typeface="Times New Roman" pitchFamily="18" charset="0"/>
                        <a:ea typeface="Calibri" panose="020F0502020204030204" pitchFamily="34"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1,409,102.17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dirty="0">
                          <a:effectLst/>
                          <a:latin typeface="Times New Roman" pitchFamily="18" charset="0"/>
                          <a:ea typeface="Calibri" panose="020F0502020204030204" pitchFamily="34" charset="0"/>
                          <a:cs typeface="Times New Roman" pitchFamily="18" charset="0"/>
                        </a:rPr>
                        <a:t>4,153,240.67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1,747,654.50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200" dirty="0">
                          <a:latin typeface="Times New Roman" pitchFamily="18" charset="0"/>
                          <a:cs typeface="Times New Roman" pitchFamily="18" charset="0"/>
                        </a:rPr>
                        <a:t>4,038,890.64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899,888.28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22.28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219333">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DDF</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dirty="0">
                          <a:solidFill>
                            <a:srgbClr val="000000"/>
                          </a:solidFill>
                          <a:effectLst/>
                          <a:latin typeface="Times New Roman" pitchFamily="18" charset="0"/>
                          <a:ea typeface="Times New Roman" panose="02020603050405020304"/>
                          <a:cs typeface="Times New Roman" pitchFamily="18" charset="0"/>
                        </a:rPr>
                        <a:t>486,838.00</a:t>
                      </a:r>
                      <a:endParaRPr lang="en-US" sz="1200" dirty="0">
                        <a:effectLst/>
                        <a:latin typeface="Times New Roman" pitchFamily="18" charset="0"/>
                        <a:ea typeface="Calibri" panose="020F0502020204030204" pitchFamily="34"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366,186.00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dirty="0">
                          <a:effectLst/>
                          <a:latin typeface="Times New Roman" pitchFamily="18" charset="0"/>
                          <a:ea typeface="Calibri" panose="020F0502020204030204" pitchFamily="34" charset="0"/>
                          <a:cs typeface="Times New Roman" pitchFamily="18" charset="0"/>
                        </a:rPr>
                        <a:t>785,120.07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chemeClr val="tx1"/>
                          </a:solidFill>
                          <a:effectLst/>
                          <a:latin typeface="Times New Roman" pitchFamily="18" charset="0"/>
                          <a:cs typeface="Times New Roman" pitchFamily="18" charset="0"/>
                        </a:rPr>
                        <a:t>692,369.91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200" dirty="0">
                          <a:solidFill>
                            <a:schemeClr val="tx1"/>
                          </a:solidFill>
                          <a:latin typeface="Times New Roman" pitchFamily="18" charset="0"/>
                          <a:cs typeface="Times New Roman" pitchFamily="18" charset="0"/>
                        </a:rPr>
                        <a:t>744,420.33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542,047.08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72.81</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301538">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DACF MP</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dirty="0">
                          <a:solidFill>
                            <a:srgbClr val="000000"/>
                          </a:solidFill>
                          <a:effectLst/>
                          <a:latin typeface="Times New Roman" pitchFamily="18" charset="0"/>
                          <a:ea typeface="Times New Roman" panose="02020603050405020304"/>
                          <a:cs typeface="Times New Roman" pitchFamily="18" charset="0"/>
                        </a:rPr>
                        <a:t>230,679.15</a:t>
                      </a:r>
                      <a:endParaRPr lang="en-US" sz="1200" b="0" i="0" u="none" strike="noStrike" dirty="0">
                        <a:solidFill>
                          <a:srgbClr val="000000"/>
                        </a:solidFill>
                        <a:effectLst/>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312,132.16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627,356.69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328,635.60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200" dirty="0">
                          <a:latin typeface="Times New Roman" pitchFamily="18" charset="0"/>
                          <a:cs typeface="Times New Roman" pitchFamily="18" charset="0"/>
                        </a:rPr>
                        <a:t>583,141.88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254,092.00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43.57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312584">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World Bank (Safety Net)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520,885.57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chemeClr val="tx1"/>
                          </a:solidFill>
                          <a:effectLst/>
                          <a:latin typeface="Times New Roman" pitchFamily="18" charset="0"/>
                          <a:cs typeface="Times New Roman"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200" dirty="0">
                          <a:solidFill>
                            <a:schemeClr val="tx1"/>
                          </a:solidFill>
                          <a:latin typeface="Times New Roman" pitchFamily="18" charset="0"/>
                          <a:cs typeface="Times New Roman" pitchFamily="18" charset="0"/>
                        </a:rPr>
                        <a:t>216,265.41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176,520.00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81.62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312584">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DACF PWD</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dirty="0">
                          <a:solidFill>
                            <a:srgbClr val="000000"/>
                          </a:solidFill>
                          <a:effectLst/>
                          <a:latin typeface="Times New Roman" pitchFamily="18" charset="0"/>
                          <a:ea typeface="Times New Roman" panose="02020603050405020304"/>
                          <a:cs typeface="Times New Roman" pitchFamily="18" charset="0"/>
                        </a:rPr>
                        <a:t>62,769.84</a:t>
                      </a:r>
                      <a:endParaRPr lang="en-US" sz="1200" dirty="0">
                        <a:effectLst/>
                        <a:latin typeface="Times New Roman" pitchFamily="18" charset="0"/>
                        <a:ea typeface="Calibri" panose="020F0502020204030204" pitchFamily="34"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dirty="0">
                          <a:effectLst/>
                          <a:latin typeface="Times New Roman" pitchFamily="18" charset="0"/>
                          <a:ea typeface="Calibri" panose="020F0502020204030204" pitchFamily="34" charset="0"/>
                          <a:cs typeface="Times New Roman" pitchFamily="18" charset="0"/>
                        </a:rPr>
                        <a:t>258,071.32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dirty="0">
                          <a:effectLst/>
                          <a:latin typeface="Times New Roman" pitchFamily="18" charset="0"/>
                          <a:ea typeface="Calibri" panose="020F0502020204030204" pitchFamily="34" charset="0"/>
                          <a:cs typeface="Times New Roman" pitchFamily="18" charset="0"/>
                        </a:rPr>
                        <a:t>400,000.00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dirty="0">
                          <a:effectLst/>
                          <a:latin typeface="Times New Roman" pitchFamily="18" charset="0"/>
                          <a:ea typeface="Calibri" panose="020F0502020204030204" pitchFamily="34" charset="0"/>
                          <a:cs typeface="Times New Roman" pitchFamily="18" charset="0"/>
                        </a:rPr>
                        <a:t>202,669.77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200" dirty="0">
                          <a:latin typeface="Times New Roman" pitchFamily="18" charset="0"/>
                          <a:cs typeface="Times New Roman" pitchFamily="18" charset="0"/>
                        </a:rPr>
                        <a:t>400,000.00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260,827.90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65.21</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28231597"/>
                  </a:ext>
                </a:extLst>
              </a:tr>
              <a:tr h="312584">
                <a:tc>
                  <a:txBody>
                    <a:bodyPr/>
                    <a:lstStyle/>
                    <a:p>
                      <a:pPr algn="l" fontAlgn="b"/>
                      <a:r>
                        <a:rPr lang="en-US" sz="1400" b="0" i="0" u="none" strike="noStrike" dirty="0">
                          <a:solidFill>
                            <a:srgbClr val="000000"/>
                          </a:solidFill>
                          <a:effectLst/>
                          <a:latin typeface="Times New Roman" pitchFamily="18" charset="0"/>
                          <a:cs typeface="Times New Roman" pitchFamily="18" charset="0"/>
                        </a:rPr>
                        <a:t>Donor-UNICEF and</a:t>
                      </a:r>
                      <a:r>
                        <a:rPr lang="en-US" sz="1400" b="0" i="0" u="none" strike="noStrike" baseline="0" dirty="0">
                          <a:solidFill>
                            <a:srgbClr val="000000"/>
                          </a:solidFill>
                          <a:effectLst/>
                          <a:latin typeface="Times New Roman" pitchFamily="18" charset="0"/>
                          <a:cs typeface="Times New Roman" pitchFamily="18" charset="0"/>
                        </a:rPr>
                        <a:t> WV</a:t>
                      </a:r>
                      <a:endParaRPr lang="en-US" sz="1400" b="0" i="0" u="none" strike="noStrike" dirty="0">
                        <a:solidFill>
                          <a:srgbClr val="000000"/>
                        </a:solidFill>
                        <a:effectLst/>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b="0" dirty="0">
                          <a:effectLst/>
                          <a:latin typeface="Times New Roman" pitchFamily="18" charset="0"/>
                          <a:ea typeface="Calibri" panose="020F0502020204030204" pitchFamily="34" charset="0"/>
                          <a:cs typeface="Times New Roman" pitchFamily="18" charset="0"/>
                        </a:rPr>
                        <a:t>171,282.00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31,645.97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b="0" dirty="0">
                          <a:effectLst/>
                          <a:latin typeface="Times New Roman" pitchFamily="18" charset="0"/>
                          <a:ea typeface="Calibri" panose="020F0502020204030204" pitchFamily="34" charset="0"/>
                          <a:cs typeface="Times New Roman" pitchFamily="18" charset="0"/>
                        </a:rPr>
                        <a:t>171,282.00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116,196.00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200" dirty="0">
                          <a:latin typeface="Times New Roman" pitchFamily="18" charset="0"/>
                          <a:cs typeface="Times New Roman" pitchFamily="18" charset="0"/>
                        </a:rPr>
                        <a:t>162,000.00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92930591"/>
                  </a:ext>
                </a:extLst>
              </a:tr>
              <a:tr h="312584">
                <a:tc>
                  <a:txBody>
                    <a:bodyPr/>
                    <a:lstStyle/>
                    <a:p>
                      <a:pPr algn="l" fontAlgn="b"/>
                      <a:r>
                        <a:rPr lang="en-US" sz="1400" b="0" i="0" u="none" strike="noStrike" dirty="0">
                          <a:solidFill>
                            <a:srgbClr val="000000"/>
                          </a:solidFill>
                          <a:effectLst/>
                          <a:latin typeface="Times New Roman" pitchFamily="18" charset="0"/>
                          <a:cs typeface="Times New Roman" pitchFamily="18" charset="0"/>
                        </a:rPr>
                        <a:t>Donor-CIDA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dirty="0">
                          <a:solidFill>
                            <a:srgbClr val="000000"/>
                          </a:solidFill>
                          <a:effectLst/>
                          <a:latin typeface="Times New Roman" pitchFamily="18" charset="0"/>
                          <a:ea typeface="Times New Roman" panose="02020603050405020304"/>
                          <a:cs typeface="Times New Roman" pitchFamily="18" charset="0"/>
                        </a:rPr>
                        <a:t>72,784.03</a:t>
                      </a:r>
                      <a:endParaRPr lang="en-US" sz="1200" dirty="0">
                        <a:effectLst/>
                        <a:latin typeface="Times New Roman" pitchFamily="18" charset="0"/>
                        <a:ea typeface="Calibri" panose="020F0502020204030204" pitchFamily="34"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72,784.03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defRPr/>
                      </a:pPr>
                      <a:r>
                        <a:rPr lang="en-US" sz="1200" dirty="0">
                          <a:effectLst/>
                          <a:latin typeface="Times New Roman" pitchFamily="18" charset="0"/>
                          <a:ea typeface="Calibri" panose="020F0502020204030204" pitchFamily="34" charset="0"/>
                          <a:cs typeface="Times New Roman" pitchFamily="18" charset="0"/>
                        </a:rPr>
                        <a:t>151,541.00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151,541.21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200" dirty="0">
                          <a:latin typeface="Times New Roman" pitchFamily="18" charset="0"/>
                          <a:cs typeface="Times New Roman" pitchFamily="18" charset="0"/>
                        </a:rPr>
                        <a:t>162,712.58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itchFamily="18" charset="0"/>
                          <a:cs typeface="Times New Roman" pitchFamily="18" charset="0"/>
                        </a:rPr>
                        <a:t>113,898.81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70.00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82565505"/>
                  </a:ext>
                </a:extLst>
              </a:tr>
              <a:tr h="301538">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dirty="0">
                          <a:solidFill>
                            <a:srgbClr val="000000"/>
                          </a:solidFill>
                          <a:effectLst/>
                          <a:latin typeface="Times New Roman" pitchFamily="18" charset="0"/>
                          <a:ea typeface="Times New Roman" panose="02020603050405020304"/>
                          <a:cs typeface="Times New Roman" pitchFamily="18" charset="0"/>
                        </a:rPr>
                        <a:t>6,114,911.68</a:t>
                      </a:r>
                      <a:endParaRPr lang="en-US" sz="1200" b="1" i="0" u="none" strike="noStrike" dirty="0">
                        <a:solidFill>
                          <a:srgbClr val="000000"/>
                        </a:solidFill>
                        <a:effectLst/>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imes New Roman" pitchFamily="18" charset="0"/>
                          <a:cs typeface="Times New Roman" pitchFamily="18" charset="0"/>
                        </a:rPr>
                        <a:t>4,242,707.57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imes New Roman" pitchFamily="18" charset="0"/>
                          <a:cs typeface="Times New Roman" pitchFamily="18" charset="0"/>
                        </a:rPr>
                        <a:t>8,566,669.42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imes New Roman" pitchFamily="18" charset="0"/>
                          <a:cs typeface="Times New Roman" pitchFamily="18" charset="0"/>
                        </a:rPr>
                        <a:t>4,874,857.61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8,101,097.62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3,471,489.94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42.85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291892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D76214B-47A1-4DC3-8730-7E4B834547BB}"/>
              </a:ext>
            </a:extLst>
          </p:cNvPr>
          <p:cNvSpPr>
            <a:spLocks noGrp="1"/>
          </p:cNvSpPr>
          <p:nvPr>
            <p:ph type="sldNum" sz="quarter" idx="12"/>
          </p:nvPr>
        </p:nvSpPr>
        <p:spPr/>
        <p:txBody>
          <a:bodyPr/>
          <a:lstStyle/>
          <a:p>
            <a:fld id="{A964C0AA-13C5-42F8-8707-B9C6EA4D33F1}" type="slidenum">
              <a:rPr lang="en-GB" smtClean="0"/>
              <a:t>11</a:t>
            </a:fld>
            <a:endParaRPr lang="en-GB"/>
          </a:p>
        </p:txBody>
      </p:sp>
      <p:sp>
        <p:nvSpPr>
          <p:cNvPr id="4" name="Rectangle 3">
            <a:extLst>
              <a:ext uri="{FF2B5EF4-FFF2-40B4-BE49-F238E27FC236}">
                <a16:creationId xmlns:a16="http://schemas.microsoft.com/office/drawing/2014/main" id="{A22A92EB-9521-4959-A52A-FBC56D4D8A7A}"/>
              </a:ext>
            </a:extLst>
          </p:cNvPr>
          <p:cNvSpPr/>
          <p:nvPr/>
        </p:nvSpPr>
        <p:spPr>
          <a:xfrm>
            <a:off x="469233" y="1359568"/>
            <a:ext cx="8253662" cy="1754326"/>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The performance of total revenue as at August 2020 was GH¢3,471,489.94 against budgeted estimate of GH¢8,101,097.62 representing 42.85%.</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The low performance of total revenue as against budget estimates can hugely be attributed to untimely releases of funds from Government, specifically DACF and other developmental partners.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39273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167" y="633853"/>
            <a:ext cx="8068705" cy="256182"/>
          </a:xfrm>
        </p:spPr>
        <p:txBody>
          <a:bodyPr/>
          <a:lstStyle/>
          <a:p>
            <a:r>
              <a:rPr lang="en-US" dirty="0"/>
              <a:t>FINANCIAL PERFORMANCE-REVENUE</a:t>
            </a:r>
            <a:br>
              <a:rPr lang="en-US" dirty="0"/>
            </a:br>
            <a:endParaRPr lang="en-GB" dirty="0"/>
          </a:p>
        </p:txBody>
      </p:sp>
      <p:sp>
        <p:nvSpPr>
          <p:cNvPr id="3" name="Slide Number Placeholder 2"/>
          <p:cNvSpPr>
            <a:spLocks noGrp="1"/>
          </p:cNvSpPr>
          <p:nvPr>
            <p:ph type="sldNum" sz="quarter" idx="12"/>
          </p:nvPr>
        </p:nvSpPr>
        <p:spPr/>
        <p:txBody>
          <a:bodyPr/>
          <a:lstStyle/>
          <a:p>
            <a:fld id="{A964C0AA-13C5-42F8-8707-B9C6EA4D33F1}" type="slidenum">
              <a:rPr lang="en-GB" smtClean="0"/>
              <a:t>12</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2654835117"/>
              </p:ext>
            </p:extLst>
          </p:nvPr>
        </p:nvGraphicFramePr>
        <p:xfrm>
          <a:off x="1" y="1112105"/>
          <a:ext cx="9144000" cy="5155732"/>
        </p:xfrm>
        <a:graphic>
          <a:graphicData uri="http://schemas.openxmlformats.org/drawingml/2006/table">
            <a:tbl>
              <a:tblPr/>
              <a:tblGrid>
                <a:gridCol w="1286338">
                  <a:extLst>
                    <a:ext uri="{9D8B030D-6E8A-4147-A177-3AD203B41FA5}">
                      <a16:colId xmlns:a16="http://schemas.microsoft.com/office/drawing/2014/main" val="20000"/>
                    </a:ext>
                  </a:extLst>
                </a:gridCol>
                <a:gridCol w="1053612">
                  <a:extLst>
                    <a:ext uri="{9D8B030D-6E8A-4147-A177-3AD203B41FA5}">
                      <a16:colId xmlns:a16="http://schemas.microsoft.com/office/drawing/2014/main" val="20001"/>
                    </a:ext>
                  </a:extLst>
                </a:gridCol>
                <a:gridCol w="1083232">
                  <a:extLst>
                    <a:ext uri="{9D8B030D-6E8A-4147-A177-3AD203B41FA5}">
                      <a16:colId xmlns:a16="http://schemas.microsoft.com/office/drawing/2014/main" val="20002"/>
                    </a:ext>
                  </a:extLst>
                </a:gridCol>
                <a:gridCol w="1362463">
                  <a:extLst>
                    <a:ext uri="{9D8B030D-6E8A-4147-A177-3AD203B41FA5}">
                      <a16:colId xmlns:a16="http://schemas.microsoft.com/office/drawing/2014/main" val="20003"/>
                    </a:ext>
                  </a:extLst>
                </a:gridCol>
                <a:gridCol w="940037">
                  <a:extLst>
                    <a:ext uri="{9D8B030D-6E8A-4147-A177-3AD203B41FA5}">
                      <a16:colId xmlns:a16="http://schemas.microsoft.com/office/drawing/2014/main" val="20004"/>
                    </a:ext>
                  </a:extLst>
                </a:gridCol>
                <a:gridCol w="1025494">
                  <a:extLst>
                    <a:ext uri="{9D8B030D-6E8A-4147-A177-3AD203B41FA5}">
                      <a16:colId xmlns:a16="http://schemas.microsoft.com/office/drawing/2014/main" val="20005"/>
                    </a:ext>
                  </a:extLst>
                </a:gridCol>
                <a:gridCol w="1004934">
                  <a:extLst>
                    <a:ext uri="{9D8B030D-6E8A-4147-A177-3AD203B41FA5}">
                      <a16:colId xmlns:a16="http://schemas.microsoft.com/office/drawing/2014/main" val="20006"/>
                    </a:ext>
                  </a:extLst>
                </a:gridCol>
                <a:gridCol w="1387890">
                  <a:extLst>
                    <a:ext uri="{9D8B030D-6E8A-4147-A177-3AD203B41FA5}">
                      <a16:colId xmlns:a16="http://schemas.microsoft.com/office/drawing/2014/main" val="20007"/>
                    </a:ext>
                  </a:extLst>
                </a:gridCol>
              </a:tblGrid>
              <a:tr h="399550">
                <a:tc gridSpan="8">
                  <a:txBody>
                    <a:bodyPr/>
                    <a:lstStyle/>
                    <a:p>
                      <a:pPr algn="ct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REVENUE PERFORMANCE- </a:t>
                      </a:r>
                      <a:r>
                        <a:rPr lang="en-US" sz="1600" b="1" i="0" u="none" strike="noStrike" baseline="0" dirty="0">
                          <a:solidFill>
                            <a:srgbClr val="000000"/>
                          </a:solidFill>
                          <a:effectLst/>
                          <a:latin typeface="Times New Roman" panose="02020603050405020304" pitchFamily="18" charset="0"/>
                          <a:cs typeface="Times New Roman" panose="02020603050405020304" pitchFamily="18" charset="0"/>
                        </a:rPr>
                        <a:t> IGF ONLY</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p>
                      <a:pPr algn="ctr" fontAlgn="b"/>
                      <a:r>
                        <a:rPr lang="en-US" sz="1100" b="1"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b"/>
                      <a:endParaRPr lang="en-US" sz="1100" b="1" i="0" u="none" strike="noStrike" dirty="0">
                        <a:solidFill>
                          <a:srgbClr val="000000"/>
                        </a:solidFill>
                        <a:effectLst/>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14013">
                <a:tc>
                  <a:txBody>
                    <a:bodyPr/>
                    <a:lstStyle/>
                    <a:p>
                      <a:pPr algn="l"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ITEM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2018</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2019</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2020</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performance as at Aug.,2020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56173">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 as at Aug.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62827">
                <a:tc>
                  <a:txBody>
                    <a:bodyPr/>
                    <a:lstStyle/>
                    <a:p>
                      <a:pPr marL="0" algn="l" defTabSz="914400" rtl="0" eaLnBrk="1" fontAlgn="b" latinLnBrk="0" hangingPunct="1"/>
                      <a:r>
                        <a:rPr lang="en-US" sz="1400" b="0" i="0" u="none" strike="noStrike" kern="1200" dirty="0">
                          <a:solidFill>
                            <a:srgbClr val="000000"/>
                          </a:solidFill>
                          <a:effectLst/>
                          <a:latin typeface="Times New Roman" panose="02020603050405020304" pitchFamily="18" charset="0"/>
                          <a:ea typeface="+mn-ea"/>
                          <a:cs typeface="Times New Roman" panose="02020603050405020304" pitchFamily="18" charset="0"/>
                        </a:rPr>
                        <a:t>Property Rate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32,000.00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47,086.96</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32,000.00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53,651.03</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50,000.00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imes New Roman" pitchFamily="18" charset="0"/>
                          <a:cs typeface="Times New Roman" pitchFamily="18" charset="0"/>
                        </a:rPr>
                        <a:t>36,362.00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72.7</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6282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Fees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a:cs typeface="Times New Roman" panose="02020603050405020304" pitchFamily="18" charset="0"/>
                        </a:rPr>
                        <a:t>130,200.00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96,415.00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130,200.00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128,905.83</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143,220.00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imes New Roman" pitchFamily="18" charset="0"/>
                          <a:cs typeface="Times New Roman" pitchFamily="18" charset="0"/>
                        </a:rPr>
                        <a:t>67,993.00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47.5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75876">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Fines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a:cs typeface="Times New Roman" panose="02020603050405020304" pitchFamily="18" charset="0"/>
                        </a:rPr>
                        <a:t>1,000.00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1,020.00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1,500.00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9,003.00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5,000.00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imes New Roman" pitchFamily="18" charset="0"/>
                          <a:cs typeface="Times New Roman" pitchFamily="18" charset="0"/>
                        </a:rPr>
                        <a:t>5,712.00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114.2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46282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Licenses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a:cs typeface="Times New Roman" panose="02020603050405020304" pitchFamily="18" charset="0"/>
                        </a:rPr>
                        <a:t>45,890.00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38,480.20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83,752.00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36,384.40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60,000.00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imes New Roman" pitchFamily="18" charset="0"/>
                          <a:cs typeface="Times New Roman" pitchFamily="18" charset="0"/>
                        </a:rPr>
                        <a:t>22,553.00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37.6</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46282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Land</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a:cs typeface="Times New Roman" panose="02020603050405020304" pitchFamily="18" charset="0"/>
                        </a:rPr>
                        <a:t>60,000.00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7,986.10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44,000.00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13,519.50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15,000.00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imes New Roman" pitchFamily="18" charset="0"/>
                          <a:cs typeface="Times New Roman" pitchFamily="18" charset="0"/>
                        </a:rPr>
                        <a:t>25,821.00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172.1</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275876">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Rent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a:cs typeface="Times New Roman" panose="02020603050405020304" pitchFamily="18" charset="0"/>
                        </a:rPr>
                        <a:t>5,000.00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2,560.00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26,848.00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6,236.00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26,000.00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imes New Roman" pitchFamily="18" charset="0"/>
                          <a:cs typeface="Times New Roman" pitchFamily="18" charset="0"/>
                        </a:rPr>
                        <a:t>22,380.00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86.1</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281103">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Investment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a:cs typeface="Times New Roman" panose="02020603050405020304" pitchFamily="18" charset="0"/>
                        </a:rPr>
                        <a:t>110,000.00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13,000.00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3,000.00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        -</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3,000.00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imes New Roman" pitchFamily="18" charset="0"/>
                          <a:cs typeface="Times New Roman" pitchFamily="18" charset="0"/>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281103">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Miscellaneous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a:cs typeface="Times New Roman" panose="02020603050405020304" pitchFamily="18" charset="0"/>
                        </a:rPr>
                        <a:t>2,000.00</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1,460.00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0.00</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       -</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r>
                        <a:rPr lang="en-US" sz="1400" dirty="0">
                          <a:latin typeface="Times New Roman" pitchFamily="18" charset="0"/>
                          <a:cs typeface="Times New Roman" pitchFamily="18" charset="0"/>
                        </a:rPr>
                        <a:t>        -</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imes New Roman" pitchFamily="18" charset="0"/>
                          <a:cs typeface="Times New Roman" pitchFamily="18" charset="0"/>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777043">
                <a:tc>
                  <a:txBody>
                    <a:bodyPr/>
                    <a:lstStyle/>
                    <a:p>
                      <a:pPr algn="l"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b="1" dirty="0">
                        <a:effectLst/>
                        <a:latin typeface="Times New Roman" panose="02020603050405020304" pitchFamily="18" charset="0"/>
                        <a:ea typeface="Calibri" panose="020F0502020204030204"/>
                        <a:cs typeface="Times New Roman" panose="02020603050405020304" pitchFamily="18" charset="0"/>
                      </a:endParaRPr>
                    </a:p>
                    <a:p>
                      <a:pPr marL="0" marR="0" algn="ctr">
                        <a:lnSpc>
                          <a:spcPct val="115000"/>
                        </a:lnSpc>
                        <a:spcBef>
                          <a:spcPts val="0"/>
                        </a:spcBef>
                        <a:spcAft>
                          <a:spcPts val="0"/>
                        </a:spcAft>
                      </a:pPr>
                      <a:endParaRPr lang="en-US" sz="1400" b="1" dirty="0">
                        <a:effectLst/>
                        <a:latin typeface="Times New Roman" panose="02020603050405020304" pitchFamily="18" charset="0"/>
                        <a:ea typeface="Calibri" panose="020F0502020204030204"/>
                        <a:cs typeface="Times New Roman" panose="02020603050405020304" pitchFamily="18" charset="0"/>
                      </a:endParaRPr>
                    </a:p>
                    <a:p>
                      <a:pPr marL="0" marR="0" algn="ctr">
                        <a:lnSpc>
                          <a:spcPct val="115000"/>
                        </a:lnSpc>
                        <a:spcBef>
                          <a:spcPts val="0"/>
                        </a:spcBef>
                        <a:spcAft>
                          <a:spcPts val="0"/>
                        </a:spcAft>
                      </a:pPr>
                      <a:r>
                        <a:rPr lang="en-US" sz="1400" b="1" dirty="0">
                          <a:effectLst/>
                          <a:latin typeface="Times New Roman" panose="02020603050405020304" pitchFamily="18" charset="0"/>
                          <a:ea typeface="Calibri" panose="020F0502020204030204"/>
                          <a:cs typeface="Times New Roman" panose="02020603050405020304" pitchFamily="18" charset="0"/>
                        </a:rPr>
                        <a:t>386,090.00</a:t>
                      </a: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b="1" dirty="0">
                          <a:latin typeface="Times New Roman" panose="02020603050405020304" pitchFamily="18" charset="0"/>
                          <a:cs typeface="Times New Roman" panose="02020603050405020304" pitchFamily="18" charset="0"/>
                        </a:rPr>
                        <a:t>208,008.26</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321,300.00</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1" i="0" u="none" strike="noStrike" dirty="0">
                          <a:solidFill>
                            <a:srgbClr val="000000"/>
                          </a:solidFill>
                          <a:effectLst/>
                          <a:latin typeface="Times New Roman" pitchFamily="18" charset="0"/>
                          <a:cs typeface="Times New Roman" pitchFamily="18" charset="0"/>
                        </a:rPr>
                        <a:t>247,699.76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1" i="0" u="none" strike="noStrike" dirty="0">
                          <a:solidFill>
                            <a:srgbClr val="000000"/>
                          </a:solidFill>
                          <a:effectLst/>
                          <a:latin typeface="Times New Roman" pitchFamily="18" charset="0"/>
                          <a:cs typeface="Times New Roman" pitchFamily="18" charset="0"/>
                        </a:rPr>
                        <a:t>302,220.00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180,821.00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59.8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643481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E61AE81-91E1-4540-9F66-A09FE7414772}"/>
              </a:ext>
            </a:extLst>
          </p:cNvPr>
          <p:cNvSpPr>
            <a:spLocks noGrp="1"/>
          </p:cNvSpPr>
          <p:nvPr>
            <p:ph type="sldNum" sz="quarter" idx="12"/>
          </p:nvPr>
        </p:nvSpPr>
        <p:spPr/>
        <p:txBody>
          <a:bodyPr/>
          <a:lstStyle/>
          <a:p>
            <a:fld id="{A964C0AA-13C5-42F8-8707-B9C6EA4D33F1}" type="slidenum">
              <a:rPr lang="en-GB" smtClean="0"/>
              <a:t>13</a:t>
            </a:fld>
            <a:endParaRPr lang="en-GB"/>
          </a:p>
        </p:txBody>
      </p:sp>
      <p:sp>
        <p:nvSpPr>
          <p:cNvPr id="4" name="Rectangle 3">
            <a:extLst>
              <a:ext uri="{FF2B5EF4-FFF2-40B4-BE49-F238E27FC236}">
                <a16:creationId xmlns:a16="http://schemas.microsoft.com/office/drawing/2014/main" id="{9B308F3D-C8E2-487A-8057-D0036BDD5217}"/>
              </a:ext>
            </a:extLst>
          </p:cNvPr>
          <p:cNvSpPr/>
          <p:nvPr/>
        </p:nvSpPr>
        <p:spPr>
          <a:xfrm>
            <a:off x="533399" y="1443841"/>
            <a:ext cx="8273717" cy="2862322"/>
          </a:xfrm>
          <a:prstGeom prst="rect">
            <a:avLst/>
          </a:prstGeom>
        </p:spPr>
        <p:txBody>
          <a:bodyPr wrap="square">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From the table above, IGF performance as at August 2020 was GH¢180,821.00 against budgeted estimate of GH¢302,220</a:t>
            </a:r>
            <a:r>
              <a:rPr lang="en-US" dirty="0">
                <a:latin typeface="Times New Roman" panose="02020603050405020304" pitchFamily="18" charset="0"/>
                <a:ea typeface="Calibri" panose="020F0502020204030204" pitchFamily="34" charset="0"/>
                <a:cs typeface="Times New Roman" panose="02020603050405020304" pitchFamily="18" charset="0"/>
              </a:rPr>
              <a:t>.00</a:t>
            </a:r>
            <a:r>
              <a:rPr lang="en-US" dirty="0">
                <a:latin typeface="Times New Roman" panose="02020603050405020304" pitchFamily="18" charset="0"/>
                <a:cs typeface="Times New Roman" panose="02020603050405020304" pitchFamily="18" charset="0"/>
              </a:rPr>
              <a:t> representing </a:t>
            </a:r>
            <a:r>
              <a:rPr lang="en-US" b="1" dirty="0">
                <a:latin typeface="Times New Roman" panose="02020603050405020304" pitchFamily="18" charset="0"/>
                <a:cs typeface="Times New Roman" panose="02020603050405020304" pitchFamily="18" charset="0"/>
              </a:rPr>
              <a:t>59.83%. </a:t>
            </a:r>
            <a:r>
              <a:rPr lang="en-US" dirty="0">
                <a:latin typeface="Times New Roman" panose="02020603050405020304" pitchFamily="18" charset="0"/>
                <a:cs typeface="Times New Roman" panose="02020603050405020304" pitchFamily="18" charset="0"/>
              </a:rPr>
              <a:t>The IGF performance is on truck to be achieved by the end of the year and this is due to commitment by management to raising the IGF collection in spite of COVID-19 pandemic.</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Fees and Licenses are not performing well because of the effect of the COVID-19 pandemic. Fees and Licenses saw only 47.5%  and 37.6% collection rate respectively.</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Investment for the year is nil as against previous years. This is due to grounding of the Assembly’s grader and cesspit emptier. </a:t>
            </a:r>
          </a:p>
        </p:txBody>
      </p:sp>
    </p:spTree>
    <p:extLst>
      <p:ext uri="{BB962C8B-B14F-4D97-AF65-F5344CB8AC3E}">
        <p14:creationId xmlns:p14="http://schemas.microsoft.com/office/powerpoint/2010/main" val="24802555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168" y="633852"/>
            <a:ext cx="7821124" cy="649756"/>
          </a:xfrm>
        </p:spPr>
        <p:txBody>
          <a:bodyPr/>
          <a:lstStyle/>
          <a:p>
            <a:r>
              <a:rPr lang="en-US" dirty="0"/>
              <a:t>FINANCIAL PERFORMANCE-EXPENDITURE</a:t>
            </a:r>
            <a:br>
              <a:rPr lang="en-US" dirty="0"/>
            </a:br>
            <a:endParaRPr lang="en-GB" dirty="0"/>
          </a:p>
        </p:txBody>
      </p:sp>
      <p:sp>
        <p:nvSpPr>
          <p:cNvPr id="3" name="Slide Number Placeholder 2"/>
          <p:cNvSpPr>
            <a:spLocks noGrp="1"/>
          </p:cNvSpPr>
          <p:nvPr>
            <p:ph type="sldNum" sz="quarter" idx="12"/>
          </p:nvPr>
        </p:nvSpPr>
        <p:spPr/>
        <p:txBody>
          <a:bodyPr/>
          <a:lstStyle/>
          <a:p>
            <a:fld id="{A964C0AA-13C5-42F8-8707-B9C6EA4D33F1}" type="slidenum">
              <a:rPr lang="en-GB" smtClean="0"/>
              <a:t>14</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2942099558"/>
              </p:ext>
            </p:extLst>
          </p:nvPr>
        </p:nvGraphicFramePr>
        <p:xfrm>
          <a:off x="65314" y="1397725"/>
          <a:ext cx="9078686" cy="4897992"/>
        </p:xfrm>
        <a:graphic>
          <a:graphicData uri="http://schemas.openxmlformats.org/drawingml/2006/table">
            <a:tbl>
              <a:tblPr/>
              <a:tblGrid>
                <a:gridCol w="1639202">
                  <a:extLst>
                    <a:ext uri="{9D8B030D-6E8A-4147-A177-3AD203B41FA5}">
                      <a16:colId xmlns:a16="http://schemas.microsoft.com/office/drawing/2014/main" val="20000"/>
                    </a:ext>
                  </a:extLst>
                </a:gridCol>
                <a:gridCol w="1123809">
                  <a:extLst>
                    <a:ext uri="{9D8B030D-6E8A-4147-A177-3AD203B41FA5}">
                      <a16:colId xmlns:a16="http://schemas.microsoft.com/office/drawing/2014/main" val="20001"/>
                    </a:ext>
                  </a:extLst>
                </a:gridCol>
                <a:gridCol w="1094994">
                  <a:extLst>
                    <a:ext uri="{9D8B030D-6E8A-4147-A177-3AD203B41FA5}">
                      <a16:colId xmlns:a16="http://schemas.microsoft.com/office/drawing/2014/main" val="20002"/>
                    </a:ext>
                  </a:extLst>
                </a:gridCol>
                <a:gridCol w="1122926">
                  <a:extLst>
                    <a:ext uri="{9D8B030D-6E8A-4147-A177-3AD203B41FA5}">
                      <a16:colId xmlns:a16="http://schemas.microsoft.com/office/drawing/2014/main" val="20003"/>
                    </a:ext>
                  </a:extLst>
                </a:gridCol>
                <a:gridCol w="942192">
                  <a:extLst>
                    <a:ext uri="{9D8B030D-6E8A-4147-A177-3AD203B41FA5}">
                      <a16:colId xmlns:a16="http://schemas.microsoft.com/office/drawing/2014/main" val="20004"/>
                    </a:ext>
                  </a:extLst>
                </a:gridCol>
                <a:gridCol w="1014939">
                  <a:extLst>
                    <a:ext uri="{9D8B030D-6E8A-4147-A177-3AD203B41FA5}">
                      <a16:colId xmlns:a16="http://schemas.microsoft.com/office/drawing/2014/main" val="20005"/>
                    </a:ext>
                  </a:extLst>
                </a:gridCol>
                <a:gridCol w="1070312">
                  <a:extLst>
                    <a:ext uri="{9D8B030D-6E8A-4147-A177-3AD203B41FA5}">
                      <a16:colId xmlns:a16="http://schemas.microsoft.com/office/drawing/2014/main" val="20006"/>
                    </a:ext>
                  </a:extLst>
                </a:gridCol>
                <a:gridCol w="1070312">
                  <a:extLst>
                    <a:ext uri="{9D8B030D-6E8A-4147-A177-3AD203B41FA5}">
                      <a16:colId xmlns:a16="http://schemas.microsoft.com/office/drawing/2014/main" val="20007"/>
                    </a:ext>
                  </a:extLst>
                </a:gridCol>
              </a:tblGrid>
              <a:tr h="502964">
                <a:tc gridSpan="8">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EXPENDITURE</a:t>
                      </a:r>
                      <a:r>
                        <a:rPr lang="en-US" sz="1400" b="1" i="0" u="none" strike="noStrike" baseline="0" dirty="0">
                          <a:solidFill>
                            <a:srgbClr val="000000"/>
                          </a:solidFill>
                          <a:effectLst/>
                          <a:latin typeface="Times New Roman" panose="02020603050405020304" pitchFamily="18" charset="0"/>
                          <a:cs typeface="Times New Roman" panose="02020603050405020304" pitchFamily="18" charset="0"/>
                        </a:rPr>
                        <a:t> </a:t>
                      </a:r>
                      <a:r>
                        <a:rPr lang="en-US" sz="1400" b="1" i="0" u="none" strike="noStrike" dirty="0">
                          <a:solidFill>
                            <a:srgbClr val="000000"/>
                          </a:solidFill>
                          <a:effectLst/>
                          <a:latin typeface="Times New Roman" panose="02020603050405020304" pitchFamily="18" charset="0"/>
                          <a:cs typeface="Times New Roman" panose="02020603050405020304" pitchFamily="18" charset="0"/>
                        </a:rPr>
                        <a:t>PERFORMANCE (ALL DEPARTMENTS) GOG ONLY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algn="ctr" fontAlgn="b"/>
                      <a:endParaRPr lang="en-US" sz="11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44573">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Expenditure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2018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400" b="1" i="0" u="none" strike="noStrike" dirty="0">
                          <a:solidFill>
                            <a:srgbClr val="000000"/>
                          </a:solidFill>
                          <a:effectLst/>
                          <a:latin typeface="Times New Roman" panose="02020603050405020304" pitchFamily="18" charset="0"/>
                          <a:cs typeface="Times New Roman" panose="02020603050405020304" pitchFamily="18" charset="0"/>
                        </a:rPr>
                        <a:t>2019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dirty="0"/>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0" algn="ctr" defTabSz="914400" rtl="0" eaLnBrk="1" fontAlgn="b" latinLnBrk="0" hangingPunct="1"/>
                      <a:r>
                        <a:rPr lang="en-US" sz="1400" b="1" i="0" u="none" strike="noStrike" kern="1200" dirty="0">
                          <a:solidFill>
                            <a:srgbClr val="000000"/>
                          </a:solidFill>
                          <a:effectLst/>
                          <a:latin typeface="Times New Roman" panose="02020603050405020304" pitchFamily="18" charset="0"/>
                          <a:ea typeface="+mn-ea"/>
                          <a:cs typeface="Times New Roman" panose="02020603050405020304" pitchFamily="18" charset="0"/>
                        </a:rPr>
                        <a:t>2020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algn="ctr" defTabSz="914400" rtl="0" eaLnBrk="1" fontAlgn="b" latinLnBrk="0" hangingPunct="1"/>
                      <a:endParaRPr lang="en-US" sz="1100" b="1" i="0" u="none" strike="noStrike" kern="1200" dirty="0">
                        <a:solidFill>
                          <a:srgbClr val="000000"/>
                        </a:solidFill>
                        <a:effectLst/>
                        <a:latin typeface="Calibri"/>
                        <a:ea typeface="+mn-ea"/>
                        <a:cs typeface="+mn-cs"/>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sz="1400"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12961">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 as at Aug.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b" latinLnBrk="0" hangingPunct="1"/>
                      <a:r>
                        <a:rPr lang="en-US" sz="1400" b="1" i="0" u="none" strike="noStrike" kern="1200" dirty="0">
                          <a:solidFill>
                            <a:srgbClr val="000000"/>
                          </a:solidFill>
                          <a:effectLst/>
                          <a:latin typeface="Times New Roman" panose="02020603050405020304" pitchFamily="18" charset="0"/>
                          <a:ea typeface="+mn-ea"/>
                          <a:cs typeface="Times New Roman" panose="02020603050405020304" pitchFamily="18" charset="0"/>
                        </a:rPr>
                        <a:t>% Performance (as at Aug. 2020)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213396">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Compensation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solidFill>
                          <a:srgbClr val="000000"/>
                        </a:solidFill>
                        <a:effectLst/>
                        <a:latin typeface="Times New Roman" panose="02020603050405020304" pitchFamily="18" charset="0"/>
                        <a:ea typeface="Times New Roman" panose="02020603050405020304"/>
                        <a:cs typeface="Times New Roman" panose="02020603050405020304" pitchFamily="18" charset="0"/>
                      </a:endParaRPr>
                    </a:p>
                    <a:p>
                      <a:pPr marL="0" marR="0" algn="ctr">
                        <a:lnSpc>
                          <a:spcPct val="115000"/>
                        </a:lnSpc>
                        <a:spcBef>
                          <a:spcPts val="0"/>
                        </a:spcBef>
                        <a:spcAft>
                          <a:spcPts val="0"/>
                        </a:spcAft>
                      </a:pPr>
                      <a:endParaRPr lang="en-US" sz="1400" dirty="0">
                        <a:solidFill>
                          <a:srgbClr val="000000"/>
                        </a:solidFill>
                        <a:effectLst/>
                        <a:latin typeface="Times New Roman" panose="02020603050405020304" pitchFamily="18" charset="0"/>
                        <a:ea typeface="Times New Roman" panose="02020603050405020304"/>
                        <a:cs typeface="Times New Roman" panose="02020603050405020304" pitchFamily="18" charset="0"/>
                      </a:endParaRPr>
                    </a:p>
                    <a:p>
                      <a:pPr marL="0" marR="0" algn="ctr">
                        <a:lnSpc>
                          <a:spcPct val="115000"/>
                        </a:lnSpc>
                        <a:spcBef>
                          <a:spcPts val="0"/>
                        </a:spcBef>
                        <a:spcAft>
                          <a:spcPts val="0"/>
                        </a:spcAft>
                      </a:pPr>
                      <a:endParaRPr lang="en-US" sz="1400" dirty="0">
                        <a:solidFill>
                          <a:srgbClr val="000000"/>
                        </a:solidFill>
                        <a:effectLst/>
                        <a:latin typeface="Times New Roman" panose="02020603050405020304" pitchFamily="18" charset="0"/>
                        <a:ea typeface="Times New Roman" panose="02020603050405020304"/>
                        <a:cs typeface="Times New Roman" panose="02020603050405020304" pitchFamily="18" charset="0"/>
                      </a:endParaRPr>
                    </a:p>
                    <a:p>
                      <a:pPr marL="0" marR="0" algn="ctr">
                        <a:lnSpc>
                          <a:spcPct val="115000"/>
                        </a:lnSpc>
                        <a:spcBef>
                          <a:spcPts val="0"/>
                        </a:spcBef>
                        <a:spcAft>
                          <a:spcPts val="0"/>
                        </a:spcAft>
                      </a:pPr>
                      <a:endParaRPr lang="en-US" sz="1400" dirty="0">
                        <a:solidFill>
                          <a:srgbClr val="000000"/>
                        </a:solidFill>
                        <a:effectLst/>
                        <a:latin typeface="Times New Roman" panose="02020603050405020304" pitchFamily="18" charset="0"/>
                        <a:ea typeface="Times New Roman" panose="02020603050405020304"/>
                        <a:cs typeface="Times New Roman" panose="02020603050405020304" pitchFamily="18" charset="0"/>
                      </a:endParaRPr>
                    </a:p>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a:cs typeface="Times New Roman" panose="02020603050405020304" pitchFamily="18" charset="0"/>
                        </a:rPr>
                        <a:t>1,567,780.00</a:t>
                      </a: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1,437,131.65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a:cs typeface="Times New Roman" panose="02020603050405020304" pitchFamily="18" charset="0"/>
                        </a:rPr>
                        <a:t>1,380,457.05</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dirty="0">
                        <a:effectLst/>
                        <a:latin typeface="Times New Roman" pitchFamily="18" charset="0"/>
                        <a:ea typeface="Calibri" panose="020F0502020204030204"/>
                        <a:cs typeface="Times New Roman"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Times New Roman" pitchFamily="18" charset="0"/>
                          <a:ea typeface="Calibri" panose="020F0502020204030204"/>
                          <a:cs typeface="Times New Roman" pitchFamily="18" charset="0"/>
                        </a:rPr>
                        <a:t>1,380,457.05</a:t>
                      </a:r>
                      <a:endParaRPr lang="en-US" sz="1400" dirty="0">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endParaRPr lang="en-US" sz="1400" dirty="0">
                        <a:latin typeface="Times New Roman" pitchFamily="18" charset="0"/>
                        <a:cs typeface="Times New Roman" pitchFamily="18" charset="0"/>
                      </a:endParaRPr>
                    </a:p>
                    <a:p>
                      <a:pPr algn="ctr"/>
                      <a:endParaRPr lang="en-US" sz="1400" dirty="0">
                        <a:latin typeface="Times New Roman" pitchFamily="18" charset="0"/>
                        <a:cs typeface="Times New Roman" pitchFamily="18" charset="0"/>
                      </a:endParaRPr>
                    </a:p>
                    <a:p>
                      <a:pPr algn="ctr"/>
                      <a:endParaRPr lang="en-US" sz="1400" dirty="0">
                        <a:latin typeface="Times New Roman" pitchFamily="18" charset="0"/>
                        <a:cs typeface="Times New Roman" pitchFamily="18" charset="0"/>
                      </a:endParaRPr>
                    </a:p>
                    <a:p>
                      <a:pPr algn="ctr"/>
                      <a:endParaRPr lang="en-US" sz="1400" dirty="0">
                        <a:latin typeface="Times New Roman" pitchFamily="18" charset="0"/>
                        <a:cs typeface="Times New Roman" pitchFamily="18" charset="0"/>
                      </a:endParaRPr>
                    </a:p>
                    <a:p>
                      <a:pPr algn="ctr"/>
                      <a:r>
                        <a:rPr lang="en-US" sz="1400" dirty="0">
                          <a:latin typeface="Times New Roman" pitchFamily="18" charset="0"/>
                          <a:cs typeface="Times New Roman" pitchFamily="18" charset="0"/>
                        </a:rPr>
                        <a:t>1,270,123.00</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itchFamily="18" charset="0"/>
                          <a:cs typeface="Times New Roman" pitchFamily="18" charset="0"/>
                        </a:rPr>
                        <a:t>846,748.67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66.67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500783">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Goods and Services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a:cs typeface="Times New Roman" panose="02020603050405020304" pitchFamily="18" charset="0"/>
                        </a:rPr>
                        <a:t>60,966.66</a:t>
                      </a: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151,202.14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a:cs typeface="Times New Roman" panose="02020603050405020304" pitchFamily="18" charset="0"/>
                        </a:rPr>
                        <a:t>55,486.37</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a:latin typeface="Times New Roman" pitchFamily="18" charset="0"/>
                          <a:cs typeface="Times New Roman" pitchFamily="18" charset="0"/>
                        </a:rPr>
                        <a:t>55,486.37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a:latin typeface="Times New Roman" pitchFamily="18" charset="0"/>
                          <a:cs typeface="Times New Roman" pitchFamily="18" charset="0"/>
                        </a:rPr>
                        <a:t>71,323.72</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itchFamily="18" charset="0"/>
                          <a:cs typeface="Times New Roman"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606698">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Assets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a:cs typeface="Times New Roman" panose="02020603050405020304" pitchFamily="18" charset="0"/>
                        </a:rPr>
                        <a:t>-</a:t>
                      </a: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anose="02020603050405020304" pitchFamily="18" charset="0"/>
                          <a:ea typeface="Calibri" panose="020F0502020204030204"/>
                          <a:cs typeface="Times New Roman" panose="02020603050405020304" pitchFamily="18" charset="0"/>
                        </a:rPr>
                        <a:t>-</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400" dirty="0">
                          <a:latin typeface="Times New Roman" pitchFamily="18" charset="0"/>
                          <a:cs typeface="Times New Roman"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dirty="0">
                        <a:latin typeface="Times New Roman" pitchFamily="18" charset="0"/>
                        <a:cs typeface="Times New Roman"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400" dirty="0">
                        <a:latin typeface="Times New Roman" pitchFamily="18" charset="0"/>
                        <a:cs typeface="Times New Roman"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a:latin typeface="Times New Roman" pitchFamily="18" charset="0"/>
                          <a:cs typeface="Times New Roman" pitchFamily="18" charset="0"/>
                        </a:rPr>
                        <a:t>-</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effectLst/>
                          <a:latin typeface="Times New Roman" pitchFamily="18" charset="0"/>
                          <a:ea typeface="Calibri" panose="020F0502020204030204"/>
                          <a:cs typeface="Times New Roman" pitchFamily="18" charset="0"/>
                        </a:rPr>
                        <a:t>-</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itchFamily="18" charset="0"/>
                          <a:cs typeface="Times New Roman"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679105">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b="1" dirty="0">
                        <a:solidFill>
                          <a:srgbClr val="000000"/>
                        </a:solidFill>
                        <a:effectLst/>
                        <a:latin typeface="Times New Roman" panose="02020603050405020304" pitchFamily="18" charset="0"/>
                        <a:ea typeface="Times New Roman" panose="02020603050405020304"/>
                        <a:cs typeface="Times New Roman" panose="02020603050405020304" pitchFamily="18" charset="0"/>
                      </a:endParaRPr>
                    </a:p>
                    <a:p>
                      <a:pPr marL="0" marR="0" algn="ctr">
                        <a:lnSpc>
                          <a:spcPct val="115000"/>
                        </a:lnSpc>
                        <a:spcBef>
                          <a:spcPts val="0"/>
                        </a:spcBef>
                        <a:spcAft>
                          <a:spcPts val="0"/>
                        </a:spcAft>
                      </a:pPr>
                      <a:endParaRPr lang="en-US" sz="1400" b="1" dirty="0">
                        <a:solidFill>
                          <a:srgbClr val="000000"/>
                        </a:solidFill>
                        <a:effectLst/>
                        <a:latin typeface="Times New Roman" panose="02020603050405020304" pitchFamily="18" charset="0"/>
                        <a:ea typeface="Times New Roman" panose="02020603050405020304"/>
                        <a:cs typeface="Times New Roman" panose="02020603050405020304" pitchFamily="18" charset="0"/>
                      </a:endParaRPr>
                    </a:p>
                    <a:p>
                      <a:pPr marL="0" marR="0" algn="ctr">
                        <a:lnSpc>
                          <a:spcPct val="115000"/>
                        </a:lnSpc>
                        <a:spcBef>
                          <a:spcPts val="0"/>
                        </a:spcBef>
                        <a:spcAft>
                          <a:spcPts val="0"/>
                        </a:spcAft>
                      </a:pPr>
                      <a:r>
                        <a:rPr lang="en-US" sz="1400" b="1" dirty="0">
                          <a:solidFill>
                            <a:srgbClr val="000000"/>
                          </a:solidFill>
                          <a:effectLst/>
                          <a:latin typeface="Times New Roman" panose="02020603050405020304" pitchFamily="18" charset="0"/>
                          <a:ea typeface="Times New Roman" panose="02020603050405020304"/>
                          <a:cs typeface="Times New Roman" panose="02020603050405020304" pitchFamily="18" charset="0"/>
                        </a:rPr>
                        <a:t>1,628,746.66</a:t>
                      </a:r>
                      <a:endParaRPr lang="en-US" sz="1400" b="1"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1,588,333.79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b="1" dirty="0">
                          <a:effectLst/>
                          <a:latin typeface="Times New Roman" panose="02020603050405020304" pitchFamily="18" charset="0"/>
                          <a:ea typeface="Calibri" panose="020F0502020204030204"/>
                          <a:cs typeface="Times New Roman" panose="02020603050405020304" pitchFamily="18" charset="0"/>
                        </a:rPr>
                        <a:t>1,435,943.42</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itchFamily="18" charset="0"/>
                          <a:cs typeface="Times New Roman" pitchFamily="18" charset="0"/>
                        </a:rPr>
                        <a:t>1,435,943.42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itchFamily="18" charset="0"/>
                          <a:cs typeface="Times New Roman" pitchFamily="18" charset="0"/>
                        </a:rPr>
                        <a:t>1,341,446.72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itchFamily="18" charset="0"/>
                          <a:cs typeface="Times New Roman" pitchFamily="18" charset="0"/>
                        </a:rPr>
                        <a:t>846,748.67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itchFamily="18" charset="0"/>
                          <a:cs typeface="Times New Roman" pitchFamily="18" charset="0"/>
                        </a:rPr>
                        <a:t>63.12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76127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167" y="633853"/>
            <a:ext cx="8068705" cy="424238"/>
          </a:xfrm>
        </p:spPr>
        <p:txBody>
          <a:bodyPr/>
          <a:lstStyle/>
          <a:p>
            <a:r>
              <a:rPr lang="en-US" dirty="0"/>
              <a:t>FINANCIAL PERFORMANCE-EXPENDITURE</a:t>
            </a:r>
            <a:br>
              <a:rPr lang="en-US" dirty="0"/>
            </a:br>
            <a:endParaRPr lang="en-GB" dirty="0"/>
          </a:p>
        </p:txBody>
      </p:sp>
      <p:sp>
        <p:nvSpPr>
          <p:cNvPr id="3" name="Slide Number Placeholder 2"/>
          <p:cNvSpPr>
            <a:spLocks noGrp="1"/>
          </p:cNvSpPr>
          <p:nvPr>
            <p:ph type="sldNum" sz="quarter" idx="12"/>
          </p:nvPr>
        </p:nvSpPr>
        <p:spPr/>
        <p:txBody>
          <a:bodyPr/>
          <a:lstStyle/>
          <a:p>
            <a:fld id="{A964C0AA-13C5-42F8-8707-B9C6EA4D33F1}" type="slidenum">
              <a:rPr lang="en-GB" smtClean="0"/>
              <a:t>15</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898137621"/>
              </p:ext>
            </p:extLst>
          </p:nvPr>
        </p:nvGraphicFramePr>
        <p:xfrm>
          <a:off x="132345" y="1293224"/>
          <a:ext cx="8915401" cy="5095732"/>
        </p:xfrm>
        <a:graphic>
          <a:graphicData uri="http://schemas.openxmlformats.org/drawingml/2006/table">
            <a:tbl>
              <a:tblPr/>
              <a:tblGrid>
                <a:gridCol w="1565826">
                  <a:extLst>
                    <a:ext uri="{9D8B030D-6E8A-4147-A177-3AD203B41FA5}">
                      <a16:colId xmlns:a16="http://schemas.microsoft.com/office/drawing/2014/main" val="20000"/>
                    </a:ext>
                  </a:extLst>
                </a:gridCol>
                <a:gridCol w="1026368">
                  <a:extLst>
                    <a:ext uri="{9D8B030D-6E8A-4147-A177-3AD203B41FA5}">
                      <a16:colId xmlns:a16="http://schemas.microsoft.com/office/drawing/2014/main" val="20001"/>
                    </a:ext>
                  </a:extLst>
                </a:gridCol>
                <a:gridCol w="1156996">
                  <a:extLst>
                    <a:ext uri="{9D8B030D-6E8A-4147-A177-3AD203B41FA5}">
                      <a16:colId xmlns:a16="http://schemas.microsoft.com/office/drawing/2014/main" val="20002"/>
                    </a:ext>
                  </a:extLst>
                </a:gridCol>
                <a:gridCol w="961053">
                  <a:extLst>
                    <a:ext uri="{9D8B030D-6E8A-4147-A177-3AD203B41FA5}">
                      <a16:colId xmlns:a16="http://schemas.microsoft.com/office/drawing/2014/main" val="20003"/>
                    </a:ext>
                  </a:extLst>
                </a:gridCol>
                <a:gridCol w="1073020">
                  <a:extLst>
                    <a:ext uri="{9D8B030D-6E8A-4147-A177-3AD203B41FA5}">
                      <a16:colId xmlns:a16="http://schemas.microsoft.com/office/drawing/2014/main" val="20004"/>
                    </a:ext>
                  </a:extLst>
                </a:gridCol>
                <a:gridCol w="1030016">
                  <a:extLst>
                    <a:ext uri="{9D8B030D-6E8A-4147-A177-3AD203B41FA5}">
                      <a16:colId xmlns:a16="http://schemas.microsoft.com/office/drawing/2014/main" val="20005"/>
                    </a:ext>
                  </a:extLst>
                </a:gridCol>
                <a:gridCol w="1051061">
                  <a:extLst>
                    <a:ext uri="{9D8B030D-6E8A-4147-A177-3AD203B41FA5}">
                      <a16:colId xmlns:a16="http://schemas.microsoft.com/office/drawing/2014/main" val="20006"/>
                    </a:ext>
                  </a:extLst>
                </a:gridCol>
                <a:gridCol w="1051061">
                  <a:extLst>
                    <a:ext uri="{9D8B030D-6E8A-4147-A177-3AD203B41FA5}">
                      <a16:colId xmlns:a16="http://schemas.microsoft.com/office/drawing/2014/main" val="20007"/>
                    </a:ext>
                  </a:extLst>
                </a:gridCol>
              </a:tblGrid>
              <a:tr h="496856">
                <a:tc gridSpan="8">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EXPENDITURE</a:t>
                      </a:r>
                      <a:r>
                        <a:rPr lang="en-US" sz="1400" b="1" i="0" u="none" strike="noStrike" baseline="0" dirty="0">
                          <a:solidFill>
                            <a:srgbClr val="000000"/>
                          </a:solidFill>
                          <a:effectLst/>
                          <a:latin typeface="Times New Roman" panose="02020603050405020304" pitchFamily="18" charset="0"/>
                          <a:cs typeface="Times New Roman" panose="02020603050405020304" pitchFamily="18" charset="0"/>
                        </a:rPr>
                        <a:t> </a:t>
                      </a:r>
                      <a:r>
                        <a:rPr lang="en-US" sz="1400" b="1" i="0" u="none" strike="noStrike" dirty="0">
                          <a:solidFill>
                            <a:srgbClr val="000000"/>
                          </a:solidFill>
                          <a:effectLst/>
                          <a:latin typeface="Times New Roman" panose="02020603050405020304" pitchFamily="18" charset="0"/>
                          <a:cs typeface="Times New Roman" panose="02020603050405020304" pitchFamily="18" charset="0"/>
                        </a:rPr>
                        <a:t>PERFORMANCE (ALL DEPARTMENTS) IGF ONLY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algn="ctr" fontAlgn="b"/>
                      <a:endParaRPr lang="en-US" sz="11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40389">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Expenditure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2018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400" b="1" i="0" u="none" strike="noStrike" dirty="0">
                          <a:solidFill>
                            <a:srgbClr val="000000"/>
                          </a:solidFill>
                          <a:effectLst/>
                          <a:latin typeface="Times New Roman" panose="02020603050405020304" pitchFamily="18" charset="0"/>
                          <a:cs typeface="Times New Roman" panose="02020603050405020304" pitchFamily="18" charset="0"/>
                        </a:rPr>
                        <a:t>2019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dirty="0"/>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0" algn="ctr" defTabSz="914400" rtl="0" eaLnBrk="1" fontAlgn="b" latinLnBrk="0" hangingPunct="1"/>
                      <a:r>
                        <a:rPr lang="en-US" sz="1400" b="1" i="0" u="none" strike="noStrike" kern="1200" dirty="0">
                          <a:solidFill>
                            <a:srgbClr val="000000"/>
                          </a:solidFill>
                          <a:effectLst/>
                          <a:latin typeface="Times New Roman" panose="02020603050405020304" pitchFamily="18" charset="0"/>
                          <a:ea typeface="+mn-ea"/>
                          <a:cs typeface="Times New Roman" panose="02020603050405020304" pitchFamily="18" charset="0"/>
                        </a:rPr>
                        <a:t>2020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algn="ctr" defTabSz="914400" rtl="0" eaLnBrk="1" fontAlgn="b" latinLnBrk="0" hangingPunct="1"/>
                      <a:endParaRPr lang="en-US" sz="1100" b="1" i="0" u="none" strike="noStrike" kern="1200" dirty="0">
                        <a:solidFill>
                          <a:srgbClr val="000000"/>
                        </a:solidFill>
                        <a:effectLst/>
                        <a:latin typeface="Calibri"/>
                        <a:ea typeface="+mn-ea"/>
                        <a:cs typeface="+mn-cs"/>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sz="1400"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01875">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 as at Aug.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b" latinLnBrk="0" hangingPunct="1"/>
                      <a:r>
                        <a:rPr lang="en-US" sz="1400" b="1" i="0" u="none" strike="noStrike" kern="1200" dirty="0">
                          <a:solidFill>
                            <a:srgbClr val="000000"/>
                          </a:solidFill>
                          <a:effectLst/>
                          <a:latin typeface="Times New Roman" panose="02020603050405020304" pitchFamily="18" charset="0"/>
                          <a:ea typeface="+mn-ea"/>
                          <a:cs typeface="Times New Roman" panose="02020603050405020304" pitchFamily="18" charset="0"/>
                        </a:rPr>
                        <a:t>% age</a:t>
                      </a:r>
                    </a:p>
                    <a:p>
                      <a:pPr marL="0" algn="ctr" defTabSz="914400" rtl="0" eaLnBrk="1" fontAlgn="b" latinLnBrk="0" hangingPunct="1"/>
                      <a:r>
                        <a:rPr lang="en-US" sz="1400" b="1" i="0" u="none" strike="noStrike" kern="1200" dirty="0">
                          <a:solidFill>
                            <a:srgbClr val="000000"/>
                          </a:solidFill>
                          <a:effectLst/>
                          <a:latin typeface="Times New Roman" panose="02020603050405020304" pitchFamily="18" charset="0"/>
                          <a:ea typeface="+mn-ea"/>
                          <a:cs typeface="Times New Roman" panose="02020603050405020304" pitchFamily="18" charset="0"/>
                        </a:rPr>
                        <a:t>Performance (as at Aug. 2020)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14609">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Compensation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solidFill>
                          <a:srgbClr val="000000"/>
                        </a:solidFill>
                        <a:effectLst/>
                        <a:latin typeface="Times New Roman" pitchFamily="18" charset="0"/>
                        <a:ea typeface="Times New Roman" panose="02020603050405020304"/>
                        <a:cs typeface="Times New Roman" pitchFamily="18" charset="0"/>
                      </a:endParaRPr>
                    </a:p>
                    <a:p>
                      <a:pPr marL="0" marR="0" algn="ctr">
                        <a:lnSpc>
                          <a:spcPct val="115000"/>
                        </a:lnSpc>
                        <a:spcBef>
                          <a:spcPts val="0"/>
                        </a:spcBef>
                        <a:spcAft>
                          <a:spcPts val="0"/>
                        </a:spcAft>
                      </a:pPr>
                      <a:endParaRPr lang="en-US" sz="1400" dirty="0">
                        <a:solidFill>
                          <a:srgbClr val="000000"/>
                        </a:solidFill>
                        <a:effectLst/>
                        <a:latin typeface="Times New Roman" pitchFamily="18" charset="0"/>
                        <a:ea typeface="Times New Roman" panose="02020603050405020304"/>
                        <a:cs typeface="Times New Roman" pitchFamily="18" charset="0"/>
                      </a:endParaRPr>
                    </a:p>
                    <a:p>
                      <a:pPr marL="0" marR="0" algn="ctr">
                        <a:lnSpc>
                          <a:spcPct val="115000"/>
                        </a:lnSpc>
                        <a:spcBef>
                          <a:spcPts val="0"/>
                        </a:spcBef>
                        <a:spcAft>
                          <a:spcPts val="0"/>
                        </a:spcAft>
                      </a:pPr>
                      <a:endParaRPr lang="en-US" sz="1400" dirty="0">
                        <a:solidFill>
                          <a:srgbClr val="000000"/>
                        </a:solidFill>
                        <a:effectLst/>
                        <a:latin typeface="Times New Roman" pitchFamily="18" charset="0"/>
                        <a:ea typeface="Times New Roman" panose="02020603050405020304"/>
                        <a:cs typeface="Times New Roman" pitchFamily="18" charset="0"/>
                      </a:endParaRPr>
                    </a:p>
                    <a:p>
                      <a:pPr marL="0" marR="0" algn="ctr">
                        <a:lnSpc>
                          <a:spcPct val="115000"/>
                        </a:lnSpc>
                        <a:spcBef>
                          <a:spcPts val="0"/>
                        </a:spcBef>
                        <a:spcAft>
                          <a:spcPts val="0"/>
                        </a:spcAft>
                      </a:pPr>
                      <a:r>
                        <a:rPr lang="en-US" sz="1400" dirty="0">
                          <a:solidFill>
                            <a:srgbClr val="000000"/>
                          </a:solidFill>
                          <a:effectLst/>
                          <a:latin typeface="Times New Roman" pitchFamily="18" charset="0"/>
                          <a:ea typeface="Times New Roman" panose="02020603050405020304"/>
                          <a:cs typeface="Times New Roman" pitchFamily="18" charset="0"/>
                        </a:rPr>
                        <a:t>67,600.00</a:t>
                      </a:r>
                      <a:endParaRPr lang="en-US" sz="1400" dirty="0">
                        <a:effectLst/>
                        <a:latin typeface="Times New Roman" pitchFamily="18" charset="0"/>
                        <a:ea typeface="Calibri" panose="020F0502020204030204" pitchFamily="34" charset="0"/>
                        <a:cs typeface="Times New Roman" pitchFamily="18" charset="0"/>
                      </a:endParaRP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itchFamily="18" charset="0"/>
                          <a:cs typeface="Times New Roman" pitchFamily="18" charset="0"/>
                        </a:rPr>
                        <a:t>90,284.55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r>
                        <a:rPr lang="en-US" sz="1400" dirty="0">
                          <a:effectLst/>
                          <a:latin typeface="Times New Roman" pitchFamily="18" charset="0"/>
                          <a:ea typeface="Calibri" panose="020F0502020204030204" pitchFamily="34" charset="0"/>
                          <a:cs typeface="Times New Roman" pitchFamily="18" charset="0"/>
                        </a:rPr>
                        <a:t>105,780.00</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itchFamily="18" charset="0"/>
                          <a:cs typeface="Times New Roman" pitchFamily="18" charset="0"/>
                        </a:rPr>
                        <a:t>          65,365.29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r>
                        <a:rPr lang="en-US" sz="1400" dirty="0">
                          <a:effectLst/>
                          <a:latin typeface="Times New Roman" pitchFamily="18" charset="0"/>
                          <a:ea typeface="Calibri" panose="020F0502020204030204" pitchFamily="34" charset="0"/>
                          <a:cs typeface="Times New Roman" pitchFamily="18" charset="0"/>
                        </a:rPr>
                        <a:t>        28,200.00</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chemeClr val="tx1"/>
                          </a:solidFill>
                          <a:effectLst/>
                          <a:latin typeface="Times New Roman" pitchFamily="18" charset="0"/>
                          <a:cs typeface="Times New Roman" pitchFamily="18" charset="0"/>
                        </a:rPr>
                        <a:t>          6,290.26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22.3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14609">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Goods and Services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solidFill>
                          <a:schemeClr val="tx1"/>
                        </a:solidFill>
                        <a:effectLst/>
                        <a:latin typeface="Times New Roman" pitchFamily="18" charset="0"/>
                        <a:ea typeface="Times New Roman" panose="02020603050405020304"/>
                        <a:cs typeface="Times New Roman" pitchFamily="18" charset="0"/>
                      </a:endParaRPr>
                    </a:p>
                    <a:p>
                      <a:pPr marL="0" marR="0" algn="ctr">
                        <a:lnSpc>
                          <a:spcPct val="115000"/>
                        </a:lnSpc>
                        <a:spcBef>
                          <a:spcPts val="0"/>
                        </a:spcBef>
                        <a:spcAft>
                          <a:spcPts val="0"/>
                        </a:spcAft>
                      </a:pPr>
                      <a:endParaRPr lang="en-US" sz="1400" dirty="0">
                        <a:solidFill>
                          <a:schemeClr val="tx1"/>
                        </a:solidFill>
                        <a:effectLst/>
                        <a:latin typeface="Times New Roman" pitchFamily="18" charset="0"/>
                        <a:ea typeface="Times New Roman" panose="02020603050405020304"/>
                        <a:cs typeface="Times New Roman" pitchFamily="18" charset="0"/>
                      </a:endParaRPr>
                    </a:p>
                    <a:p>
                      <a:pPr marL="0" marR="0" algn="ctr">
                        <a:lnSpc>
                          <a:spcPct val="115000"/>
                        </a:lnSpc>
                        <a:spcBef>
                          <a:spcPts val="0"/>
                        </a:spcBef>
                        <a:spcAft>
                          <a:spcPts val="0"/>
                        </a:spcAft>
                      </a:pPr>
                      <a:endParaRPr lang="en-US" sz="1400" dirty="0">
                        <a:solidFill>
                          <a:schemeClr val="tx1"/>
                        </a:solidFill>
                        <a:effectLst/>
                        <a:latin typeface="Times New Roman" pitchFamily="18" charset="0"/>
                        <a:ea typeface="Times New Roman" panose="02020603050405020304"/>
                        <a:cs typeface="Times New Roman" pitchFamily="18" charset="0"/>
                      </a:endParaRPr>
                    </a:p>
                    <a:p>
                      <a:pPr marL="0" marR="0" algn="ctr">
                        <a:lnSpc>
                          <a:spcPct val="115000"/>
                        </a:lnSpc>
                        <a:spcBef>
                          <a:spcPts val="0"/>
                        </a:spcBef>
                        <a:spcAft>
                          <a:spcPts val="0"/>
                        </a:spcAft>
                      </a:pPr>
                      <a:r>
                        <a:rPr lang="en-US" sz="1400" dirty="0">
                          <a:solidFill>
                            <a:schemeClr val="tx1"/>
                          </a:solidFill>
                          <a:effectLst/>
                          <a:latin typeface="Times New Roman" pitchFamily="18" charset="0"/>
                          <a:ea typeface="Times New Roman" panose="02020603050405020304"/>
                          <a:cs typeface="Times New Roman" pitchFamily="18" charset="0"/>
                        </a:rPr>
                        <a:t>241,272.00</a:t>
                      </a:r>
                      <a:endParaRPr lang="en-US" sz="1400" dirty="0">
                        <a:solidFill>
                          <a:schemeClr val="tx1"/>
                        </a:solidFill>
                        <a:effectLst/>
                        <a:latin typeface="Times New Roman" pitchFamily="18" charset="0"/>
                        <a:ea typeface="Calibri" panose="020F0502020204030204" pitchFamily="34" charset="0"/>
                        <a:cs typeface="Times New Roman" pitchFamily="18" charset="0"/>
                      </a:endParaRP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chemeClr val="tx1"/>
                          </a:solidFill>
                          <a:effectLst/>
                          <a:latin typeface="Times New Roman" pitchFamily="18" charset="0"/>
                          <a:cs typeface="Times New Roman" pitchFamily="18" charset="0"/>
                        </a:rPr>
                        <a:t>117,529.17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solidFill>
                          <a:schemeClr val="tx1"/>
                        </a:solidFill>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endParaRPr lang="en-US" sz="1400" dirty="0">
                        <a:solidFill>
                          <a:schemeClr val="tx1"/>
                        </a:solidFill>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endParaRPr lang="en-US" sz="1400" dirty="0">
                        <a:solidFill>
                          <a:schemeClr val="tx1"/>
                        </a:solidFill>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r>
                        <a:rPr lang="en-US" sz="1400" dirty="0">
                          <a:solidFill>
                            <a:schemeClr val="tx1"/>
                          </a:solidFill>
                          <a:effectLst/>
                          <a:latin typeface="Times New Roman" pitchFamily="18" charset="0"/>
                          <a:ea typeface="Calibri" panose="020F0502020204030204" pitchFamily="34" charset="0"/>
                          <a:cs typeface="Times New Roman" pitchFamily="18" charset="0"/>
                        </a:rPr>
                        <a:t>180,460.00</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400" dirty="0">
                          <a:solidFill>
                            <a:schemeClr val="tx1"/>
                          </a:solidFill>
                          <a:effectLst/>
                          <a:latin typeface="Times New Roman" pitchFamily="18" charset="0"/>
                          <a:ea typeface="Calibri" panose="020F0502020204030204" pitchFamily="34" charset="0"/>
                          <a:cs typeface="Times New Roman" pitchFamily="18" charset="0"/>
                        </a:rPr>
                        <a:t>180,460.00</a:t>
                      </a:r>
                      <a:endParaRPr lang="en-US" sz="1400" b="0" i="0" u="none" strike="noStrike" dirty="0">
                        <a:solidFill>
                          <a:schemeClr val="tx1"/>
                        </a:solidFill>
                        <a:effectLst/>
                        <a:latin typeface="Times New Roman" pitchFamily="18" charset="0"/>
                        <a:cs typeface="Times New Roman"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chemeClr val="tx1"/>
                          </a:solidFill>
                          <a:effectLst/>
                          <a:latin typeface="Times New Roman" panose="02020603050405020304" pitchFamily="18" charset="0"/>
                          <a:cs typeface="Times New Roman" panose="02020603050405020304" pitchFamily="18" charset="0"/>
                        </a:rPr>
                        <a:t>213,576.00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chemeClr val="tx1"/>
                          </a:solidFill>
                          <a:effectLst/>
                          <a:latin typeface="Times New Roman" pitchFamily="18" charset="0"/>
                          <a:cs typeface="Times New Roman" pitchFamily="18" charset="0"/>
                        </a:rPr>
                        <a:t>115,779.04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54.2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681292">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Assets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solidFill>
                          <a:srgbClr val="000000"/>
                        </a:solidFill>
                        <a:effectLst/>
                        <a:latin typeface="Times New Roman" pitchFamily="18" charset="0"/>
                        <a:ea typeface="Times New Roman" panose="02020603050405020304"/>
                        <a:cs typeface="Times New Roman" pitchFamily="18" charset="0"/>
                      </a:endParaRPr>
                    </a:p>
                    <a:p>
                      <a:pPr marL="0" marR="0" algn="ctr">
                        <a:lnSpc>
                          <a:spcPct val="115000"/>
                        </a:lnSpc>
                        <a:spcBef>
                          <a:spcPts val="0"/>
                        </a:spcBef>
                        <a:spcAft>
                          <a:spcPts val="0"/>
                        </a:spcAft>
                      </a:pPr>
                      <a:endParaRPr lang="en-US" sz="1400" dirty="0">
                        <a:solidFill>
                          <a:srgbClr val="000000"/>
                        </a:solidFill>
                        <a:effectLst/>
                        <a:latin typeface="Times New Roman" pitchFamily="18" charset="0"/>
                        <a:ea typeface="Times New Roman" panose="02020603050405020304"/>
                        <a:cs typeface="Times New Roman" pitchFamily="18" charset="0"/>
                      </a:endParaRPr>
                    </a:p>
                    <a:p>
                      <a:pPr marL="0" marR="0" algn="ctr">
                        <a:lnSpc>
                          <a:spcPct val="115000"/>
                        </a:lnSpc>
                        <a:spcBef>
                          <a:spcPts val="0"/>
                        </a:spcBef>
                        <a:spcAft>
                          <a:spcPts val="0"/>
                        </a:spcAft>
                      </a:pPr>
                      <a:r>
                        <a:rPr lang="en-US" sz="1400" dirty="0">
                          <a:solidFill>
                            <a:srgbClr val="000000"/>
                          </a:solidFill>
                          <a:effectLst/>
                          <a:latin typeface="Times New Roman" pitchFamily="18" charset="0"/>
                          <a:ea typeface="Times New Roman" panose="02020603050405020304"/>
                          <a:cs typeface="Times New Roman" pitchFamily="18" charset="0"/>
                        </a:rPr>
                        <a:t>77,218.00</a:t>
                      </a:r>
                      <a:endParaRPr lang="en-US" sz="1400" dirty="0">
                        <a:effectLst/>
                        <a:latin typeface="Times New Roman" pitchFamily="18" charset="0"/>
                        <a:ea typeface="Calibri" panose="020F0502020204030204" pitchFamily="34" charset="0"/>
                        <a:cs typeface="Times New Roman" pitchFamily="18" charset="0"/>
                      </a:endParaRP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itchFamily="18" charset="0"/>
                          <a:cs typeface="Times New Roman" pitchFamily="18" charset="0"/>
                        </a:rPr>
                        <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r>
                        <a:rPr lang="en-US" sz="1400" dirty="0">
                          <a:effectLst/>
                          <a:latin typeface="Times New Roman" pitchFamily="18" charset="0"/>
                          <a:ea typeface="Calibri" panose="020F0502020204030204" pitchFamily="34" charset="0"/>
                          <a:cs typeface="Times New Roman" pitchFamily="18" charset="0"/>
                        </a:rPr>
                        <a:t>35,060.00</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itchFamily="18" charset="0"/>
                          <a:cs typeface="Times New Roman" pitchFamily="18" charset="0"/>
                        </a:rPr>
                        <a:t>28,310.29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endParaRPr lang="en-US" sz="1400"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r>
                        <a:rPr lang="en-US" sz="1400" dirty="0">
                          <a:effectLst/>
                          <a:latin typeface="Times New Roman" pitchFamily="18" charset="0"/>
                          <a:ea typeface="Calibri" panose="020F0502020204030204" pitchFamily="34" charset="0"/>
                          <a:cs typeface="Times New Roman" pitchFamily="18" charset="0"/>
                        </a:rPr>
                        <a:t>60,444.00</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chemeClr val="tx1"/>
                          </a:solidFill>
                          <a:effectLst/>
                          <a:latin typeface="Times New Roman" pitchFamily="18" charset="0"/>
                          <a:cs typeface="Times New Roman" pitchFamily="18" charset="0"/>
                        </a:rPr>
                        <a:t>48,000.00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79.4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681292">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b="1" dirty="0">
                        <a:solidFill>
                          <a:srgbClr val="000000"/>
                        </a:solidFill>
                        <a:effectLst/>
                        <a:latin typeface="Times New Roman" pitchFamily="18" charset="0"/>
                        <a:ea typeface="Times New Roman" panose="02020603050405020304"/>
                        <a:cs typeface="Times New Roman" pitchFamily="18" charset="0"/>
                      </a:endParaRPr>
                    </a:p>
                    <a:p>
                      <a:pPr marL="0" marR="0" algn="ctr">
                        <a:lnSpc>
                          <a:spcPct val="115000"/>
                        </a:lnSpc>
                        <a:spcBef>
                          <a:spcPts val="0"/>
                        </a:spcBef>
                        <a:spcAft>
                          <a:spcPts val="0"/>
                        </a:spcAft>
                      </a:pPr>
                      <a:endParaRPr lang="en-US" sz="1400" b="1" dirty="0">
                        <a:solidFill>
                          <a:srgbClr val="000000"/>
                        </a:solidFill>
                        <a:effectLst/>
                        <a:latin typeface="Times New Roman" pitchFamily="18" charset="0"/>
                        <a:ea typeface="Times New Roman" panose="02020603050405020304"/>
                        <a:cs typeface="Times New Roman" pitchFamily="18" charset="0"/>
                      </a:endParaRPr>
                    </a:p>
                    <a:p>
                      <a:pPr marL="0" marR="0" algn="ctr">
                        <a:lnSpc>
                          <a:spcPct val="115000"/>
                        </a:lnSpc>
                        <a:spcBef>
                          <a:spcPts val="0"/>
                        </a:spcBef>
                        <a:spcAft>
                          <a:spcPts val="0"/>
                        </a:spcAft>
                      </a:pPr>
                      <a:r>
                        <a:rPr lang="en-US" sz="1400" b="1" dirty="0">
                          <a:solidFill>
                            <a:srgbClr val="000000"/>
                          </a:solidFill>
                          <a:effectLst/>
                          <a:latin typeface="Times New Roman" pitchFamily="18" charset="0"/>
                          <a:ea typeface="Times New Roman" panose="02020603050405020304"/>
                          <a:cs typeface="Times New Roman" pitchFamily="18" charset="0"/>
                        </a:rPr>
                        <a:t>386,090.00</a:t>
                      </a:r>
                      <a:endParaRPr lang="en-US" sz="1400" b="1" dirty="0">
                        <a:effectLst/>
                        <a:latin typeface="Times New Roman" pitchFamily="18" charset="0"/>
                        <a:ea typeface="Calibri" panose="020F0502020204030204" pitchFamily="34" charset="0"/>
                        <a:cs typeface="Times New Roman" pitchFamily="18" charset="0"/>
                      </a:endParaRP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itchFamily="18" charset="0"/>
                          <a:cs typeface="Times New Roman" pitchFamily="18" charset="0"/>
                        </a:rPr>
                        <a:t>207,813.72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b="1"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endParaRPr lang="en-US" sz="1400" b="1"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r>
                        <a:rPr lang="en-US" sz="1400" b="1" dirty="0">
                          <a:effectLst/>
                          <a:latin typeface="Times New Roman" pitchFamily="18" charset="0"/>
                          <a:ea typeface="Calibri" panose="020F0502020204030204" pitchFamily="34" charset="0"/>
                          <a:cs typeface="Times New Roman" pitchFamily="18" charset="0"/>
                        </a:rPr>
                        <a:t>321,300.00</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itchFamily="18" charset="0"/>
                          <a:cs typeface="Times New Roman" pitchFamily="18" charset="0"/>
                        </a:rPr>
                        <a:t>274,135.58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b="1"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endParaRPr lang="en-US" sz="1400" b="1" dirty="0">
                        <a:effectLst/>
                        <a:latin typeface="Times New Roman" pitchFamily="18" charset="0"/>
                        <a:ea typeface="Calibri" panose="020F0502020204030204" pitchFamily="34" charset="0"/>
                        <a:cs typeface="Times New Roman" pitchFamily="18" charset="0"/>
                      </a:endParaRPr>
                    </a:p>
                    <a:p>
                      <a:pPr marL="0" marR="0" algn="ctr">
                        <a:lnSpc>
                          <a:spcPct val="115000"/>
                        </a:lnSpc>
                        <a:spcBef>
                          <a:spcPts val="0"/>
                        </a:spcBef>
                        <a:spcAft>
                          <a:spcPts val="0"/>
                        </a:spcAft>
                      </a:pPr>
                      <a:r>
                        <a:rPr lang="en-US" sz="1400" b="1" dirty="0">
                          <a:effectLst/>
                          <a:latin typeface="Times New Roman" pitchFamily="18" charset="0"/>
                          <a:ea typeface="Calibri" panose="020F0502020204030204" pitchFamily="34" charset="0"/>
                          <a:cs typeface="Times New Roman" pitchFamily="18" charset="0"/>
                        </a:rPr>
                        <a:t>302,220.00</a:t>
                      </a:r>
                    </a:p>
                  </a:txBody>
                  <a:tcPr marL="68580" marR="6858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chemeClr val="tx1"/>
                          </a:solidFill>
                          <a:effectLst/>
                          <a:latin typeface="Times New Roman" pitchFamily="18" charset="0"/>
                          <a:cs typeface="Times New Roman" pitchFamily="18" charset="0"/>
                        </a:rPr>
                        <a:t>170,069.30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56.3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6485723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AA2E6B5-FB0A-4C93-9991-327CC343521C}"/>
              </a:ext>
            </a:extLst>
          </p:cNvPr>
          <p:cNvSpPr>
            <a:spLocks noGrp="1"/>
          </p:cNvSpPr>
          <p:nvPr>
            <p:ph type="sldNum" sz="quarter" idx="12"/>
          </p:nvPr>
        </p:nvSpPr>
        <p:spPr/>
        <p:txBody>
          <a:bodyPr/>
          <a:lstStyle/>
          <a:p>
            <a:fld id="{A964C0AA-13C5-42F8-8707-B9C6EA4D33F1}" type="slidenum">
              <a:rPr lang="en-GB" smtClean="0"/>
              <a:t>16</a:t>
            </a:fld>
            <a:endParaRPr lang="en-GB"/>
          </a:p>
        </p:txBody>
      </p:sp>
      <p:sp>
        <p:nvSpPr>
          <p:cNvPr id="4" name="Rectangle 3">
            <a:extLst>
              <a:ext uri="{FF2B5EF4-FFF2-40B4-BE49-F238E27FC236}">
                <a16:creationId xmlns:a16="http://schemas.microsoft.com/office/drawing/2014/main" id="{EBE332AD-E083-40D7-A7C4-3BF08F52ABD5}"/>
              </a:ext>
            </a:extLst>
          </p:cNvPr>
          <p:cNvSpPr/>
          <p:nvPr/>
        </p:nvSpPr>
        <p:spPr>
          <a:xfrm>
            <a:off x="216568" y="1058779"/>
            <a:ext cx="8530390" cy="923330"/>
          </a:xfrm>
          <a:prstGeom prst="rect">
            <a:avLst/>
          </a:prstGeom>
        </p:spPr>
        <p:txBody>
          <a:bodyPr wrap="square">
            <a:spAutoFit/>
          </a:bodyPr>
          <a:lstStyle/>
          <a:p>
            <a:pPr marL="342900" lvl="0" indent="-342900">
              <a:spcBef>
                <a:spcPct val="20000"/>
              </a:spcBef>
              <a:buFont typeface="Arial" panose="020B0604020202020204" pitchFamily="34" charset="0"/>
              <a:buChar char="•"/>
            </a:pPr>
            <a:r>
              <a:rPr lang="en-US" dirty="0">
                <a:solidFill>
                  <a:prstClr val="black"/>
                </a:solidFill>
                <a:latin typeface="Times New Roman" panose="02020603050405020304" pitchFamily="18" charset="0"/>
                <a:cs typeface="Times New Roman" panose="02020603050405020304" pitchFamily="18" charset="0"/>
              </a:rPr>
              <a:t>Despite the effect of COVID-19 pandemic on fiscal decisions of Assemblies, the Assembly was able to channeled 28.2% of it IGF expenditure towards the construction of 2No.Market sheds at </a:t>
            </a:r>
            <a:r>
              <a:rPr lang="en-US" dirty="0" err="1">
                <a:solidFill>
                  <a:prstClr val="black"/>
                </a:solidFill>
                <a:latin typeface="Times New Roman" panose="02020603050405020304" pitchFamily="18" charset="0"/>
                <a:cs typeface="Times New Roman" panose="02020603050405020304" pitchFamily="18" charset="0"/>
              </a:rPr>
              <a:t>Papase</a:t>
            </a:r>
            <a:r>
              <a:rPr lang="en-US"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5485054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167" y="633852"/>
            <a:ext cx="8068705" cy="580993"/>
          </a:xfrm>
        </p:spPr>
        <p:txBody>
          <a:bodyPr/>
          <a:lstStyle/>
          <a:p>
            <a:r>
              <a:rPr lang="en-US" dirty="0"/>
              <a:t>FINANCIAL PERFORMANCE-EXPENDITURE</a:t>
            </a:r>
            <a:br>
              <a:rPr lang="en-US" dirty="0"/>
            </a:br>
            <a:endParaRPr lang="en-GB" dirty="0"/>
          </a:p>
        </p:txBody>
      </p:sp>
      <p:sp>
        <p:nvSpPr>
          <p:cNvPr id="3" name="Slide Number Placeholder 2"/>
          <p:cNvSpPr>
            <a:spLocks noGrp="1"/>
          </p:cNvSpPr>
          <p:nvPr>
            <p:ph type="sldNum" sz="quarter" idx="12"/>
          </p:nvPr>
        </p:nvSpPr>
        <p:spPr/>
        <p:txBody>
          <a:bodyPr/>
          <a:lstStyle/>
          <a:p>
            <a:fld id="{A964C0AA-13C5-42F8-8707-B9C6EA4D33F1}" type="slidenum">
              <a:rPr lang="en-GB" smtClean="0"/>
              <a:t>17</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1203835497"/>
              </p:ext>
            </p:extLst>
          </p:nvPr>
        </p:nvGraphicFramePr>
        <p:xfrm>
          <a:off x="279918" y="1580606"/>
          <a:ext cx="8742785" cy="4643542"/>
        </p:xfrm>
        <a:graphic>
          <a:graphicData uri="http://schemas.openxmlformats.org/drawingml/2006/table">
            <a:tbl>
              <a:tblPr/>
              <a:tblGrid>
                <a:gridCol w="1250302">
                  <a:extLst>
                    <a:ext uri="{9D8B030D-6E8A-4147-A177-3AD203B41FA5}">
                      <a16:colId xmlns:a16="http://schemas.microsoft.com/office/drawing/2014/main" val="20000"/>
                    </a:ext>
                  </a:extLst>
                </a:gridCol>
                <a:gridCol w="1203649">
                  <a:extLst>
                    <a:ext uri="{9D8B030D-6E8A-4147-A177-3AD203B41FA5}">
                      <a16:colId xmlns:a16="http://schemas.microsoft.com/office/drawing/2014/main" val="20001"/>
                    </a:ext>
                  </a:extLst>
                </a:gridCol>
                <a:gridCol w="1110343">
                  <a:extLst>
                    <a:ext uri="{9D8B030D-6E8A-4147-A177-3AD203B41FA5}">
                      <a16:colId xmlns:a16="http://schemas.microsoft.com/office/drawing/2014/main" val="20002"/>
                    </a:ext>
                  </a:extLst>
                </a:gridCol>
                <a:gridCol w="1045029">
                  <a:extLst>
                    <a:ext uri="{9D8B030D-6E8A-4147-A177-3AD203B41FA5}">
                      <a16:colId xmlns:a16="http://schemas.microsoft.com/office/drawing/2014/main" val="20003"/>
                    </a:ext>
                  </a:extLst>
                </a:gridCol>
                <a:gridCol w="989045">
                  <a:extLst>
                    <a:ext uri="{9D8B030D-6E8A-4147-A177-3AD203B41FA5}">
                      <a16:colId xmlns:a16="http://schemas.microsoft.com/office/drawing/2014/main" val="20004"/>
                    </a:ext>
                  </a:extLst>
                </a:gridCol>
                <a:gridCol w="1082351">
                  <a:extLst>
                    <a:ext uri="{9D8B030D-6E8A-4147-A177-3AD203B41FA5}">
                      <a16:colId xmlns:a16="http://schemas.microsoft.com/office/drawing/2014/main" val="20005"/>
                    </a:ext>
                  </a:extLst>
                </a:gridCol>
                <a:gridCol w="1031355">
                  <a:extLst>
                    <a:ext uri="{9D8B030D-6E8A-4147-A177-3AD203B41FA5}">
                      <a16:colId xmlns:a16="http://schemas.microsoft.com/office/drawing/2014/main" val="20006"/>
                    </a:ext>
                  </a:extLst>
                </a:gridCol>
                <a:gridCol w="1030711">
                  <a:extLst>
                    <a:ext uri="{9D8B030D-6E8A-4147-A177-3AD203B41FA5}">
                      <a16:colId xmlns:a16="http://schemas.microsoft.com/office/drawing/2014/main" val="20007"/>
                    </a:ext>
                  </a:extLst>
                </a:gridCol>
              </a:tblGrid>
              <a:tr h="608927">
                <a:tc gridSpan="8">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EXPENDITURE</a:t>
                      </a:r>
                      <a:r>
                        <a:rPr lang="en-US" sz="1400" b="1" i="0" u="none" strike="noStrike" baseline="0" dirty="0">
                          <a:solidFill>
                            <a:srgbClr val="000000"/>
                          </a:solidFill>
                          <a:effectLst/>
                          <a:latin typeface="Times New Roman" panose="02020603050405020304" pitchFamily="18" charset="0"/>
                          <a:cs typeface="Times New Roman" panose="02020603050405020304" pitchFamily="18" charset="0"/>
                        </a:rPr>
                        <a:t> </a:t>
                      </a:r>
                      <a:r>
                        <a:rPr lang="en-US" sz="1400" b="1" i="0" u="none" strike="noStrike" dirty="0">
                          <a:solidFill>
                            <a:srgbClr val="000000"/>
                          </a:solidFill>
                          <a:effectLst/>
                          <a:latin typeface="Times New Roman" panose="02020603050405020304" pitchFamily="18" charset="0"/>
                          <a:cs typeface="Times New Roman" panose="02020603050405020304" pitchFamily="18" charset="0"/>
                        </a:rPr>
                        <a:t>PERFORMANCE (ALL DEPARTMENTS) ALL FUNDING SOURCES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algn="ctr" fontAlgn="b"/>
                      <a:endParaRPr lang="en-US" sz="11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17167">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Expenditure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2018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400" b="1" i="0" u="none" strike="noStrike" dirty="0">
                          <a:solidFill>
                            <a:srgbClr val="000000"/>
                          </a:solidFill>
                          <a:effectLst/>
                          <a:latin typeface="Times New Roman" panose="02020603050405020304" pitchFamily="18" charset="0"/>
                          <a:cs typeface="Times New Roman" panose="02020603050405020304" pitchFamily="18" charset="0"/>
                        </a:rPr>
                        <a:t>2019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dirty="0"/>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0" algn="ctr" defTabSz="914400" rtl="0" eaLnBrk="1" fontAlgn="b" latinLnBrk="0" hangingPunct="1"/>
                      <a:r>
                        <a:rPr lang="en-US" sz="1400" b="1" i="0" u="none" strike="noStrike" kern="1200" dirty="0">
                          <a:solidFill>
                            <a:srgbClr val="000000"/>
                          </a:solidFill>
                          <a:effectLst/>
                          <a:latin typeface="Times New Roman" panose="02020603050405020304" pitchFamily="18" charset="0"/>
                          <a:ea typeface="+mn-ea"/>
                          <a:cs typeface="Times New Roman" panose="02020603050405020304" pitchFamily="18" charset="0"/>
                        </a:rPr>
                        <a:t>2020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algn="ctr" defTabSz="914400" rtl="0" eaLnBrk="1" fontAlgn="b" latinLnBrk="0" hangingPunct="1"/>
                      <a:endParaRPr lang="en-US" sz="1100" b="1" i="0" u="none" strike="noStrike" kern="1200" dirty="0">
                        <a:solidFill>
                          <a:srgbClr val="000000"/>
                        </a:solidFill>
                        <a:effectLst/>
                        <a:latin typeface="Calibri"/>
                        <a:ea typeface="+mn-ea"/>
                        <a:cs typeface="+mn-cs"/>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endParaRPr lang="en-US" sz="1400" dirty="0">
                        <a:latin typeface="Times New Roman" panose="02020603050405020304" pitchFamily="18" charset="0"/>
                        <a:cs typeface="Times New Roman" panose="02020603050405020304" pitchFamily="18"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105303">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Budget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Actual as at Aug.</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b" latinLnBrk="0" hangingPunct="1"/>
                      <a:r>
                        <a:rPr lang="en-US" sz="1400" b="1" i="0" u="none" strike="noStrike" kern="1200" dirty="0">
                          <a:solidFill>
                            <a:srgbClr val="000000"/>
                          </a:solidFill>
                          <a:effectLst/>
                          <a:latin typeface="Times New Roman" panose="02020603050405020304" pitchFamily="18" charset="0"/>
                          <a:ea typeface="+mn-ea"/>
                          <a:cs typeface="Times New Roman" panose="02020603050405020304" pitchFamily="18" charset="0"/>
                        </a:rPr>
                        <a:t>% age</a:t>
                      </a:r>
                    </a:p>
                    <a:p>
                      <a:pPr marL="0" algn="ctr" defTabSz="914400" rtl="0" eaLnBrk="1" fontAlgn="b" latinLnBrk="0" hangingPunct="1"/>
                      <a:r>
                        <a:rPr lang="en-US" sz="1400" b="1" i="0" u="none" strike="noStrike" kern="1200" dirty="0">
                          <a:solidFill>
                            <a:srgbClr val="000000"/>
                          </a:solidFill>
                          <a:effectLst/>
                          <a:latin typeface="Times New Roman" panose="02020603050405020304" pitchFamily="18" charset="0"/>
                          <a:ea typeface="+mn-ea"/>
                          <a:cs typeface="Times New Roman" panose="02020603050405020304" pitchFamily="18" charset="0"/>
                        </a:rPr>
                        <a:t>Performance (as at Aug. 2020)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93278">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Compensation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1,567,780.00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1,437,131.65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1,512,238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1,447,823.30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1,298,323.06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853,038.93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65.7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06289">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Goods and Services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2,179,532.53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1,198,405.70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2,571,212.78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1,521,883.95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2,955,917.34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1,710,178.49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57.86</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606289">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Assets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2,367,599.15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1,498,016.68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3,753,626.00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1,418,648.91</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3,876,857.22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1,058,962.67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27.3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606289">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6,114,911.68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4,133,554.03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7,837,076.78,  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4,388,356.16</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8,101,097.62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3,622,180.09 </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44.7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399235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18</a:t>
            </a:fld>
            <a:endParaRPr lang="en-GB"/>
          </a:p>
        </p:txBody>
      </p:sp>
      <p:sp>
        <p:nvSpPr>
          <p:cNvPr id="6" name="Title 1"/>
          <p:cNvSpPr txBox="1">
            <a:spLocks/>
          </p:cNvSpPr>
          <p:nvPr/>
        </p:nvSpPr>
        <p:spPr>
          <a:xfrm>
            <a:off x="928548" y="2937085"/>
            <a:ext cx="7384763" cy="665888"/>
          </a:xfrm>
          <a:prstGeom prst="rect">
            <a:avLst/>
          </a:prstGeom>
        </p:spPr>
        <p:txBody>
          <a:bodyPr vert="horz" lIns="0" tIns="0" rIns="0" bIns="0" rtlCol="0" anchor="t" anchorCtr="0">
            <a:noAutofit/>
          </a:bodyPr>
          <a:lstStyle>
            <a:lvl1pPr algn="l" defTabSz="514350" rtl="0" eaLnBrk="1" latinLnBrk="0" hangingPunct="1">
              <a:lnSpc>
                <a:spcPct val="90000"/>
              </a:lnSpc>
              <a:spcBef>
                <a:spcPct val="0"/>
              </a:spcBef>
              <a:buNone/>
              <a:defRPr sz="2800" b="1" i="0" kern="1200">
                <a:solidFill>
                  <a:schemeClr val="tx1"/>
                </a:solidFill>
                <a:latin typeface="+mj-lt"/>
                <a:ea typeface="+mj-ea"/>
                <a:cs typeface="+mj-cs"/>
              </a:defRPr>
            </a:lvl1pPr>
          </a:lstStyle>
          <a:p>
            <a:pPr algn="ctr"/>
            <a:r>
              <a:rPr lang="en-US" dirty="0">
                <a:solidFill>
                  <a:srgbClr val="0070C0"/>
                </a:solidFill>
              </a:rPr>
              <a:t>NON FINANCIAL PERFORMANCE BY PROGRAMMES</a:t>
            </a:r>
          </a:p>
        </p:txBody>
      </p:sp>
    </p:spTree>
    <p:extLst>
      <p:ext uri="{BB962C8B-B14F-4D97-AF65-F5344CB8AC3E}">
        <p14:creationId xmlns:p14="http://schemas.microsoft.com/office/powerpoint/2010/main" val="2414866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19</a:t>
            </a:fld>
            <a:endParaRPr lang="en-GB"/>
          </a:p>
        </p:txBody>
      </p:sp>
      <p:sp>
        <p:nvSpPr>
          <p:cNvPr id="6" name="Title 1"/>
          <p:cNvSpPr txBox="1">
            <a:spLocks/>
          </p:cNvSpPr>
          <p:nvPr/>
        </p:nvSpPr>
        <p:spPr>
          <a:xfrm>
            <a:off x="531328" y="692648"/>
            <a:ext cx="7384763" cy="665888"/>
          </a:xfrm>
          <a:prstGeom prst="rect">
            <a:avLst/>
          </a:prstGeom>
        </p:spPr>
        <p:txBody>
          <a:bodyPr vert="horz" lIns="0" tIns="0" rIns="0" bIns="0" rtlCol="0" anchor="t" anchorCtr="0">
            <a:noAutofit/>
          </a:bodyPr>
          <a:lstStyle>
            <a:lvl1pPr algn="l" defTabSz="514350" rtl="0" eaLnBrk="1" latinLnBrk="0" hangingPunct="1">
              <a:lnSpc>
                <a:spcPct val="90000"/>
              </a:lnSpc>
              <a:spcBef>
                <a:spcPct val="0"/>
              </a:spcBef>
              <a:buNone/>
              <a:defRPr sz="2800" b="1" i="0" kern="1200">
                <a:solidFill>
                  <a:schemeClr val="tx1"/>
                </a:solidFill>
                <a:latin typeface="+mj-lt"/>
                <a:ea typeface="+mj-ea"/>
                <a:cs typeface="+mj-cs"/>
              </a:defRPr>
            </a:lvl1pPr>
          </a:lstStyle>
          <a:p>
            <a:r>
              <a:rPr lang="en-US" dirty="0">
                <a:solidFill>
                  <a:srgbClr val="0070C0"/>
                </a:solidFill>
              </a:rPr>
              <a:t>Key Achievements (2020)</a:t>
            </a:r>
          </a:p>
        </p:txBody>
      </p:sp>
      <p:sp>
        <p:nvSpPr>
          <p:cNvPr id="8" name="Content Placeholder 2"/>
          <p:cNvSpPr txBox="1">
            <a:spLocks/>
          </p:cNvSpPr>
          <p:nvPr/>
        </p:nvSpPr>
        <p:spPr>
          <a:xfrm>
            <a:off x="457200" y="1066801"/>
            <a:ext cx="8382000" cy="4627417"/>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lvl="1" indent="0">
              <a:buNone/>
            </a:pPr>
            <a:endParaRPr lang="en-US" sz="2800" dirty="0"/>
          </a:p>
        </p:txBody>
      </p:sp>
      <p:pic>
        <p:nvPicPr>
          <p:cNvPr id="5" name="Picture 4">
            <a:extLst>
              <a:ext uri="{FF2B5EF4-FFF2-40B4-BE49-F238E27FC236}">
                <a16:creationId xmlns:a16="http://schemas.microsoft.com/office/drawing/2014/main" id="{6305A734-CD65-41BF-9FD3-43B7047914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973320"/>
            <a:ext cx="9144000" cy="4493192"/>
          </a:xfrm>
          <a:prstGeom prst="rect">
            <a:avLst/>
          </a:prstGeom>
        </p:spPr>
      </p:pic>
      <p:sp>
        <p:nvSpPr>
          <p:cNvPr id="2" name="Rectangle 1">
            <a:extLst>
              <a:ext uri="{FF2B5EF4-FFF2-40B4-BE49-F238E27FC236}">
                <a16:creationId xmlns:a16="http://schemas.microsoft.com/office/drawing/2014/main" id="{477229D3-3568-4D62-94E5-5712AE9E81B4}"/>
              </a:ext>
            </a:extLst>
          </p:cNvPr>
          <p:cNvSpPr/>
          <p:nvPr/>
        </p:nvSpPr>
        <p:spPr>
          <a:xfrm>
            <a:off x="1" y="1358535"/>
            <a:ext cx="9011652" cy="369332"/>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1. Rehabilitation of </a:t>
            </a:r>
            <a:r>
              <a:rPr lang="en-US" dirty="0" err="1">
                <a:latin typeface="Times New Roman" panose="02020603050405020304" pitchFamily="18" charset="0"/>
                <a:cs typeface="Times New Roman" panose="02020603050405020304" pitchFamily="18" charset="0"/>
              </a:rPr>
              <a:t>Kadjebi</a:t>
            </a:r>
            <a:r>
              <a:rPr lang="en-US" dirty="0">
                <a:latin typeface="Times New Roman" panose="02020603050405020304" pitchFamily="18" charset="0"/>
                <a:cs typeface="Times New Roman" panose="02020603050405020304" pitchFamily="18" charset="0"/>
              </a:rPr>
              <a:t> Community Library (Completed and from DACF</a:t>
            </a:r>
            <a:r>
              <a:rPr lang="en-US" dirty="0">
                <a:latin typeface="Arial Narrow" panose="020B0606020202030204" pitchFamily="34" charset="0"/>
              </a:rPr>
              <a:t>)</a:t>
            </a:r>
          </a:p>
        </p:txBody>
      </p:sp>
    </p:spTree>
    <p:extLst>
      <p:ext uri="{BB962C8B-B14F-4D97-AF65-F5344CB8AC3E}">
        <p14:creationId xmlns:p14="http://schemas.microsoft.com/office/powerpoint/2010/main" val="3036467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6705DA2-7918-4E7F-90A6-3B8CF045C6CC}"/>
              </a:ext>
            </a:extLst>
          </p:cNvPr>
          <p:cNvSpPr>
            <a:spLocks noGrp="1"/>
          </p:cNvSpPr>
          <p:nvPr>
            <p:ph type="sldNum" sz="quarter" idx="12"/>
          </p:nvPr>
        </p:nvSpPr>
        <p:spPr/>
        <p:txBody>
          <a:bodyPr/>
          <a:lstStyle/>
          <a:p>
            <a:fld id="{A964C0AA-13C5-42F8-8707-B9C6EA4D33F1}" type="slidenum">
              <a:rPr lang="en-GB" smtClean="0"/>
              <a:t>20</a:t>
            </a:fld>
            <a:endParaRPr lang="en-GB"/>
          </a:p>
        </p:txBody>
      </p:sp>
      <p:pic>
        <p:nvPicPr>
          <p:cNvPr id="4" name="Picture 3">
            <a:extLst>
              <a:ext uri="{FF2B5EF4-FFF2-40B4-BE49-F238E27FC236}">
                <a16:creationId xmlns:a16="http://schemas.microsoft.com/office/drawing/2014/main" id="{47B5C712-07C1-4F92-A0C5-3988FB4A51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804737"/>
            <a:ext cx="9144000" cy="4661775"/>
          </a:xfrm>
          <a:prstGeom prst="rect">
            <a:avLst/>
          </a:prstGeom>
        </p:spPr>
      </p:pic>
      <p:sp>
        <p:nvSpPr>
          <p:cNvPr id="5" name="Rectangle 4">
            <a:extLst>
              <a:ext uri="{FF2B5EF4-FFF2-40B4-BE49-F238E27FC236}">
                <a16:creationId xmlns:a16="http://schemas.microsoft.com/office/drawing/2014/main" id="{60B4EF6D-399A-4864-AC39-42FF0F7B63D2}"/>
              </a:ext>
            </a:extLst>
          </p:cNvPr>
          <p:cNvSpPr/>
          <p:nvPr/>
        </p:nvSpPr>
        <p:spPr>
          <a:xfrm>
            <a:off x="168442" y="661738"/>
            <a:ext cx="8746958" cy="830997"/>
          </a:xfrm>
          <a:prstGeom prst="rect">
            <a:avLst/>
          </a:prstGeom>
        </p:spPr>
        <p:txBody>
          <a:bodyPr wrap="square">
            <a:spAutoFit/>
          </a:bodyPr>
          <a:lstStyle/>
          <a:p>
            <a:pPr lvl="0">
              <a:spcBef>
                <a:spcPct val="20000"/>
              </a:spcBef>
            </a:pPr>
            <a:r>
              <a:rPr lang="en-US" sz="2400" dirty="0">
                <a:solidFill>
                  <a:prstClr val="black"/>
                </a:solidFill>
                <a:latin typeface="Times New Roman" panose="02020603050405020304" pitchFamily="18" charset="0"/>
                <a:cs typeface="Times New Roman" panose="02020603050405020304" pitchFamily="18" charset="0"/>
              </a:rPr>
              <a:t>2. Construction of 1No. 3-unit classroom block at </a:t>
            </a:r>
            <a:r>
              <a:rPr lang="en-US" sz="2400" dirty="0" err="1">
                <a:solidFill>
                  <a:prstClr val="black"/>
                </a:solidFill>
                <a:latin typeface="Times New Roman" panose="02020603050405020304" pitchFamily="18" charset="0"/>
                <a:cs typeface="Times New Roman" panose="02020603050405020304" pitchFamily="18" charset="0"/>
              </a:rPr>
              <a:t>Kadjebi</a:t>
            </a:r>
            <a:r>
              <a:rPr lang="en-US" sz="2400" dirty="0">
                <a:solidFill>
                  <a:prstClr val="black"/>
                </a:solidFill>
                <a:latin typeface="Times New Roman" panose="02020603050405020304" pitchFamily="18" charset="0"/>
                <a:cs typeface="Times New Roman" panose="02020603050405020304" pitchFamily="18" charset="0"/>
              </a:rPr>
              <a:t> D.A Primary B (completed and from DACF)</a:t>
            </a:r>
          </a:p>
        </p:txBody>
      </p:sp>
    </p:spTree>
    <p:extLst>
      <p:ext uri="{BB962C8B-B14F-4D97-AF65-F5344CB8AC3E}">
        <p14:creationId xmlns:p14="http://schemas.microsoft.com/office/powerpoint/2010/main" val="39050438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D2CDB7E-0C5B-41C3-A8EE-6C7ADF290DEF}"/>
              </a:ext>
            </a:extLst>
          </p:cNvPr>
          <p:cNvSpPr>
            <a:spLocks noGrp="1"/>
          </p:cNvSpPr>
          <p:nvPr>
            <p:ph type="sldNum" sz="quarter" idx="12"/>
          </p:nvPr>
        </p:nvSpPr>
        <p:spPr/>
        <p:txBody>
          <a:bodyPr/>
          <a:lstStyle/>
          <a:p>
            <a:fld id="{A964C0AA-13C5-42F8-8707-B9C6EA4D33F1}" type="slidenum">
              <a:rPr lang="en-GB" smtClean="0"/>
              <a:t>21</a:t>
            </a:fld>
            <a:endParaRPr lang="en-GB"/>
          </a:p>
        </p:txBody>
      </p:sp>
      <p:pic>
        <p:nvPicPr>
          <p:cNvPr id="4" name="Picture 3">
            <a:extLst>
              <a:ext uri="{FF2B5EF4-FFF2-40B4-BE49-F238E27FC236}">
                <a16:creationId xmlns:a16="http://schemas.microsoft.com/office/drawing/2014/main" id="{639A340B-D15A-4294-9809-31834843864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08485"/>
            <a:ext cx="9144000" cy="4758028"/>
          </a:xfrm>
          <a:prstGeom prst="rect">
            <a:avLst/>
          </a:prstGeom>
        </p:spPr>
      </p:pic>
      <p:sp>
        <p:nvSpPr>
          <p:cNvPr id="5" name="Rectangle 4">
            <a:extLst>
              <a:ext uri="{FF2B5EF4-FFF2-40B4-BE49-F238E27FC236}">
                <a16:creationId xmlns:a16="http://schemas.microsoft.com/office/drawing/2014/main" id="{AA3CA377-441A-49BD-9BD7-DD34268E0822}"/>
              </a:ext>
            </a:extLst>
          </p:cNvPr>
          <p:cNvSpPr/>
          <p:nvPr/>
        </p:nvSpPr>
        <p:spPr>
          <a:xfrm>
            <a:off x="300789" y="757989"/>
            <a:ext cx="8590548" cy="646331"/>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3. Construction of 1No. 3-Unit Classroom Block at </a:t>
            </a:r>
            <a:r>
              <a:rPr lang="en-US" dirty="0" err="1">
                <a:latin typeface="Times New Roman" panose="02020603050405020304" pitchFamily="18" charset="0"/>
                <a:cs typeface="Times New Roman" panose="02020603050405020304" pitchFamily="18" charset="0"/>
              </a:rPr>
              <a:t>Kadjebi</a:t>
            </a:r>
            <a:r>
              <a:rPr lang="en-US" dirty="0">
                <a:latin typeface="Times New Roman" panose="02020603050405020304" pitchFamily="18" charset="0"/>
                <a:cs typeface="Times New Roman" panose="02020603050405020304" pitchFamily="18" charset="0"/>
              </a:rPr>
              <a:t> E.P JHS (Completed and from DACF-RFG)</a:t>
            </a:r>
          </a:p>
        </p:txBody>
      </p:sp>
    </p:spTree>
    <p:extLst>
      <p:ext uri="{BB962C8B-B14F-4D97-AF65-F5344CB8AC3E}">
        <p14:creationId xmlns:p14="http://schemas.microsoft.com/office/powerpoint/2010/main" val="23017374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EC9C830-AF93-4672-8AC8-33CE912B0C89}"/>
              </a:ext>
            </a:extLst>
          </p:cNvPr>
          <p:cNvSpPr>
            <a:spLocks noGrp="1"/>
          </p:cNvSpPr>
          <p:nvPr>
            <p:ph type="sldNum" sz="quarter" idx="12"/>
          </p:nvPr>
        </p:nvSpPr>
        <p:spPr/>
        <p:txBody>
          <a:bodyPr/>
          <a:lstStyle/>
          <a:p>
            <a:fld id="{A964C0AA-13C5-42F8-8707-B9C6EA4D33F1}" type="slidenum">
              <a:rPr lang="en-GB" smtClean="0"/>
              <a:t>22</a:t>
            </a:fld>
            <a:endParaRPr lang="en-GB"/>
          </a:p>
        </p:txBody>
      </p:sp>
      <p:pic>
        <p:nvPicPr>
          <p:cNvPr id="4" name="Picture 3">
            <a:extLst>
              <a:ext uri="{FF2B5EF4-FFF2-40B4-BE49-F238E27FC236}">
                <a16:creationId xmlns:a16="http://schemas.microsoft.com/office/drawing/2014/main" id="{30049672-4B46-429E-9053-A0F8153E66F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221" y="1564105"/>
            <a:ext cx="9059779" cy="4902407"/>
          </a:xfrm>
          <a:prstGeom prst="rect">
            <a:avLst/>
          </a:prstGeom>
        </p:spPr>
      </p:pic>
      <p:sp>
        <p:nvSpPr>
          <p:cNvPr id="5" name="Rectangle 4">
            <a:extLst>
              <a:ext uri="{FF2B5EF4-FFF2-40B4-BE49-F238E27FC236}">
                <a16:creationId xmlns:a16="http://schemas.microsoft.com/office/drawing/2014/main" id="{22A6571E-A755-4A65-959E-1CA7A9D93C89}"/>
              </a:ext>
            </a:extLst>
          </p:cNvPr>
          <p:cNvSpPr/>
          <p:nvPr/>
        </p:nvSpPr>
        <p:spPr>
          <a:xfrm>
            <a:off x="48126" y="757989"/>
            <a:ext cx="8831179" cy="369332"/>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4.Construction of Fire/Ambulance Bay (completed and from DDF)</a:t>
            </a:r>
          </a:p>
        </p:txBody>
      </p:sp>
    </p:spTree>
    <p:extLst>
      <p:ext uri="{BB962C8B-B14F-4D97-AF65-F5344CB8AC3E}">
        <p14:creationId xmlns:p14="http://schemas.microsoft.com/office/powerpoint/2010/main" val="1574266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DD13EBB-B7E1-43B1-8D1F-284C6277ADAA}"/>
              </a:ext>
            </a:extLst>
          </p:cNvPr>
          <p:cNvSpPr>
            <a:spLocks noGrp="1"/>
          </p:cNvSpPr>
          <p:nvPr>
            <p:ph type="sldNum" sz="quarter" idx="12"/>
          </p:nvPr>
        </p:nvSpPr>
        <p:spPr/>
        <p:txBody>
          <a:bodyPr/>
          <a:lstStyle/>
          <a:p>
            <a:fld id="{A964C0AA-13C5-42F8-8707-B9C6EA4D33F1}" type="slidenum">
              <a:rPr lang="en-GB" smtClean="0"/>
              <a:t>23</a:t>
            </a:fld>
            <a:endParaRPr lang="en-GB"/>
          </a:p>
        </p:txBody>
      </p:sp>
      <p:pic>
        <p:nvPicPr>
          <p:cNvPr id="4" name="Content Placeholder 5">
            <a:extLst>
              <a:ext uri="{FF2B5EF4-FFF2-40B4-BE49-F238E27FC236}">
                <a16:creationId xmlns:a16="http://schemas.microsoft.com/office/drawing/2014/main" id="{2C7280E6-95B1-4043-BBEA-C48D995392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47537"/>
            <a:ext cx="9067800" cy="5025271"/>
          </a:xfrm>
          <a:prstGeom prst="rect">
            <a:avLst/>
          </a:prstGeom>
        </p:spPr>
      </p:pic>
      <p:sp>
        <p:nvSpPr>
          <p:cNvPr id="5" name="Rectangle 4">
            <a:extLst>
              <a:ext uri="{FF2B5EF4-FFF2-40B4-BE49-F238E27FC236}">
                <a16:creationId xmlns:a16="http://schemas.microsoft.com/office/drawing/2014/main" id="{8B2A55F6-1111-4FA6-9A01-A0B9E3C4708E}"/>
              </a:ext>
            </a:extLst>
          </p:cNvPr>
          <p:cNvSpPr/>
          <p:nvPr/>
        </p:nvSpPr>
        <p:spPr>
          <a:xfrm>
            <a:off x="144379" y="854243"/>
            <a:ext cx="8771021" cy="369332"/>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5. Completion of ward l and </a:t>
            </a:r>
            <a:r>
              <a:rPr lang="en-US" dirty="0" err="1">
                <a:latin typeface="Times New Roman" panose="02020603050405020304" pitchFamily="18" charset="0"/>
                <a:cs typeface="Times New Roman" panose="02020603050405020304" pitchFamily="18" charset="0"/>
              </a:rPr>
              <a:t>ll</a:t>
            </a:r>
            <a:r>
              <a:rPr lang="en-US" dirty="0">
                <a:latin typeface="Times New Roman" panose="02020603050405020304" pitchFamily="18" charset="0"/>
                <a:cs typeface="Times New Roman" panose="02020603050405020304" pitchFamily="18" charset="0"/>
              </a:rPr>
              <a:t> (Complete and from DACF-RFG</a:t>
            </a:r>
          </a:p>
        </p:txBody>
      </p:sp>
    </p:spTree>
    <p:extLst>
      <p:ext uri="{BB962C8B-B14F-4D97-AF65-F5344CB8AC3E}">
        <p14:creationId xmlns:p14="http://schemas.microsoft.com/office/powerpoint/2010/main" val="32034351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B0D7FA3-9563-4A55-9C1B-5E7DC27E8A15}"/>
              </a:ext>
            </a:extLst>
          </p:cNvPr>
          <p:cNvSpPr>
            <a:spLocks noGrp="1"/>
          </p:cNvSpPr>
          <p:nvPr>
            <p:ph type="sldNum" sz="quarter" idx="12"/>
          </p:nvPr>
        </p:nvSpPr>
        <p:spPr/>
        <p:txBody>
          <a:bodyPr/>
          <a:lstStyle/>
          <a:p>
            <a:fld id="{A964C0AA-13C5-42F8-8707-B9C6EA4D33F1}" type="slidenum">
              <a:rPr lang="en-GB" smtClean="0"/>
              <a:t>24</a:t>
            </a:fld>
            <a:endParaRPr lang="en-GB"/>
          </a:p>
        </p:txBody>
      </p:sp>
      <p:pic>
        <p:nvPicPr>
          <p:cNvPr id="4" name="Content Placeholder 11">
            <a:extLst>
              <a:ext uri="{FF2B5EF4-FFF2-40B4-BE49-F238E27FC236}">
                <a16:creationId xmlns:a16="http://schemas.microsoft.com/office/drawing/2014/main" id="{706AC55C-BA81-4BDF-9947-28D6C6245C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59942"/>
            <a:ext cx="9144000" cy="5206570"/>
          </a:xfrm>
          <a:prstGeom prst="rect">
            <a:avLst/>
          </a:prstGeom>
        </p:spPr>
      </p:pic>
      <p:sp>
        <p:nvSpPr>
          <p:cNvPr id="5" name="Rectangle 4">
            <a:extLst>
              <a:ext uri="{FF2B5EF4-FFF2-40B4-BE49-F238E27FC236}">
                <a16:creationId xmlns:a16="http://schemas.microsoft.com/office/drawing/2014/main" id="{2BF478B9-C63D-4572-BC2C-DFD95C8933D9}"/>
              </a:ext>
            </a:extLst>
          </p:cNvPr>
          <p:cNvSpPr/>
          <p:nvPr/>
        </p:nvSpPr>
        <p:spPr>
          <a:xfrm>
            <a:off x="120316" y="613610"/>
            <a:ext cx="9023683" cy="646331"/>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6. </a:t>
            </a:r>
            <a:r>
              <a:rPr lang="en-GB" dirty="0">
                <a:latin typeface="Times New Roman" panose="02020603050405020304" pitchFamily="18" charset="0"/>
                <a:cs typeface="Times New Roman" panose="02020603050405020304" pitchFamily="18" charset="0"/>
              </a:rPr>
              <a:t>Spot improvement of 0.7km EP JHS to RC School road</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(Complete and from DACF-RFG)</a:t>
            </a:r>
          </a:p>
        </p:txBody>
      </p:sp>
    </p:spTree>
    <p:extLst>
      <p:ext uri="{BB962C8B-B14F-4D97-AF65-F5344CB8AC3E}">
        <p14:creationId xmlns:p14="http://schemas.microsoft.com/office/powerpoint/2010/main" val="2794109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15E8E38-64ED-4663-8057-CBDCD3AE42F8}"/>
              </a:ext>
            </a:extLst>
          </p:cNvPr>
          <p:cNvSpPr>
            <a:spLocks noGrp="1"/>
          </p:cNvSpPr>
          <p:nvPr>
            <p:ph type="sldNum" sz="quarter" idx="12"/>
          </p:nvPr>
        </p:nvSpPr>
        <p:spPr/>
        <p:txBody>
          <a:bodyPr/>
          <a:lstStyle/>
          <a:p>
            <a:fld id="{A964C0AA-13C5-42F8-8707-B9C6EA4D33F1}" type="slidenum">
              <a:rPr lang="en-GB" smtClean="0"/>
              <a:t>25</a:t>
            </a:fld>
            <a:endParaRPr lang="en-GB"/>
          </a:p>
        </p:txBody>
      </p:sp>
      <p:pic>
        <p:nvPicPr>
          <p:cNvPr id="4" name="Content Placeholder 13">
            <a:extLst>
              <a:ext uri="{FF2B5EF4-FFF2-40B4-BE49-F238E27FC236}">
                <a16:creationId xmlns:a16="http://schemas.microsoft.com/office/drawing/2014/main" id="{AE1B2631-4477-4496-8C19-1EE25493FC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074" y="1070812"/>
            <a:ext cx="6400798" cy="5245768"/>
          </a:xfrm>
          <a:prstGeom prst="rect">
            <a:avLst/>
          </a:prstGeom>
        </p:spPr>
      </p:pic>
      <p:pic>
        <p:nvPicPr>
          <p:cNvPr id="5" name="Content Placeholder 14">
            <a:extLst>
              <a:ext uri="{FF2B5EF4-FFF2-40B4-BE49-F238E27FC236}">
                <a16:creationId xmlns:a16="http://schemas.microsoft.com/office/drawing/2014/main" id="{40320528-D653-42F6-AC56-DB0D40ABE1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28872" y="1070811"/>
            <a:ext cx="2811380" cy="5245768"/>
          </a:xfrm>
          <a:prstGeom prst="rect">
            <a:avLst/>
          </a:prstGeom>
        </p:spPr>
      </p:pic>
      <p:sp>
        <p:nvSpPr>
          <p:cNvPr id="6" name="Rectangle 5">
            <a:extLst>
              <a:ext uri="{FF2B5EF4-FFF2-40B4-BE49-F238E27FC236}">
                <a16:creationId xmlns:a16="http://schemas.microsoft.com/office/drawing/2014/main" id="{DD7AB1FB-A74D-45E6-A6BC-8AAFED5DF75D}"/>
              </a:ext>
            </a:extLst>
          </p:cNvPr>
          <p:cNvSpPr/>
          <p:nvPr/>
        </p:nvSpPr>
        <p:spPr>
          <a:xfrm>
            <a:off x="372979" y="541421"/>
            <a:ext cx="8109284" cy="646331"/>
          </a:xfrm>
          <a:prstGeom prst="rect">
            <a:avLst/>
          </a:prstGeom>
        </p:spPr>
        <p:txBody>
          <a:bodyPr wrap="square">
            <a:spAutoFit/>
          </a:bodyPr>
          <a:lstStyle/>
          <a:p>
            <a:pPr lvl="0"/>
            <a:r>
              <a:rPr lang="en-US" dirty="0">
                <a:solidFill>
                  <a:prstClr val="black"/>
                </a:solidFill>
                <a:latin typeface="Times New Roman" panose="02020603050405020304" pitchFamily="18" charset="0"/>
                <a:cs typeface="Times New Roman" panose="02020603050405020304" pitchFamily="18" charset="0"/>
              </a:rPr>
              <a:t>7. Construction of 2No. 12 rooms each market sheds at </a:t>
            </a:r>
            <a:r>
              <a:rPr lang="en-US" dirty="0" err="1">
                <a:solidFill>
                  <a:prstClr val="black"/>
                </a:solidFill>
                <a:latin typeface="Times New Roman" panose="02020603050405020304" pitchFamily="18" charset="0"/>
                <a:cs typeface="Times New Roman" panose="02020603050405020304" pitchFamily="18" charset="0"/>
              </a:rPr>
              <a:t>Papase</a:t>
            </a:r>
            <a:r>
              <a:rPr lang="en-US" dirty="0">
                <a:solidFill>
                  <a:prstClr val="black"/>
                </a:solidFill>
                <a:latin typeface="Times New Roman" panose="02020603050405020304" pitchFamily="18" charset="0"/>
                <a:cs typeface="Times New Roman" panose="02020603050405020304" pitchFamily="18" charset="0"/>
              </a:rPr>
              <a:t> (90% complete and from IGF</a:t>
            </a:r>
            <a:r>
              <a:rPr lang="en-US" dirty="0">
                <a:solidFill>
                  <a:prstClr val="black"/>
                </a:solidFill>
                <a:latin typeface="Arial Narrow" panose="020B0606020202030204" pitchFamily="34" charset="0"/>
              </a:rPr>
              <a:t>)</a:t>
            </a:r>
          </a:p>
        </p:txBody>
      </p:sp>
    </p:spTree>
    <p:extLst>
      <p:ext uri="{BB962C8B-B14F-4D97-AF65-F5344CB8AC3E}">
        <p14:creationId xmlns:p14="http://schemas.microsoft.com/office/powerpoint/2010/main" val="166103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26</a:t>
            </a:fld>
            <a:endParaRPr lang="en-GB"/>
          </a:p>
        </p:txBody>
      </p:sp>
      <p:sp>
        <p:nvSpPr>
          <p:cNvPr id="6" name="Title 1"/>
          <p:cNvSpPr>
            <a:spLocks noGrp="1"/>
          </p:cNvSpPr>
          <p:nvPr>
            <p:ph type="title"/>
          </p:nvPr>
        </p:nvSpPr>
        <p:spPr>
          <a:xfrm>
            <a:off x="838200" y="706582"/>
            <a:ext cx="7848599" cy="692728"/>
          </a:xfrm>
        </p:spPr>
        <p:txBody>
          <a:bodyPr>
            <a:normAutofit fontScale="90000"/>
          </a:bodyPr>
          <a:lstStyle/>
          <a:p>
            <a:pPr algn="l"/>
            <a:br>
              <a:rPr lang="en-US" dirty="0"/>
            </a:br>
            <a:r>
              <a:rPr lang="en-US" sz="2900" b="1" dirty="0">
                <a:latin typeface="Century Gothic" panose="020B0502020202020204" pitchFamily="34" charset="0"/>
              </a:rPr>
              <a:t>Policy Outcome Indicators and Targets</a:t>
            </a:r>
            <a:br>
              <a:rPr lang="en-US" dirty="0"/>
            </a:br>
            <a:endParaRPr lang="en-US" dirty="0"/>
          </a:p>
        </p:txBody>
      </p:sp>
      <p:graphicFrame>
        <p:nvGraphicFramePr>
          <p:cNvPr id="7" name="Content Placeholder 6"/>
          <p:cNvGraphicFramePr>
            <a:graphicFrameLocks/>
          </p:cNvGraphicFramePr>
          <p:nvPr>
            <p:extLst>
              <p:ext uri="{D42A27DB-BD31-4B8C-83A1-F6EECF244321}">
                <p14:modId xmlns:p14="http://schemas.microsoft.com/office/powerpoint/2010/main" val="4181312510"/>
              </p:ext>
            </p:extLst>
          </p:nvPr>
        </p:nvGraphicFramePr>
        <p:xfrm>
          <a:off x="616519" y="1493949"/>
          <a:ext cx="7868057" cy="4817487"/>
        </p:xfrm>
        <a:graphic>
          <a:graphicData uri="http://schemas.openxmlformats.org/drawingml/2006/table">
            <a:tbl>
              <a:tblPr firstRow="1" firstCol="1" bandRow="1"/>
              <a:tblGrid>
                <a:gridCol w="1920820">
                  <a:extLst>
                    <a:ext uri="{9D8B030D-6E8A-4147-A177-3AD203B41FA5}">
                      <a16:colId xmlns:a16="http://schemas.microsoft.com/office/drawing/2014/main" val="20000"/>
                    </a:ext>
                  </a:extLst>
                </a:gridCol>
                <a:gridCol w="1952595">
                  <a:extLst>
                    <a:ext uri="{9D8B030D-6E8A-4147-A177-3AD203B41FA5}">
                      <a16:colId xmlns:a16="http://schemas.microsoft.com/office/drawing/2014/main" val="20001"/>
                    </a:ext>
                  </a:extLst>
                </a:gridCol>
                <a:gridCol w="1025143">
                  <a:extLst>
                    <a:ext uri="{9D8B030D-6E8A-4147-A177-3AD203B41FA5}">
                      <a16:colId xmlns:a16="http://schemas.microsoft.com/office/drawing/2014/main" val="20002"/>
                    </a:ext>
                  </a:extLst>
                </a:gridCol>
                <a:gridCol w="989833">
                  <a:extLst>
                    <a:ext uri="{9D8B030D-6E8A-4147-A177-3AD203B41FA5}">
                      <a16:colId xmlns:a16="http://schemas.microsoft.com/office/drawing/2014/main" val="20003"/>
                    </a:ext>
                  </a:extLst>
                </a:gridCol>
                <a:gridCol w="989833">
                  <a:extLst>
                    <a:ext uri="{9D8B030D-6E8A-4147-A177-3AD203B41FA5}">
                      <a16:colId xmlns:a16="http://schemas.microsoft.com/office/drawing/2014/main" val="20004"/>
                    </a:ext>
                  </a:extLst>
                </a:gridCol>
                <a:gridCol w="989833">
                  <a:extLst>
                    <a:ext uri="{9D8B030D-6E8A-4147-A177-3AD203B41FA5}">
                      <a16:colId xmlns:a16="http://schemas.microsoft.com/office/drawing/2014/main" val="20005"/>
                    </a:ext>
                  </a:extLst>
                </a:gridCol>
              </a:tblGrid>
              <a:tr h="778570">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Baseline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Actual Performance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702502">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Target For the Year</a:t>
                      </a:r>
                    </a:p>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Actuals as at Aug.</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18368">
                <a:tc rowSpan="2">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l" defTabSz="514350" rtl="0" eaLnBrk="1" fontAlgn="auto" latinLnBrk="0" hangingPunct="1">
                        <a:lnSpc>
                          <a:spcPct val="115000"/>
                        </a:lnSpc>
                        <a:spcBef>
                          <a:spcPts val="0"/>
                        </a:spcBef>
                        <a:spcAft>
                          <a:spcPts val="0"/>
                        </a:spcAft>
                        <a:buClrTx/>
                        <a:buSzTx/>
                        <a:buFontTx/>
                        <a:buNone/>
                        <a:tabLst/>
                        <a:defRPr/>
                      </a:pPr>
                      <a:endParaRPr lang="en-GB"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endParaRPr lang="en-GB"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Teaching and learning enhanced</a:t>
                      </a:r>
                      <a:r>
                        <a:rPr lang="en-GB" sz="1600" baseline="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nSpc>
                          <a:spcPct val="115000"/>
                        </a:lnSpc>
                        <a:spcBef>
                          <a:spcPts val="0"/>
                        </a:spcBef>
                        <a:spcAft>
                          <a:spcPts val="0"/>
                        </a:spcAft>
                      </a:pPr>
                      <a:endParaRPr lang="en-US"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BECE Performance (% passed)</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42</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sz="1600" dirty="0">
                          <a:effectLst/>
                          <a:latin typeface="Times New Roman" panose="02020603050405020304" pitchFamily="18" charset="0"/>
                          <a:ea typeface="Times New Roman" panose="02020603050405020304"/>
                          <a:cs typeface="Times New Roman" panose="02020603050405020304" pitchFamily="18" charset="0"/>
                        </a:rPr>
                        <a:t>42</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60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sz="1600" dirty="0">
                          <a:effectLst/>
                          <a:latin typeface="Times New Roman" panose="02020603050405020304" pitchFamily="18" charset="0"/>
                          <a:ea typeface="Times New Roman" panose="02020603050405020304"/>
                          <a:cs typeface="Times New Roman" panose="02020603050405020304" pitchFamily="18" charset="0"/>
                        </a:rPr>
                        <a:t>Not yet</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12327">
                <a:tc vMerge="1">
                  <a:txBody>
                    <a:bodyPr/>
                    <a:lstStyle/>
                    <a:p>
                      <a:pPr marL="0" marR="0">
                        <a:lnSpc>
                          <a:spcPct val="115000"/>
                        </a:lnSpc>
                        <a:spcBef>
                          <a:spcPts val="0"/>
                        </a:spcBef>
                        <a:spcAft>
                          <a:spcPts val="0"/>
                        </a:spcAft>
                      </a:pPr>
                      <a:endParaRPr lang="en-US"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No. of school buildings constructed </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12327">
                <a:tc rowSpan="2">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r>
                        <a:rPr lang="en-GB"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Agricultural Development </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GB" sz="1600" baseline="0" dirty="0">
                          <a:effectLst/>
                          <a:latin typeface="Times New Roman" panose="02020603050405020304" pitchFamily="18" charset="0"/>
                          <a:ea typeface="Times New Roman" panose="02020603050405020304" pitchFamily="18" charset="0"/>
                          <a:cs typeface="Times New Roman" panose="02020603050405020304" pitchFamily="18" charset="0"/>
                        </a:rPr>
                        <a:t>No. of tubers of market oriented ginger (Peruvian variety) introduced </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600" dirty="0">
                          <a:latin typeface="Times New Roman" panose="02020603050405020304" pitchFamily="18" charset="0"/>
                          <a:cs typeface="Times New Roman" panose="02020603050405020304" pitchFamily="18" charset="0"/>
                        </a:rPr>
                        <a:t>-</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600" dirty="0">
                          <a:latin typeface="Times New Roman" panose="02020603050405020304" pitchFamily="18" charset="0"/>
                          <a:cs typeface="Times New Roman" panose="02020603050405020304" pitchFamily="18" charset="0"/>
                        </a:rPr>
                        <a:t>-</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600" dirty="0">
                          <a:latin typeface="Times New Roman" panose="02020603050405020304" pitchFamily="18" charset="0"/>
                          <a:cs typeface="Times New Roman" panose="02020603050405020304" pitchFamily="18" charset="0"/>
                        </a:rPr>
                        <a:t>-</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712327">
                <a:tc vMerge="1">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endParaRPr lang="en-GB" sz="1100" dirty="0">
                        <a:effectLst/>
                        <a:latin typeface="Arial Narrow" panose="020B0606020202030204" pitchFamily="34" charset="0"/>
                        <a:ea typeface="Times New Roman" panose="02020603050405020304" pitchFamily="18"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 increase</a:t>
                      </a:r>
                      <a:r>
                        <a:rPr lang="en-GB" sz="1600" baseline="0" dirty="0">
                          <a:effectLst/>
                          <a:latin typeface="Times New Roman" panose="02020603050405020304" pitchFamily="18" charset="0"/>
                          <a:ea typeface="Times New Roman" panose="02020603050405020304" pitchFamily="18" charset="0"/>
                          <a:cs typeface="Times New Roman" panose="02020603050405020304" pitchFamily="18" charset="0"/>
                        </a:rPr>
                        <a:t> in Rice production</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6</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defRPr/>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9.4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5862990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27</a:t>
            </a:fld>
            <a:endParaRPr lang="en-GB"/>
          </a:p>
        </p:txBody>
      </p:sp>
      <p:sp>
        <p:nvSpPr>
          <p:cNvPr id="6" name="Title 1"/>
          <p:cNvSpPr>
            <a:spLocks noGrp="1"/>
          </p:cNvSpPr>
          <p:nvPr>
            <p:ph type="title"/>
          </p:nvPr>
        </p:nvSpPr>
        <p:spPr>
          <a:xfrm>
            <a:off x="838200" y="706582"/>
            <a:ext cx="7848599" cy="692728"/>
          </a:xfrm>
        </p:spPr>
        <p:txBody>
          <a:bodyPr>
            <a:normAutofit fontScale="90000"/>
          </a:bodyPr>
          <a:lstStyle/>
          <a:p>
            <a:pPr algn="l"/>
            <a:br>
              <a:rPr lang="en-US" dirty="0"/>
            </a:br>
            <a:r>
              <a:rPr lang="en-US" sz="2900" b="1" dirty="0">
                <a:latin typeface="Century Gothic" panose="020B0502020202020204" pitchFamily="34" charset="0"/>
              </a:rPr>
              <a:t>Policy Outcome Indicators and Targets</a:t>
            </a:r>
            <a:br>
              <a:rPr lang="en-US" dirty="0"/>
            </a:br>
            <a:endParaRPr lang="en-US" dirty="0"/>
          </a:p>
        </p:txBody>
      </p:sp>
      <p:graphicFrame>
        <p:nvGraphicFramePr>
          <p:cNvPr id="7" name="Content Placeholder 6"/>
          <p:cNvGraphicFramePr>
            <a:graphicFrameLocks/>
          </p:cNvGraphicFramePr>
          <p:nvPr>
            <p:extLst>
              <p:ext uri="{D42A27DB-BD31-4B8C-83A1-F6EECF244321}">
                <p14:modId xmlns:p14="http://schemas.microsoft.com/office/powerpoint/2010/main" val="2551296675"/>
              </p:ext>
            </p:extLst>
          </p:nvPr>
        </p:nvGraphicFramePr>
        <p:xfrm>
          <a:off x="616519" y="1493949"/>
          <a:ext cx="7868057" cy="4680089"/>
        </p:xfrm>
        <a:graphic>
          <a:graphicData uri="http://schemas.openxmlformats.org/drawingml/2006/table">
            <a:tbl>
              <a:tblPr firstRow="1" firstCol="1" bandRow="1"/>
              <a:tblGrid>
                <a:gridCol w="1920820">
                  <a:extLst>
                    <a:ext uri="{9D8B030D-6E8A-4147-A177-3AD203B41FA5}">
                      <a16:colId xmlns:a16="http://schemas.microsoft.com/office/drawing/2014/main" val="20000"/>
                    </a:ext>
                  </a:extLst>
                </a:gridCol>
                <a:gridCol w="1952595">
                  <a:extLst>
                    <a:ext uri="{9D8B030D-6E8A-4147-A177-3AD203B41FA5}">
                      <a16:colId xmlns:a16="http://schemas.microsoft.com/office/drawing/2014/main" val="20001"/>
                    </a:ext>
                  </a:extLst>
                </a:gridCol>
                <a:gridCol w="1025143">
                  <a:extLst>
                    <a:ext uri="{9D8B030D-6E8A-4147-A177-3AD203B41FA5}">
                      <a16:colId xmlns:a16="http://schemas.microsoft.com/office/drawing/2014/main" val="20002"/>
                    </a:ext>
                  </a:extLst>
                </a:gridCol>
                <a:gridCol w="989833">
                  <a:extLst>
                    <a:ext uri="{9D8B030D-6E8A-4147-A177-3AD203B41FA5}">
                      <a16:colId xmlns:a16="http://schemas.microsoft.com/office/drawing/2014/main" val="20003"/>
                    </a:ext>
                  </a:extLst>
                </a:gridCol>
                <a:gridCol w="989833">
                  <a:extLst>
                    <a:ext uri="{9D8B030D-6E8A-4147-A177-3AD203B41FA5}">
                      <a16:colId xmlns:a16="http://schemas.microsoft.com/office/drawing/2014/main" val="20004"/>
                    </a:ext>
                  </a:extLst>
                </a:gridCol>
                <a:gridCol w="989833">
                  <a:extLst>
                    <a:ext uri="{9D8B030D-6E8A-4147-A177-3AD203B41FA5}">
                      <a16:colId xmlns:a16="http://schemas.microsoft.com/office/drawing/2014/main" val="20005"/>
                    </a:ext>
                  </a:extLst>
                </a:gridCol>
              </a:tblGrid>
              <a:tr h="778570">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Baseline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Actual Performance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702502">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Target For the Year</a:t>
                      </a:r>
                    </a:p>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Actuals as at Aug.</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18368">
                <a:tc rowSpan="2">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endParaRPr lang="en-GB" sz="1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Access to Health Services improved</a:t>
                      </a:r>
                    </a:p>
                    <a:p>
                      <a:pPr marL="0" marR="0" lvl="0" indent="0" algn="l" defTabSz="514350" rtl="0" eaLnBrk="1" fontAlgn="auto" latinLnBrk="0" hangingPunct="1">
                        <a:lnSpc>
                          <a:spcPct val="115000"/>
                        </a:lnSpc>
                        <a:spcBef>
                          <a:spcPts val="0"/>
                        </a:spcBef>
                        <a:spcAft>
                          <a:spcPts val="0"/>
                        </a:spcAft>
                        <a:buClrTx/>
                        <a:buSzTx/>
                        <a:buFontTx/>
                        <a:buNone/>
                        <a:tabLst/>
                        <a:defRPr/>
                      </a:pPr>
                      <a:endParaRPr lang="en-US" sz="1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OPD attendance</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76,000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75,281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76,466</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30,760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12327">
                <a:tc vMerge="1">
                  <a:txBody>
                    <a:bodyPr/>
                    <a:lstStyle/>
                    <a:p>
                      <a:pPr marL="0" marR="0">
                        <a:lnSpc>
                          <a:spcPct val="115000"/>
                        </a:lnSpc>
                        <a:spcBef>
                          <a:spcPts val="0"/>
                        </a:spcBef>
                        <a:spcAft>
                          <a:spcPts val="0"/>
                        </a:spcAft>
                      </a:pPr>
                      <a:endParaRPr lang="en-US"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No. of functional CHPS/Health Centres constructed</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12327">
                <a:tc rowSpan="2">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Child Rights improved</a:t>
                      </a:r>
                    </a:p>
                    <a:p>
                      <a:pPr marL="0" marR="0" lvl="0" indent="0" algn="l" defTabSz="514350" rtl="0" eaLnBrk="1" fontAlgn="auto" latinLnBrk="0" hangingPunct="1">
                        <a:lnSpc>
                          <a:spcPct val="115000"/>
                        </a:lnSpc>
                        <a:spcBef>
                          <a:spcPts val="0"/>
                        </a:spcBef>
                        <a:spcAft>
                          <a:spcPts val="0"/>
                        </a:spcAft>
                        <a:buClrTx/>
                        <a:buSzTx/>
                        <a:buFontTx/>
                        <a:buNone/>
                        <a:tabLst/>
                        <a:defRPr/>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15000"/>
                        </a:lnSpc>
                        <a:spcBef>
                          <a:spcPts val="0"/>
                        </a:spcBef>
                        <a:spcAft>
                          <a:spcPts val="0"/>
                        </a:spcAft>
                        <a:buClrTx/>
                        <a:buSzTx/>
                        <a:buFontTx/>
                        <a:buNone/>
                        <a:defRPr/>
                      </a:pP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No. of child maintenance cases reported and resolved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712327">
                <a:tc vMerge="1">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endParaRPr lang="en-GB" sz="1100" dirty="0">
                        <a:effectLst/>
                        <a:latin typeface="Arial Narrow" panose="020B0606020202030204" pitchFamily="34" charset="0"/>
                        <a:ea typeface="Times New Roman" panose="02020603050405020304" pitchFamily="18"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 of sensitization activities held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418095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28</a:t>
            </a:fld>
            <a:endParaRPr lang="en-GB"/>
          </a:p>
        </p:txBody>
      </p:sp>
      <p:sp>
        <p:nvSpPr>
          <p:cNvPr id="6" name="Title 1"/>
          <p:cNvSpPr>
            <a:spLocks noGrp="1"/>
          </p:cNvSpPr>
          <p:nvPr>
            <p:ph type="title"/>
          </p:nvPr>
        </p:nvSpPr>
        <p:spPr>
          <a:xfrm>
            <a:off x="838200" y="706582"/>
            <a:ext cx="7848599" cy="692728"/>
          </a:xfrm>
        </p:spPr>
        <p:txBody>
          <a:bodyPr>
            <a:normAutofit fontScale="90000"/>
          </a:bodyPr>
          <a:lstStyle/>
          <a:p>
            <a:pPr algn="l"/>
            <a:br>
              <a:rPr lang="en-US" dirty="0"/>
            </a:br>
            <a:r>
              <a:rPr lang="en-US" sz="2900" b="1" dirty="0">
                <a:latin typeface="Century Gothic" panose="020B0502020202020204" pitchFamily="34" charset="0"/>
              </a:rPr>
              <a:t>Policy Outcome Indicators and Targets</a:t>
            </a:r>
            <a:br>
              <a:rPr lang="en-US" dirty="0"/>
            </a:br>
            <a:endParaRPr lang="en-US" dirty="0"/>
          </a:p>
        </p:txBody>
      </p:sp>
      <p:graphicFrame>
        <p:nvGraphicFramePr>
          <p:cNvPr id="7" name="Content Placeholder 6"/>
          <p:cNvGraphicFramePr>
            <a:graphicFrameLocks/>
          </p:cNvGraphicFramePr>
          <p:nvPr>
            <p:extLst>
              <p:ext uri="{D42A27DB-BD31-4B8C-83A1-F6EECF244321}">
                <p14:modId xmlns:p14="http://schemas.microsoft.com/office/powerpoint/2010/main" val="1515808146"/>
              </p:ext>
            </p:extLst>
          </p:nvPr>
        </p:nvGraphicFramePr>
        <p:xfrm>
          <a:off x="616519" y="1493949"/>
          <a:ext cx="7868057" cy="4660896"/>
        </p:xfrm>
        <a:graphic>
          <a:graphicData uri="http://schemas.openxmlformats.org/drawingml/2006/table">
            <a:tbl>
              <a:tblPr firstRow="1" firstCol="1" bandRow="1"/>
              <a:tblGrid>
                <a:gridCol w="1920820">
                  <a:extLst>
                    <a:ext uri="{9D8B030D-6E8A-4147-A177-3AD203B41FA5}">
                      <a16:colId xmlns:a16="http://schemas.microsoft.com/office/drawing/2014/main" val="20000"/>
                    </a:ext>
                  </a:extLst>
                </a:gridCol>
                <a:gridCol w="1952595">
                  <a:extLst>
                    <a:ext uri="{9D8B030D-6E8A-4147-A177-3AD203B41FA5}">
                      <a16:colId xmlns:a16="http://schemas.microsoft.com/office/drawing/2014/main" val="20001"/>
                    </a:ext>
                  </a:extLst>
                </a:gridCol>
                <a:gridCol w="1025143">
                  <a:extLst>
                    <a:ext uri="{9D8B030D-6E8A-4147-A177-3AD203B41FA5}">
                      <a16:colId xmlns:a16="http://schemas.microsoft.com/office/drawing/2014/main" val="20002"/>
                    </a:ext>
                  </a:extLst>
                </a:gridCol>
                <a:gridCol w="989833">
                  <a:extLst>
                    <a:ext uri="{9D8B030D-6E8A-4147-A177-3AD203B41FA5}">
                      <a16:colId xmlns:a16="http://schemas.microsoft.com/office/drawing/2014/main" val="20003"/>
                    </a:ext>
                  </a:extLst>
                </a:gridCol>
                <a:gridCol w="989833">
                  <a:extLst>
                    <a:ext uri="{9D8B030D-6E8A-4147-A177-3AD203B41FA5}">
                      <a16:colId xmlns:a16="http://schemas.microsoft.com/office/drawing/2014/main" val="20004"/>
                    </a:ext>
                  </a:extLst>
                </a:gridCol>
                <a:gridCol w="989833">
                  <a:extLst>
                    <a:ext uri="{9D8B030D-6E8A-4147-A177-3AD203B41FA5}">
                      <a16:colId xmlns:a16="http://schemas.microsoft.com/office/drawing/2014/main" val="20005"/>
                    </a:ext>
                  </a:extLst>
                </a:gridCol>
              </a:tblGrid>
              <a:tr h="778570">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Baseline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Actual Performance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702502">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Target For the Year</a:t>
                      </a:r>
                    </a:p>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Actuals as at Aug.</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18368">
                <a:tc rowSpan="2">
                  <a:txBody>
                    <a:bodyPr/>
                    <a:lstStyle/>
                    <a:p>
                      <a:pPr marL="0" marR="0">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Increased access to social intervention </a:t>
                      </a:r>
                      <a:r>
                        <a:rPr lang="en-US" sz="16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programmes</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 of PWD beneficiaries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12327">
                <a:tc vMerge="1">
                  <a:txBody>
                    <a:bodyPr/>
                    <a:lstStyle/>
                    <a:p>
                      <a:endParaRPr 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 of LEAP beneficiaries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6544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6544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6595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6544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12327">
                <a:tc>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IGF Mobilisation enhanced</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rate of IGF collection</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77.09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59.83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712327">
                <a:tc>
                  <a:txBody>
                    <a:bodyPr/>
                    <a:lstStyle/>
                    <a:p>
                      <a:pPr marL="0" marR="0">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Improved transport infrastructure services</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Km of roads reshaped/Spot improved</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10</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40</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3923731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29</a:t>
            </a:fld>
            <a:endParaRPr lang="en-GB"/>
          </a:p>
        </p:txBody>
      </p:sp>
      <p:sp>
        <p:nvSpPr>
          <p:cNvPr id="6" name="Title 1"/>
          <p:cNvSpPr>
            <a:spLocks noGrp="1"/>
          </p:cNvSpPr>
          <p:nvPr>
            <p:ph type="title"/>
          </p:nvPr>
        </p:nvSpPr>
        <p:spPr>
          <a:xfrm>
            <a:off x="838200" y="706582"/>
            <a:ext cx="7848599" cy="692728"/>
          </a:xfrm>
        </p:spPr>
        <p:txBody>
          <a:bodyPr>
            <a:normAutofit fontScale="90000"/>
          </a:bodyPr>
          <a:lstStyle/>
          <a:p>
            <a:pPr algn="l"/>
            <a:br>
              <a:rPr lang="en-US" dirty="0"/>
            </a:br>
            <a:r>
              <a:rPr lang="en-US" sz="2900" b="1" dirty="0">
                <a:latin typeface="Century Gothic" panose="020B0502020202020204" pitchFamily="34" charset="0"/>
              </a:rPr>
              <a:t>Policy Outcome Indicators and Targets</a:t>
            </a:r>
            <a:br>
              <a:rPr lang="en-US" dirty="0"/>
            </a:br>
            <a:endParaRPr lang="en-US" dirty="0"/>
          </a:p>
        </p:txBody>
      </p:sp>
      <p:graphicFrame>
        <p:nvGraphicFramePr>
          <p:cNvPr id="7" name="Content Placeholder 6"/>
          <p:cNvGraphicFramePr>
            <a:graphicFrameLocks/>
          </p:cNvGraphicFramePr>
          <p:nvPr>
            <p:extLst>
              <p:ext uri="{D42A27DB-BD31-4B8C-83A1-F6EECF244321}">
                <p14:modId xmlns:p14="http://schemas.microsoft.com/office/powerpoint/2010/main" val="2798780536"/>
              </p:ext>
            </p:extLst>
          </p:nvPr>
        </p:nvGraphicFramePr>
        <p:xfrm>
          <a:off x="616519" y="1493949"/>
          <a:ext cx="7868057" cy="4767338"/>
        </p:xfrm>
        <a:graphic>
          <a:graphicData uri="http://schemas.openxmlformats.org/drawingml/2006/table">
            <a:tbl>
              <a:tblPr firstRow="1" firstCol="1" bandRow="1"/>
              <a:tblGrid>
                <a:gridCol w="1920820">
                  <a:extLst>
                    <a:ext uri="{9D8B030D-6E8A-4147-A177-3AD203B41FA5}">
                      <a16:colId xmlns:a16="http://schemas.microsoft.com/office/drawing/2014/main" val="20000"/>
                    </a:ext>
                  </a:extLst>
                </a:gridCol>
                <a:gridCol w="1952595">
                  <a:extLst>
                    <a:ext uri="{9D8B030D-6E8A-4147-A177-3AD203B41FA5}">
                      <a16:colId xmlns:a16="http://schemas.microsoft.com/office/drawing/2014/main" val="20001"/>
                    </a:ext>
                  </a:extLst>
                </a:gridCol>
                <a:gridCol w="1025143">
                  <a:extLst>
                    <a:ext uri="{9D8B030D-6E8A-4147-A177-3AD203B41FA5}">
                      <a16:colId xmlns:a16="http://schemas.microsoft.com/office/drawing/2014/main" val="20002"/>
                    </a:ext>
                  </a:extLst>
                </a:gridCol>
                <a:gridCol w="989833">
                  <a:extLst>
                    <a:ext uri="{9D8B030D-6E8A-4147-A177-3AD203B41FA5}">
                      <a16:colId xmlns:a16="http://schemas.microsoft.com/office/drawing/2014/main" val="20003"/>
                    </a:ext>
                  </a:extLst>
                </a:gridCol>
                <a:gridCol w="989833">
                  <a:extLst>
                    <a:ext uri="{9D8B030D-6E8A-4147-A177-3AD203B41FA5}">
                      <a16:colId xmlns:a16="http://schemas.microsoft.com/office/drawing/2014/main" val="20004"/>
                    </a:ext>
                  </a:extLst>
                </a:gridCol>
                <a:gridCol w="989833">
                  <a:extLst>
                    <a:ext uri="{9D8B030D-6E8A-4147-A177-3AD203B41FA5}">
                      <a16:colId xmlns:a16="http://schemas.microsoft.com/office/drawing/2014/main" val="20005"/>
                    </a:ext>
                  </a:extLst>
                </a:gridCol>
              </a:tblGrid>
              <a:tr h="778570">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Baseline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Actual Performance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702502">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Target For the Year</a:t>
                      </a:r>
                    </a:p>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Actuals as at Aug.</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18368">
                <a:tc rowSpan="2">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Improved local participation in governance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No.of Town Hall meetings  held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4</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12327">
                <a:tc vMerge="1">
                  <a:txBody>
                    <a:bodyPr/>
                    <a:lstStyle/>
                    <a:p>
                      <a:endParaRPr lang="en-US"/>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No.of General Assembly meetings held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12327">
                <a:tc rowSpan="2">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Water and sanitation improved</a:t>
                      </a:r>
                    </a:p>
                    <a:p>
                      <a:pPr marL="0" marR="0" indent="0" algn="l" defTabSz="914400" rtl="0" eaLnBrk="1" fontAlgn="auto" latinLnBrk="0" hangingPunct="1">
                        <a:lnSpc>
                          <a:spcPct val="115000"/>
                        </a:lnSpc>
                        <a:spcBef>
                          <a:spcPts val="0"/>
                        </a:spcBef>
                        <a:spcAft>
                          <a:spcPts val="0"/>
                        </a:spcAft>
                        <a:buClrTx/>
                        <a:buSzTx/>
                        <a:buFontTx/>
                        <a:buNone/>
                        <a:defRPr/>
                      </a:pP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buNone/>
                      </a:pPr>
                      <a:r>
                        <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a:t>
                      </a:r>
                      <a:r>
                        <a:rPr lang="en-GB" altLang="en-US" sz="1600" baseline="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Boreholes drilled/repaired</a:t>
                      </a:r>
                      <a:endPar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712327">
                <a:tc vMerge="1">
                  <a:txBody>
                    <a:bodyPr/>
                    <a:lstStyle/>
                    <a:p>
                      <a:pPr marL="0" marR="0">
                        <a:lnSpc>
                          <a:spcPct val="115000"/>
                        </a:lnSpc>
                        <a:spcBef>
                          <a:spcPts val="0"/>
                        </a:spcBef>
                        <a:spcAft>
                          <a:spcPts val="0"/>
                        </a:spcAft>
                      </a:pPr>
                      <a:endParaRPr lang="en-US" sz="1100" dirty="0">
                        <a:solidFill>
                          <a:srgbClr val="000000"/>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buNone/>
                      </a:pPr>
                      <a:r>
                        <a:rPr lang="en-GB" altLang="en-US" sz="1600" baseline="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increase in sanitation coverage (ODF)</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59.70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31.8</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74.6</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9902286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30</a:t>
            </a:fld>
            <a:endParaRPr lang="en-GB"/>
          </a:p>
        </p:txBody>
      </p:sp>
      <p:sp>
        <p:nvSpPr>
          <p:cNvPr id="6" name="Title 1"/>
          <p:cNvSpPr>
            <a:spLocks noGrp="1"/>
          </p:cNvSpPr>
          <p:nvPr>
            <p:ph type="title"/>
          </p:nvPr>
        </p:nvSpPr>
        <p:spPr>
          <a:xfrm>
            <a:off x="838200" y="706582"/>
            <a:ext cx="7848599" cy="692728"/>
          </a:xfrm>
        </p:spPr>
        <p:txBody>
          <a:bodyPr>
            <a:normAutofit fontScale="90000"/>
          </a:bodyPr>
          <a:lstStyle/>
          <a:p>
            <a:pPr algn="l"/>
            <a:br>
              <a:rPr lang="en-US" dirty="0"/>
            </a:br>
            <a:r>
              <a:rPr lang="en-US" sz="2900" b="1" dirty="0">
                <a:latin typeface="Century Gothic" panose="020B0502020202020204" pitchFamily="34" charset="0"/>
              </a:rPr>
              <a:t>Policy Outcome Indicators and Targets</a:t>
            </a:r>
            <a:br>
              <a:rPr lang="en-US" dirty="0"/>
            </a:br>
            <a:endParaRPr lang="en-US" dirty="0"/>
          </a:p>
        </p:txBody>
      </p:sp>
      <p:graphicFrame>
        <p:nvGraphicFramePr>
          <p:cNvPr id="7" name="Content Placeholder 6"/>
          <p:cNvGraphicFramePr>
            <a:graphicFrameLocks/>
          </p:cNvGraphicFramePr>
          <p:nvPr>
            <p:extLst>
              <p:ext uri="{D42A27DB-BD31-4B8C-83A1-F6EECF244321}">
                <p14:modId xmlns:p14="http://schemas.microsoft.com/office/powerpoint/2010/main" val="4119832031"/>
              </p:ext>
            </p:extLst>
          </p:nvPr>
        </p:nvGraphicFramePr>
        <p:xfrm>
          <a:off x="616519" y="1493949"/>
          <a:ext cx="7868057" cy="4767338"/>
        </p:xfrm>
        <a:graphic>
          <a:graphicData uri="http://schemas.openxmlformats.org/drawingml/2006/table">
            <a:tbl>
              <a:tblPr firstRow="1" firstCol="1" bandRow="1"/>
              <a:tblGrid>
                <a:gridCol w="1920820">
                  <a:extLst>
                    <a:ext uri="{9D8B030D-6E8A-4147-A177-3AD203B41FA5}">
                      <a16:colId xmlns:a16="http://schemas.microsoft.com/office/drawing/2014/main" val="20000"/>
                    </a:ext>
                  </a:extLst>
                </a:gridCol>
                <a:gridCol w="1952595">
                  <a:extLst>
                    <a:ext uri="{9D8B030D-6E8A-4147-A177-3AD203B41FA5}">
                      <a16:colId xmlns:a16="http://schemas.microsoft.com/office/drawing/2014/main" val="20001"/>
                    </a:ext>
                  </a:extLst>
                </a:gridCol>
                <a:gridCol w="1025143">
                  <a:extLst>
                    <a:ext uri="{9D8B030D-6E8A-4147-A177-3AD203B41FA5}">
                      <a16:colId xmlns:a16="http://schemas.microsoft.com/office/drawing/2014/main" val="20002"/>
                    </a:ext>
                  </a:extLst>
                </a:gridCol>
                <a:gridCol w="989833">
                  <a:extLst>
                    <a:ext uri="{9D8B030D-6E8A-4147-A177-3AD203B41FA5}">
                      <a16:colId xmlns:a16="http://schemas.microsoft.com/office/drawing/2014/main" val="20003"/>
                    </a:ext>
                  </a:extLst>
                </a:gridCol>
                <a:gridCol w="989833">
                  <a:extLst>
                    <a:ext uri="{9D8B030D-6E8A-4147-A177-3AD203B41FA5}">
                      <a16:colId xmlns:a16="http://schemas.microsoft.com/office/drawing/2014/main" val="20004"/>
                    </a:ext>
                  </a:extLst>
                </a:gridCol>
                <a:gridCol w="989833">
                  <a:extLst>
                    <a:ext uri="{9D8B030D-6E8A-4147-A177-3AD203B41FA5}">
                      <a16:colId xmlns:a16="http://schemas.microsoft.com/office/drawing/2014/main" val="20005"/>
                    </a:ext>
                  </a:extLst>
                </a:gridCol>
              </a:tblGrid>
              <a:tr h="778570">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Baseline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Actual Performance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702502">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Target For the Year</a:t>
                      </a:r>
                    </a:p>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Actuals as at Aug.</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18368">
                <a:tc rowSpan="2">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Tx/>
                        <a:buNone/>
                        <a:tabLst/>
                        <a:defRPr/>
                      </a:pPr>
                      <a:endPar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Increased adherence to spatial plans</a:t>
                      </a:r>
                    </a:p>
                    <a:p>
                      <a:pPr marL="0" marR="0" indent="0" algn="l" defTabSz="914400" rtl="0" eaLnBrk="1" fontAlgn="auto" latinLnBrk="0" hangingPunct="1">
                        <a:lnSpc>
                          <a:spcPct val="115000"/>
                        </a:lnSpc>
                        <a:spcBef>
                          <a:spcPts val="0"/>
                        </a:spcBef>
                        <a:spcAft>
                          <a:spcPts val="0"/>
                        </a:spcAft>
                        <a:buClrTx/>
                        <a:buSzTx/>
                        <a:buFontTx/>
                        <a:buNone/>
                        <a:defRPr/>
                      </a:pPr>
                      <a:endPar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 of building permits issued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50</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50</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12327">
                <a:tc vMerge="1">
                  <a:txBody>
                    <a:bodyPr/>
                    <a:lstStyle/>
                    <a:p>
                      <a:endParaRPr lang="en-US"/>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No.of sensitisation programmes undertaken</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12327">
                <a:tc rowSpan="2">
                  <a:txBody>
                    <a:bodyPr/>
                    <a:lstStyle/>
                    <a:p>
                      <a:pPr marL="0" marR="0">
                        <a:lnSpc>
                          <a:spcPct val="115000"/>
                        </a:lnSpc>
                        <a:spcBef>
                          <a:spcPts val="0"/>
                        </a:spcBef>
                        <a:spcAft>
                          <a:spcPts val="0"/>
                        </a:spcAft>
                      </a:pPr>
                      <a:r>
                        <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Disaster prevention and mitigation enhanced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No.of reported cases of disaster</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712327">
                <a:tc vMerge="1">
                  <a:txBody>
                    <a:bodyPr/>
                    <a:lstStyle/>
                    <a:p>
                      <a:endParaRPr 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GB" alt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No.of sensitisation programmes held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065552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31</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1432575314"/>
              </p:ext>
            </p:extLst>
          </p:nvPr>
        </p:nvGraphicFramePr>
        <p:xfrm>
          <a:off x="222737" y="104441"/>
          <a:ext cx="8490439" cy="4823473"/>
        </p:xfrm>
        <a:graphic>
          <a:graphicData uri="http://schemas.openxmlformats.org/drawingml/2006/table">
            <a:tbl>
              <a:tblPr firstRow="1" firstCol="1" bandRow="1">
                <a:tableStyleId>{5C22544A-7EE6-4342-B048-85BDC9FD1C3A}</a:tableStyleId>
              </a:tblPr>
              <a:tblGrid>
                <a:gridCol w="1976223">
                  <a:extLst>
                    <a:ext uri="{9D8B030D-6E8A-4147-A177-3AD203B41FA5}">
                      <a16:colId xmlns:a16="http://schemas.microsoft.com/office/drawing/2014/main" val="20000"/>
                    </a:ext>
                  </a:extLst>
                </a:gridCol>
                <a:gridCol w="1683449">
                  <a:extLst>
                    <a:ext uri="{9D8B030D-6E8A-4147-A177-3AD203B41FA5}">
                      <a16:colId xmlns:a16="http://schemas.microsoft.com/office/drawing/2014/main" val="20001"/>
                    </a:ext>
                  </a:extLst>
                </a:gridCol>
                <a:gridCol w="1280885">
                  <a:extLst>
                    <a:ext uri="{9D8B030D-6E8A-4147-A177-3AD203B41FA5}">
                      <a16:colId xmlns:a16="http://schemas.microsoft.com/office/drawing/2014/main" val="20002"/>
                    </a:ext>
                  </a:extLst>
                </a:gridCol>
                <a:gridCol w="1207692">
                  <a:extLst>
                    <a:ext uri="{9D8B030D-6E8A-4147-A177-3AD203B41FA5}">
                      <a16:colId xmlns:a16="http://schemas.microsoft.com/office/drawing/2014/main" val="1419644321"/>
                    </a:ext>
                  </a:extLst>
                </a:gridCol>
                <a:gridCol w="1171095">
                  <a:extLst>
                    <a:ext uri="{9D8B030D-6E8A-4147-A177-3AD203B41FA5}">
                      <a16:colId xmlns:a16="http://schemas.microsoft.com/office/drawing/2014/main" val="20003"/>
                    </a:ext>
                  </a:extLst>
                </a:gridCol>
                <a:gridCol w="1171095">
                  <a:extLst>
                    <a:ext uri="{9D8B030D-6E8A-4147-A177-3AD203B41FA5}">
                      <a16:colId xmlns:a16="http://schemas.microsoft.com/office/drawing/2014/main" val="1328106974"/>
                    </a:ext>
                  </a:extLst>
                </a:gridCol>
              </a:tblGrid>
              <a:tr h="886533">
                <a:tc gridSpan="6">
                  <a:txBody>
                    <a:bodyPr/>
                    <a:lstStyle/>
                    <a:p>
                      <a:pPr algn="ctr" rtl="0" fontAlgn="ctr"/>
                      <a:r>
                        <a:rPr lang="en-US" sz="2000" u="none" strike="noStrike" dirty="0">
                          <a:effectLst/>
                        </a:rPr>
                        <a:t> KEY PERFORMANCE INFORMATION FOR BUDGET PROGRAMMES</a:t>
                      </a:r>
                      <a:endParaRPr lang="en-US" sz="20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66548">
                <a:tc gridSpan="6">
                  <a:txBody>
                    <a:bodyPr/>
                    <a:lstStyle/>
                    <a:p>
                      <a:pPr algn="ctr" rtl="0" fontAlgn="ctr"/>
                      <a:r>
                        <a:rPr lang="en-US" sz="1600" u="none" strike="noStrike" dirty="0">
                          <a:effectLst/>
                        </a:rPr>
                        <a:t>(Management and Administration)</a:t>
                      </a:r>
                      <a:endParaRPr lang="en-US" sz="16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75072">
                <a:tc rowSpan="2">
                  <a:txBody>
                    <a:bodyPr/>
                    <a:lstStyle/>
                    <a:p>
                      <a:pPr algn="ctr" rtl="0" fontAlgn="ctr"/>
                      <a:r>
                        <a:rPr lang="en-US" sz="1600" u="none" strike="noStrike" dirty="0">
                          <a:effectLst/>
                        </a:rPr>
                        <a:t>Key/Main Outputs</a:t>
                      </a:r>
                      <a:endParaRPr lang="en-US" sz="1600" b="1" i="0" u="none" strike="noStrike" dirty="0">
                        <a:solidFill>
                          <a:srgbClr val="FFFFFF"/>
                        </a:solidFill>
                        <a:effectLst/>
                        <a:latin typeface="Calibri" panose="020F0502020204030204" pitchFamily="34" charset="0"/>
                      </a:endParaRPr>
                    </a:p>
                  </a:txBody>
                  <a:tcPr marL="6350" marR="6350" marT="6350" marB="0" anchor="ctr"/>
                </a:tc>
                <a:tc rowSpan="2">
                  <a:txBody>
                    <a:bodyPr/>
                    <a:lstStyle/>
                    <a:p>
                      <a:pPr algn="ctr" rtl="0" fontAlgn="ctr"/>
                      <a:r>
                        <a:rPr lang="en-US" sz="1600" u="none" strike="noStrike">
                          <a:effectLst/>
                        </a:rPr>
                        <a:t>Output Indicator</a:t>
                      </a:r>
                      <a:endParaRPr lang="en-US" sz="1600" b="0" i="0" u="none" strike="noStrike">
                        <a:solidFill>
                          <a:srgbClr val="000000"/>
                        </a:solidFill>
                        <a:effectLst/>
                        <a:latin typeface="Calibri" panose="020F0502020204030204" pitchFamily="34" charset="0"/>
                      </a:endParaRPr>
                    </a:p>
                  </a:txBody>
                  <a:tcPr marL="6350" marR="6350" marT="6350" marB="0" anchor="ctr"/>
                </a:tc>
                <a:tc gridSpan="4">
                  <a:txBody>
                    <a:bodyPr/>
                    <a:lstStyle/>
                    <a:p>
                      <a:pPr algn="ctr" rtl="0" fontAlgn="ctr"/>
                      <a:r>
                        <a:rPr lang="en-US" sz="1600" u="none" strike="noStrike">
                          <a:effectLst/>
                        </a:rPr>
                        <a:t>Past Years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957852">
                <a:tc vMerge="1">
                  <a:txBody>
                    <a:bodyPr/>
                    <a:lstStyle/>
                    <a:p>
                      <a:endParaRPr lang="en-US"/>
                    </a:p>
                  </a:txBody>
                  <a:tcPr/>
                </a:tc>
                <a:tc vMerge="1">
                  <a:txBody>
                    <a:bodyPr/>
                    <a:lstStyle/>
                    <a:p>
                      <a:endParaRPr lang="en-US"/>
                    </a:p>
                  </a:txBody>
                  <a:tcPr/>
                </a:tc>
                <a:tc>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Target</a:t>
                      </a:r>
                    </a:p>
                  </a:txBody>
                  <a:tcPr marL="6350" marR="6350" marT="6350" marB="0" anchor="ctr"/>
                </a:tc>
                <a:tc>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a:txBody>
                    <a:bodyPr/>
                    <a:lstStyle/>
                    <a:p>
                      <a:pPr algn="ctr" rtl="0" fontAlgn="ctr"/>
                      <a:endParaRPr lang="en-US" sz="1600" u="none" strike="noStrike" kern="1200" dirty="0">
                        <a:solidFill>
                          <a:schemeClr val="dk1"/>
                        </a:solidFill>
                        <a:effectLst/>
                        <a:latin typeface="+mn-lt"/>
                        <a:ea typeface="+mn-ea"/>
                        <a:cs typeface="+mn-cs"/>
                      </a:endParaRPr>
                    </a:p>
                    <a:p>
                      <a:pPr algn="ctr" rtl="0" fontAlgn="ct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Target</a:t>
                      </a:r>
                    </a:p>
                    <a:p>
                      <a:pPr algn="ctr" rtl="0" fontAlgn="ctr"/>
                      <a:endParaRPr lang="en-US" sz="1600" u="none" strike="noStrike" kern="1200" dirty="0">
                        <a:solidFill>
                          <a:schemeClr val="dk1"/>
                        </a:solidFill>
                        <a:effectLst/>
                        <a:latin typeface="+mn-lt"/>
                        <a:ea typeface="+mn-ea"/>
                        <a:cs typeface="+mn-cs"/>
                      </a:endParaRPr>
                    </a:p>
                  </a:txBody>
                  <a:tcPr marL="6350" marR="6350" marT="63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Actual (as at August)</a:t>
                      </a:r>
                    </a:p>
                  </a:txBody>
                  <a:tcPr marL="6350" marR="6350" marT="6350" marB="0" anchor="ctr"/>
                </a:tc>
                <a:extLst>
                  <a:ext uri="{0D108BD9-81ED-4DB2-BD59-A6C34878D82A}">
                    <a16:rowId xmlns:a16="http://schemas.microsoft.com/office/drawing/2014/main" val="10003"/>
                  </a:ext>
                </a:extLst>
              </a:tr>
              <a:tr h="392121">
                <a:tc>
                  <a:txBody>
                    <a:bodyPr/>
                    <a:lstStyle/>
                    <a:p>
                      <a:pPr algn="l" fontAlgn="ctr"/>
                      <a:r>
                        <a:rPr lang="en-US" sz="1800" u="none" strike="noStrike" dirty="0">
                          <a:effectLst/>
                          <a:latin typeface="Times New Roman" panose="02020603050405020304" pitchFamily="18" charset="0"/>
                          <a:cs typeface="Times New Roman" panose="02020603050405020304" pitchFamily="18" charset="0"/>
                        </a:rPr>
                        <a:t> 1. General Assembly</a:t>
                      </a:r>
                      <a:r>
                        <a:rPr lang="en-US" sz="1800" u="none" strike="noStrike" baseline="0" dirty="0">
                          <a:effectLst/>
                          <a:latin typeface="Times New Roman" panose="02020603050405020304" pitchFamily="18" charset="0"/>
                          <a:cs typeface="Times New Roman" panose="02020603050405020304" pitchFamily="18" charset="0"/>
                        </a:rPr>
                        <a:t> Meetings </a:t>
                      </a:r>
                      <a:r>
                        <a:rPr lang="en-US" sz="1800" u="none" strike="noStrike" baseline="0" dirty="0" err="1">
                          <a:effectLst/>
                          <a:latin typeface="Times New Roman" panose="02020603050405020304" pitchFamily="18" charset="0"/>
                          <a:cs typeface="Times New Roman" panose="02020603050405020304" pitchFamily="18" charset="0"/>
                        </a:rPr>
                        <a:t>Organised</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800" u="none" strike="noStrike" dirty="0">
                          <a:effectLst/>
                          <a:latin typeface="Times New Roman" panose="02020603050405020304" pitchFamily="18" charset="0"/>
                          <a:cs typeface="Times New Roman" panose="02020603050405020304" pitchFamily="18" charset="0"/>
                        </a:rPr>
                        <a:t> No. of signed minutes on file</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u="none" strike="noStrike" dirty="0">
                          <a:effectLst/>
                          <a:latin typeface="Times New Roman" panose="02020603050405020304" pitchFamily="18" charset="0"/>
                          <a:cs typeface="Times New Roman" panose="02020603050405020304" pitchFamily="18" charset="0"/>
                        </a:rPr>
                        <a:t>3 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b="0" i="0" u="none" strike="noStrike" dirty="0">
                          <a:solidFill>
                            <a:srgbClr val="000000"/>
                          </a:solidFill>
                          <a:effectLst/>
                          <a:latin typeface="Times New Roman" panose="02020603050405020304" pitchFamily="18" charset="0"/>
                          <a:cs typeface="Times New Roman" panose="02020603050405020304" pitchFamily="18" charset="0"/>
                        </a:rPr>
                        <a:t>3</a:t>
                      </a:r>
                    </a:p>
                  </a:txBody>
                  <a:tcPr marL="6350" marR="6350" marT="6350" marB="0" anchor="ctr"/>
                </a:tc>
                <a:tc>
                  <a:txBody>
                    <a:bodyPr/>
                    <a:lstStyle/>
                    <a:p>
                      <a:pPr algn="ctr" rtl="0" fontAlgn="ctr"/>
                      <a:r>
                        <a:rPr lang="en-US" sz="1800" u="none" strike="noStrike" dirty="0">
                          <a:effectLst/>
                          <a:latin typeface="Times New Roman" panose="02020603050405020304" pitchFamily="18" charset="0"/>
                          <a:cs typeface="Times New Roman" panose="02020603050405020304" pitchFamily="18" charset="0"/>
                        </a:rPr>
                        <a:t> 3</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b="0" i="0" u="none" strike="noStrike" dirty="0">
                          <a:solidFill>
                            <a:srgbClr val="000000"/>
                          </a:solidFill>
                          <a:effectLst/>
                          <a:latin typeface="Times New Roman" panose="02020603050405020304" pitchFamily="18" charset="0"/>
                          <a:cs typeface="Times New Roman" panose="02020603050405020304" pitchFamily="18" charset="0"/>
                        </a:rPr>
                        <a:t>2</a:t>
                      </a:r>
                    </a:p>
                  </a:txBody>
                  <a:tcPr marL="6350" marR="6350" marT="6350" marB="0" anchor="ctr"/>
                </a:tc>
                <a:extLst>
                  <a:ext uri="{0D108BD9-81ED-4DB2-BD59-A6C34878D82A}">
                    <a16:rowId xmlns:a16="http://schemas.microsoft.com/office/drawing/2014/main" val="10005"/>
                  </a:ext>
                </a:extLst>
              </a:tr>
              <a:tr h="366548">
                <a:tc>
                  <a:txBody>
                    <a:bodyPr/>
                    <a:lstStyle/>
                    <a:p>
                      <a:pPr algn="l" rtl="0" fontAlgn="ctr"/>
                      <a:r>
                        <a:rPr lang="en-US" sz="1800" u="none" strike="noStrike" dirty="0">
                          <a:effectLst/>
                          <a:latin typeface="Times New Roman" panose="02020603050405020304" pitchFamily="18" charset="0"/>
                          <a:cs typeface="Times New Roman" panose="02020603050405020304" pitchFamily="18" charset="0"/>
                        </a:rPr>
                        <a:t> 2. HRMIS</a:t>
                      </a:r>
                      <a:r>
                        <a:rPr lang="en-US" sz="1800" u="none" strike="noStrike" baseline="0" dirty="0">
                          <a:effectLst/>
                          <a:latin typeface="Times New Roman" panose="02020603050405020304" pitchFamily="18" charset="0"/>
                          <a:cs typeface="Times New Roman" panose="02020603050405020304" pitchFamily="18" charset="0"/>
                        </a:rPr>
                        <a:t> Returns/Reports</a:t>
                      </a:r>
                      <a:endParaRPr lang="en-US" sz="18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800" u="none" strike="noStrike" dirty="0">
                          <a:effectLst/>
                          <a:latin typeface="Times New Roman" panose="02020603050405020304" pitchFamily="18" charset="0"/>
                          <a:cs typeface="Times New Roman" panose="02020603050405020304" pitchFamily="18" charset="0"/>
                        </a:rPr>
                        <a:t> No. of validation</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u="none" strike="noStrike" dirty="0">
                          <a:effectLst/>
                          <a:latin typeface="Times New Roman" panose="02020603050405020304" pitchFamily="18" charset="0"/>
                          <a:cs typeface="Times New Roman" panose="02020603050405020304" pitchFamily="18" charset="0"/>
                        </a:rPr>
                        <a:t>12 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b="0" i="0" u="none" strike="noStrike" dirty="0">
                          <a:solidFill>
                            <a:srgbClr val="000000"/>
                          </a:solidFill>
                          <a:effectLst/>
                          <a:latin typeface="Times New Roman" panose="02020603050405020304" pitchFamily="18" charset="0"/>
                          <a:cs typeface="Times New Roman" panose="02020603050405020304" pitchFamily="18" charset="0"/>
                        </a:rPr>
                        <a:t>12</a:t>
                      </a:r>
                    </a:p>
                  </a:txBody>
                  <a:tcPr marL="6350" marR="6350" marT="6350" marB="0" anchor="ctr"/>
                </a:tc>
                <a:tc>
                  <a:txBody>
                    <a:bodyPr/>
                    <a:lstStyle/>
                    <a:p>
                      <a:pPr algn="ctr" rtl="0" fontAlgn="ctr"/>
                      <a:r>
                        <a:rPr lang="en-US" sz="1800" u="none" strike="noStrike" dirty="0">
                          <a:effectLst/>
                          <a:latin typeface="Times New Roman" panose="02020603050405020304" pitchFamily="18" charset="0"/>
                          <a:cs typeface="Times New Roman" panose="02020603050405020304" pitchFamily="18" charset="0"/>
                        </a:rPr>
                        <a:t> 12</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b="0" i="0" u="none" strike="noStrike" dirty="0">
                          <a:solidFill>
                            <a:srgbClr val="000000"/>
                          </a:solidFill>
                          <a:effectLst/>
                          <a:latin typeface="Times New Roman" panose="02020603050405020304" pitchFamily="18" charset="0"/>
                          <a:cs typeface="Times New Roman" panose="02020603050405020304" pitchFamily="18" charset="0"/>
                        </a:rPr>
                        <a:t>8</a:t>
                      </a:r>
                    </a:p>
                  </a:txBody>
                  <a:tcPr marL="6350" marR="6350" marT="6350" marB="0" anchor="ctr"/>
                </a:tc>
                <a:extLst>
                  <a:ext uri="{0D108BD9-81ED-4DB2-BD59-A6C34878D82A}">
                    <a16:rowId xmlns:a16="http://schemas.microsoft.com/office/drawing/2014/main" val="10006"/>
                  </a:ext>
                </a:extLst>
              </a:tr>
              <a:tr h="366548">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800" u="none" strike="noStrike" dirty="0">
                          <a:effectLst/>
                          <a:latin typeface="Times New Roman" panose="02020603050405020304" pitchFamily="18" charset="0"/>
                          <a:cs typeface="Times New Roman" panose="02020603050405020304" pitchFamily="18" charset="0"/>
                        </a:rPr>
                        <a:t> 3. Management meetings </a:t>
                      </a:r>
                      <a:r>
                        <a:rPr lang="en-US" sz="1800" u="none" strike="noStrike" dirty="0" err="1">
                          <a:effectLst/>
                          <a:latin typeface="Times New Roman" panose="02020603050405020304" pitchFamily="18" charset="0"/>
                          <a:cs typeface="Times New Roman" panose="02020603050405020304" pitchFamily="18" charset="0"/>
                        </a:rPr>
                        <a:t>organised</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p>
                      <a:pPr algn="l" rtl="0" fontAlgn="ctr"/>
                      <a:endParaRPr lang="en-US" sz="18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800" u="none" strike="noStrike" dirty="0">
                          <a:effectLst/>
                          <a:latin typeface="Times New Roman" panose="02020603050405020304" pitchFamily="18" charset="0"/>
                          <a:cs typeface="Times New Roman" panose="02020603050405020304" pitchFamily="18" charset="0"/>
                        </a:rPr>
                        <a:t> No. of signed minutes on file</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u="none" strike="noStrike" dirty="0">
                          <a:effectLst/>
                          <a:latin typeface="Times New Roman" panose="02020603050405020304" pitchFamily="18" charset="0"/>
                          <a:cs typeface="Times New Roman" panose="02020603050405020304" pitchFamily="18" charset="0"/>
                        </a:rPr>
                        <a:t>4 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6350" marR="6350" marT="6350" marB="0" anchor="ctr"/>
                </a:tc>
                <a:tc>
                  <a:txBody>
                    <a:bodyPr/>
                    <a:lstStyle/>
                    <a:p>
                      <a:pPr algn="ctr" rtl="0" fontAlgn="ctr"/>
                      <a:r>
                        <a:rPr lang="en-US" sz="1800" u="none" strike="noStrike" dirty="0">
                          <a:effectLst/>
                          <a:latin typeface="Times New Roman" panose="02020603050405020304" pitchFamily="18" charset="0"/>
                          <a:cs typeface="Times New Roman" panose="02020603050405020304" pitchFamily="18" charset="0"/>
                        </a:rPr>
                        <a:t> 4</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800" b="0" i="0" u="none" strike="noStrike" dirty="0">
                          <a:solidFill>
                            <a:srgbClr val="000000"/>
                          </a:solidFill>
                          <a:effectLst/>
                          <a:latin typeface="Times New Roman" panose="02020603050405020304" pitchFamily="18" charset="0"/>
                          <a:cs typeface="Times New Roman" panose="02020603050405020304" pitchFamily="18" charset="0"/>
                        </a:rPr>
                        <a:t>3</a:t>
                      </a:r>
                    </a:p>
                  </a:txBody>
                  <a:tcPr marL="6350" marR="6350" marT="635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2164467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32</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783839696"/>
              </p:ext>
            </p:extLst>
          </p:nvPr>
        </p:nvGraphicFramePr>
        <p:xfrm>
          <a:off x="222737" y="104441"/>
          <a:ext cx="8490439" cy="5438635"/>
        </p:xfrm>
        <a:graphic>
          <a:graphicData uri="http://schemas.openxmlformats.org/drawingml/2006/table">
            <a:tbl>
              <a:tblPr firstRow="1" firstCol="1" bandRow="1">
                <a:tableStyleId>{5C22544A-7EE6-4342-B048-85BDC9FD1C3A}</a:tableStyleId>
              </a:tblPr>
              <a:tblGrid>
                <a:gridCol w="1976223">
                  <a:extLst>
                    <a:ext uri="{9D8B030D-6E8A-4147-A177-3AD203B41FA5}">
                      <a16:colId xmlns:a16="http://schemas.microsoft.com/office/drawing/2014/main" val="20000"/>
                    </a:ext>
                  </a:extLst>
                </a:gridCol>
                <a:gridCol w="1683449">
                  <a:extLst>
                    <a:ext uri="{9D8B030D-6E8A-4147-A177-3AD203B41FA5}">
                      <a16:colId xmlns:a16="http://schemas.microsoft.com/office/drawing/2014/main" val="20001"/>
                    </a:ext>
                  </a:extLst>
                </a:gridCol>
                <a:gridCol w="1280885">
                  <a:extLst>
                    <a:ext uri="{9D8B030D-6E8A-4147-A177-3AD203B41FA5}">
                      <a16:colId xmlns:a16="http://schemas.microsoft.com/office/drawing/2014/main" val="20002"/>
                    </a:ext>
                  </a:extLst>
                </a:gridCol>
                <a:gridCol w="1207692">
                  <a:extLst>
                    <a:ext uri="{9D8B030D-6E8A-4147-A177-3AD203B41FA5}">
                      <a16:colId xmlns:a16="http://schemas.microsoft.com/office/drawing/2014/main" val="1419644321"/>
                    </a:ext>
                  </a:extLst>
                </a:gridCol>
                <a:gridCol w="1171095">
                  <a:extLst>
                    <a:ext uri="{9D8B030D-6E8A-4147-A177-3AD203B41FA5}">
                      <a16:colId xmlns:a16="http://schemas.microsoft.com/office/drawing/2014/main" val="20003"/>
                    </a:ext>
                  </a:extLst>
                </a:gridCol>
                <a:gridCol w="1171095">
                  <a:extLst>
                    <a:ext uri="{9D8B030D-6E8A-4147-A177-3AD203B41FA5}">
                      <a16:colId xmlns:a16="http://schemas.microsoft.com/office/drawing/2014/main" val="1328106974"/>
                    </a:ext>
                  </a:extLst>
                </a:gridCol>
              </a:tblGrid>
              <a:tr h="886533">
                <a:tc gridSpan="6">
                  <a:txBody>
                    <a:bodyPr/>
                    <a:lstStyle/>
                    <a:p>
                      <a:pPr algn="ctr" rtl="0" fontAlgn="ctr"/>
                      <a:r>
                        <a:rPr lang="en-US" sz="2000" u="none" strike="noStrike" dirty="0">
                          <a:effectLst/>
                        </a:rPr>
                        <a:t> KEY PERFORMANCE INFORMATION FOR BUDGET PROGRAMMES</a:t>
                      </a:r>
                      <a:endParaRPr lang="en-US" sz="20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66548">
                <a:tc gridSpan="6">
                  <a:txBody>
                    <a:bodyPr/>
                    <a:lstStyle/>
                    <a:p>
                      <a:pPr marL="0" marR="0" lvl="0" indent="0" algn="ctr" defTabSz="514350" rtl="0" eaLnBrk="1" fontAlgn="ctr" latinLnBrk="0" hangingPunct="1">
                        <a:lnSpc>
                          <a:spcPct val="100000"/>
                        </a:lnSpc>
                        <a:spcBef>
                          <a:spcPts val="0"/>
                        </a:spcBef>
                        <a:spcAft>
                          <a:spcPts val="0"/>
                        </a:spcAft>
                        <a:buClrTx/>
                        <a:buSzTx/>
                        <a:buFontTx/>
                        <a:buNone/>
                        <a:tabLst/>
                        <a:defRPr/>
                      </a:pPr>
                      <a:r>
                        <a:rPr lang="en-US" sz="1600" u="none" strike="noStrike" dirty="0">
                          <a:effectLst/>
                        </a:rPr>
                        <a:t>(</a:t>
                      </a:r>
                      <a:r>
                        <a:rPr lang="en-US" sz="1600" u="none" strike="noStrike" dirty="0">
                          <a:effectLst/>
                          <a:latin typeface="Arial Narrow" panose="020B0606020202030204" pitchFamily="34" charset="0"/>
                        </a:rPr>
                        <a:t>INFRASTRUCTURE</a:t>
                      </a:r>
                      <a:r>
                        <a:rPr lang="en-US" sz="1600" u="none" strike="noStrike" baseline="0" dirty="0">
                          <a:effectLst/>
                          <a:latin typeface="Arial Narrow" panose="020B0606020202030204" pitchFamily="34" charset="0"/>
                        </a:rPr>
                        <a:t> DELIVERY AND MANAGEMENT </a:t>
                      </a:r>
                      <a:r>
                        <a:rPr lang="en-US" sz="1600" u="none" strike="noStrike" dirty="0">
                          <a:effectLst/>
                          <a:latin typeface="Arial Narrow" panose="020B0606020202030204" pitchFamily="34" charset="0"/>
                        </a:rPr>
                        <a:t>)</a:t>
                      </a:r>
                      <a:endParaRPr lang="en-US" sz="1600" b="1" i="0" u="none" strike="noStrike" dirty="0">
                        <a:solidFill>
                          <a:srgbClr val="FFFFFF"/>
                        </a:solidFill>
                        <a:effectLst/>
                        <a:latin typeface="Arial Narrow" panose="020B0606020202030204" pitchFamily="34" charset="0"/>
                      </a:endParaRPr>
                    </a:p>
                    <a:p>
                      <a:pPr algn="ctr" rtl="0" fontAlgn="ctr"/>
                      <a:endParaRPr lang="en-US" sz="16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75072">
                <a:tc rowSpan="2">
                  <a:txBody>
                    <a:bodyPr/>
                    <a:lstStyle/>
                    <a:p>
                      <a:pPr algn="ctr" rtl="0" fontAlgn="ctr"/>
                      <a:r>
                        <a:rPr lang="en-US" sz="1600" u="none" strike="noStrike" dirty="0">
                          <a:effectLst/>
                        </a:rPr>
                        <a:t>Key/Main Outputs</a:t>
                      </a:r>
                      <a:endParaRPr lang="en-US" sz="1600" b="1" i="0" u="none" strike="noStrike" dirty="0">
                        <a:solidFill>
                          <a:srgbClr val="FFFFFF"/>
                        </a:solidFill>
                        <a:effectLst/>
                        <a:latin typeface="Calibri" panose="020F0502020204030204" pitchFamily="34" charset="0"/>
                      </a:endParaRPr>
                    </a:p>
                  </a:txBody>
                  <a:tcPr marL="6350" marR="6350" marT="6350" marB="0" anchor="ctr"/>
                </a:tc>
                <a:tc rowSpan="2">
                  <a:txBody>
                    <a:bodyPr/>
                    <a:lstStyle/>
                    <a:p>
                      <a:pPr algn="ctr" rtl="0" fontAlgn="ctr"/>
                      <a:r>
                        <a:rPr lang="en-US" sz="1600" u="none" strike="noStrike" dirty="0">
                          <a:effectLst/>
                        </a:rPr>
                        <a:t>Output Indicator</a:t>
                      </a:r>
                      <a:endParaRPr lang="en-US" sz="1600" b="0" i="0" u="none" strike="noStrike" dirty="0">
                        <a:solidFill>
                          <a:srgbClr val="000000"/>
                        </a:solidFill>
                        <a:effectLst/>
                        <a:latin typeface="Calibri" panose="020F0502020204030204" pitchFamily="34" charset="0"/>
                      </a:endParaRPr>
                    </a:p>
                  </a:txBody>
                  <a:tcPr marL="6350" marR="6350" marT="6350" marB="0" anchor="ctr"/>
                </a:tc>
                <a:tc gridSpan="4">
                  <a:txBody>
                    <a:bodyPr/>
                    <a:lstStyle/>
                    <a:p>
                      <a:pPr algn="ctr" rtl="0" fontAlgn="ctr"/>
                      <a:r>
                        <a:rPr lang="en-US" sz="1600" u="none" strike="noStrike">
                          <a:effectLst/>
                        </a:rPr>
                        <a:t>Past Years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957852">
                <a:tc vMerge="1">
                  <a:txBody>
                    <a:bodyPr/>
                    <a:lstStyle/>
                    <a:p>
                      <a:endParaRPr lang="en-US"/>
                    </a:p>
                  </a:txBody>
                  <a:tcPr/>
                </a:tc>
                <a:tc vMerge="1">
                  <a:txBody>
                    <a:bodyPr/>
                    <a:lstStyle/>
                    <a:p>
                      <a:endParaRPr lang="en-US"/>
                    </a:p>
                  </a:txBody>
                  <a:tcPr/>
                </a:tc>
                <a:tc>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Target</a:t>
                      </a:r>
                    </a:p>
                  </a:txBody>
                  <a:tcPr marL="6350" marR="6350" marT="6350" marB="0" anchor="ctr"/>
                </a:tc>
                <a:tc>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a:txBody>
                    <a:bodyPr/>
                    <a:lstStyle/>
                    <a:p>
                      <a:pPr algn="ctr" rtl="0" fontAlgn="ctr"/>
                      <a:endParaRPr lang="en-US" sz="1600" u="none" strike="noStrike" kern="1200" dirty="0">
                        <a:solidFill>
                          <a:schemeClr val="dk1"/>
                        </a:solidFill>
                        <a:effectLst/>
                        <a:latin typeface="+mn-lt"/>
                        <a:ea typeface="+mn-ea"/>
                        <a:cs typeface="+mn-cs"/>
                      </a:endParaRPr>
                    </a:p>
                    <a:p>
                      <a:pPr algn="ctr" rtl="0" fontAlgn="ct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Target</a:t>
                      </a:r>
                    </a:p>
                    <a:p>
                      <a:pPr algn="ctr" rtl="0" fontAlgn="ctr"/>
                      <a:endParaRPr lang="en-US" sz="1600" u="none" strike="noStrike" kern="1200" dirty="0">
                        <a:solidFill>
                          <a:schemeClr val="dk1"/>
                        </a:solidFill>
                        <a:effectLst/>
                        <a:latin typeface="+mn-lt"/>
                        <a:ea typeface="+mn-ea"/>
                        <a:cs typeface="+mn-cs"/>
                      </a:endParaRPr>
                    </a:p>
                  </a:txBody>
                  <a:tcPr marL="6350" marR="6350" marT="63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Actual (as at August)</a:t>
                      </a:r>
                    </a:p>
                  </a:txBody>
                  <a:tcPr marL="6350" marR="6350" marT="6350" marB="0" anchor="ctr"/>
                </a:tc>
                <a:extLst>
                  <a:ext uri="{0D108BD9-81ED-4DB2-BD59-A6C34878D82A}">
                    <a16:rowId xmlns:a16="http://schemas.microsoft.com/office/drawing/2014/main" val="10003"/>
                  </a:ext>
                </a:extLst>
              </a:tr>
              <a:tr h="392121">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u="none" strike="noStrike" dirty="0">
                          <a:effectLst/>
                          <a:latin typeface="Times New Roman" panose="02020603050405020304" pitchFamily="18" charset="0"/>
                          <a:cs typeface="Times New Roman" panose="02020603050405020304" pitchFamily="18" charset="0"/>
                        </a:rPr>
                        <a:t> 1. </a:t>
                      </a:r>
                      <a:r>
                        <a:rPr lang="en-US" sz="1600" kern="12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Planning</a:t>
                      </a:r>
                      <a:r>
                        <a:rPr lang="en-US" sz="1600" kern="1200" baseline="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education in communities organized </a:t>
                      </a:r>
                      <a:endParaRPr lang="en-US" sz="16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l" fontAlgn="ct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a:t>
                      </a:r>
                      <a:r>
                        <a:rPr lang="en-US" sz="1600" kern="1200" baseline="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meetings held with signed reports and invitation letter</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l" rtl="0" fontAlgn="ct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3</a:t>
                      </a:r>
                    </a:p>
                  </a:txBody>
                  <a:tcPr marL="6350" marR="6350" marT="6350" marB="0" anchor="ctr"/>
                </a:tc>
                <a:extLst>
                  <a:ext uri="{0D108BD9-81ED-4DB2-BD59-A6C34878D82A}">
                    <a16:rowId xmlns:a16="http://schemas.microsoft.com/office/drawing/2014/main" val="10005"/>
                  </a:ext>
                </a:extLst>
              </a:tr>
              <a:tr h="366548">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u="none" strike="noStrike" dirty="0">
                          <a:effectLst/>
                          <a:latin typeface="Times New Roman" panose="02020603050405020304" pitchFamily="18" charset="0"/>
                          <a:cs typeface="Times New Roman" panose="02020603050405020304" pitchFamily="18" charset="0"/>
                        </a:rPr>
                        <a:t> 2. </a:t>
                      </a:r>
                      <a:r>
                        <a:rPr lang="en-US" sz="1600" kern="1200" baseline="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Technical Sub-Committee meetings held</a:t>
                      </a:r>
                      <a:endParaRPr lang="en-US" sz="16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l" rtl="0" fontAlgn="ct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Minutes of meetings signed and filed </a:t>
                      </a:r>
                    </a:p>
                    <a:p>
                      <a:pPr algn="l" rtl="0" fontAlgn="ct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12</a:t>
                      </a: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12</a:t>
                      </a: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12</a:t>
                      </a: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8</a:t>
                      </a:r>
                    </a:p>
                  </a:txBody>
                  <a:tcPr marL="6350" marR="6350" marT="6350" marB="0" anchor="ctr"/>
                </a:tc>
                <a:extLst>
                  <a:ext uri="{0D108BD9-81ED-4DB2-BD59-A6C34878D82A}">
                    <a16:rowId xmlns:a16="http://schemas.microsoft.com/office/drawing/2014/main" val="10006"/>
                  </a:ext>
                </a:extLst>
              </a:tr>
              <a:tr h="366548">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u="none" strike="noStrike" dirty="0">
                          <a:effectLst/>
                        </a:rPr>
                        <a:t> </a:t>
                      </a:r>
                      <a:endParaRPr lang="en-US" sz="1600" b="0" i="0" u="none" strike="noStrike" dirty="0">
                        <a:solidFill>
                          <a:srgbClr val="000000"/>
                        </a:solidFill>
                        <a:effectLst/>
                        <a:latin typeface="Arial Narrow" panose="020B0606020202030204" pitchFamily="34" charset="0"/>
                      </a:endParaRPr>
                    </a:p>
                    <a:p>
                      <a:pPr algn="l" rtl="0" fontAlgn="ctr"/>
                      <a:endParaRPr lang="en-US" sz="1600" b="1" i="0" u="none" strike="noStrike" dirty="0">
                        <a:solidFill>
                          <a:srgbClr val="FFFFFF"/>
                        </a:solidFill>
                        <a:effectLst/>
                        <a:latin typeface="Calibri" panose="020F0502020204030204" pitchFamily="34" charset="0"/>
                      </a:endParaRPr>
                    </a:p>
                  </a:txBody>
                  <a:tcPr marL="6350" marR="6350" marT="6350" marB="0" anchor="ctr"/>
                </a:tc>
                <a:tc>
                  <a:txBody>
                    <a:bodyPr/>
                    <a:lstStyle/>
                    <a:p>
                      <a:pPr algn="l" rtl="0" fontAlgn="ct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400" b="0" i="0" u="none" strike="noStrike" dirty="0">
                        <a:solidFill>
                          <a:srgbClr val="000000"/>
                        </a:solidFill>
                        <a:effectLst/>
                        <a:latin typeface="Arial Narrow" panose="020B0606020202030204" pitchFamily="34" charset="0"/>
                      </a:endParaRPr>
                    </a:p>
                  </a:txBody>
                  <a:tcPr marL="6350" marR="6350" marT="6350" marB="0" anchor="ctr"/>
                </a:tc>
                <a:tc>
                  <a:txBody>
                    <a:bodyPr/>
                    <a:lstStyle/>
                    <a:p>
                      <a:pPr algn="ctr" rtl="0" fontAlgn="ctr"/>
                      <a:endParaRPr lang="en-US" sz="1400" b="0" i="0" u="none" strike="noStrike" dirty="0">
                        <a:solidFill>
                          <a:srgbClr val="000000"/>
                        </a:solidFill>
                        <a:effectLst/>
                        <a:latin typeface="Arial Narrow" panose="020B0606020202030204" pitchFamily="34" charset="0"/>
                      </a:endParaRPr>
                    </a:p>
                  </a:txBody>
                  <a:tcPr marL="6350" marR="6350" marT="6350" marB="0" anchor="ctr"/>
                </a:tc>
                <a:tc>
                  <a:txBody>
                    <a:bodyPr/>
                    <a:lstStyle/>
                    <a:p>
                      <a:pPr algn="ctr" rtl="0" fontAlgn="ctr"/>
                      <a:endParaRPr lang="en-US" sz="1400" b="0" i="0" u="none" strike="noStrike" dirty="0">
                        <a:solidFill>
                          <a:srgbClr val="000000"/>
                        </a:solidFill>
                        <a:effectLst/>
                        <a:latin typeface="Arial Narrow" panose="020B0606020202030204" pitchFamily="34" charset="0"/>
                      </a:endParaRPr>
                    </a:p>
                  </a:txBody>
                  <a:tcPr marL="6350" marR="6350" marT="6350" marB="0" anchor="ctr"/>
                </a:tc>
                <a:tc>
                  <a:txBody>
                    <a:bodyPr/>
                    <a:lstStyle/>
                    <a:p>
                      <a:pPr algn="ctr" rtl="0" fontAlgn="ct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9441195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33</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208363091"/>
              </p:ext>
            </p:extLst>
          </p:nvPr>
        </p:nvGraphicFramePr>
        <p:xfrm>
          <a:off x="222737" y="104441"/>
          <a:ext cx="8490439" cy="5682475"/>
        </p:xfrm>
        <a:graphic>
          <a:graphicData uri="http://schemas.openxmlformats.org/drawingml/2006/table">
            <a:tbl>
              <a:tblPr firstRow="1" firstCol="1" bandRow="1">
                <a:tableStyleId>{5C22544A-7EE6-4342-B048-85BDC9FD1C3A}</a:tableStyleId>
              </a:tblPr>
              <a:tblGrid>
                <a:gridCol w="1976223">
                  <a:extLst>
                    <a:ext uri="{9D8B030D-6E8A-4147-A177-3AD203B41FA5}">
                      <a16:colId xmlns:a16="http://schemas.microsoft.com/office/drawing/2014/main" val="20000"/>
                    </a:ext>
                  </a:extLst>
                </a:gridCol>
                <a:gridCol w="1683449">
                  <a:extLst>
                    <a:ext uri="{9D8B030D-6E8A-4147-A177-3AD203B41FA5}">
                      <a16:colId xmlns:a16="http://schemas.microsoft.com/office/drawing/2014/main" val="20001"/>
                    </a:ext>
                  </a:extLst>
                </a:gridCol>
                <a:gridCol w="1280885">
                  <a:extLst>
                    <a:ext uri="{9D8B030D-6E8A-4147-A177-3AD203B41FA5}">
                      <a16:colId xmlns:a16="http://schemas.microsoft.com/office/drawing/2014/main" val="20002"/>
                    </a:ext>
                  </a:extLst>
                </a:gridCol>
                <a:gridCol w="1207692">
                  <a:extLst>
                    <a:ext uri="{9D8B030D-6E8A-4147-A177-3AD203B41FA5}">
                      <a16:colId xmlns:a16="http://schemas.microsoft.com/office/drawing/2014/main" val="1419644321"/>
                    </a:ext>
                  </a:extLst>
                </a:gridCol>
                <a:gridCol w="1171095">
                  <a:extLst>
                    <a:ext uri="{9D8B030D-6E8A-4147-A177-3AD203B41FA5}">
                      <a16:colId xmlns:a16="http://schemas.microsoft.com/office/drawing/2014/main" val="20003"/>
                    </a:ext>
                  </a:extLst>
                </a:gridCol>
                <a:gridCol w="1171095">
                  <a:extLst>
                    <a:ext uri="{9D8B030D-6E8A-4147-A177-3AD203B41FA5}">
                      <a16:colId xmlns:a16="http://schemas.microsoft.com/office/drawing/2014/main" val="1328106974"/>
                    </a:ext>
                  </a:extLst>
                </a:gridCol>
              </a:tblGrid>
              <a:tr h="886533">
                <a:tc gridSpan="6">
                  <a:txBody>
                    <a:bodyPr/>
                    <a:lstStyle/>
                    <a:p>
                      <a:pPr algn="ctr" rtl="0" fontAlgn="ctr"/>
                      <a:r>
                        <a:rPr lang="en-US" sz="2000" u="none" strike="noStrike" dirty="0">
                          <a:effectLst/>
                        </a:rPr>
                        <a:t> KEY PERFORMANCE INFORMATION FOR BUDGET PROGRAMMES</a:t>
                      </a:r>
                      <a:endParaRPr lang="en-US" sz="20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66548">
                <a:tc gridSpan="6">
                  <a:txBody>
                    <a:bodyPr/>
                    <a:lstStyle/>
                    <a:p>
                      <a:pPr marL="0" marR="0" lvl="0" indent="0" algn="ctr" defTabSz="514350" rtl="0" eaLnBrk="1" fontAlgn="ctr" latinLnBrk="0" hangingPunct="1">
                        <a:lnSpc>
                          <a:spcPct val="100000"/>
                        </a:lnSpc>
                        <a:spcBef>
                          <a:spcPts val="0"/>
                        </a:spcBef>
                        <a:spcAft>
                          <a:spcPts val="0"/>
                        </a:spcAft>
                        <a:buClrTx/>
                        <a:buSzTx/>
                        <a:buFontTx/>
                        <a:buNone/>
                        <a:tabLst/>
                        <a:defRPr/>
                      </a:pPr>
                      <a:r>
                        <a:rPr lang="en-US" sz="1600" u="none" strike="noStrike" dirty="0">
                          <a:effectLst/>
                        </a:rPr>
                        <a:t>(</a:t>
                      </a:r>
                      <a:r>
                        <a:rPr lang="en-US" sz="1600" u="none" strike="noStrike" dirty="0">
                          <a:effectLst/>
                          <a:latin typeface="Arial Narrow" panose="020B0606020202030204" pitchFamily="34" charset="0"/>
                        </a:rPr>
                        <a:t>SOCIAL</a:t>
                      </a:r>
                      <a:r>
                        <a:rPr lang="en-US" sz="1600" u="none" strike="noStrike" baseline="0" dirty="0">
                          <a:effectLst/>
                          <a:latin typeface="Arial Narrow" panose="020B0606020202030204" pitchFamily="34" charset="0"/>
                        </a:rPr>
                        <a:t> SERVICES DELIVERY</a:t>
                      </a:r>
                      <a:r>
                        <a:rPr lang="en-US" sz="1600" u="none" strike="noStrike" dirty="0">
                          <a:effectLst/>
                          <a:latin typeface="Arial Narrow" panose="020B0606020202030204" pitchFamily="34" charset="0"/>
                        </a:rPr>
                        <a:t>)</a:t>
                      </a:r>
                      <a:endParaRPr lang="en-US" sz="1600" b="1" i="0" u="none" strike="noStrike" dirty="0">
                        <a:solidFill>
                          <a:srgbClr val="FFFFFF"/>
                        </a:solidFill>
                        <a:effectLst/>
                        <a:latin typeface="Arial Narrow" panose="020B0606020202030204" pitchFamily="34" charset="0"/>
                      </a:endParaRPr>
                    </a:p>
                    <a:p>
                      <a:pPr marL="0" marR="0" lvl="0" indent="0" algn="ctr" defTabSz="514350" rtl="0" eaLnBrk="1" fontAlgn="ctr" latinLnBrk="0" hangingPunct="1">
                        <a:lnSpc>
                          <a:spcPct val="100000"/>
                        </a:lnSpc>
                        <a:spcBef>
                          <a:spcPts val="0"/>
                        </a:spcBef>
                        <a:spcAft>
                          <a:spcPts val="0"/>
                        </a:spcAft>
                        <a:buClrTx/>
                        <a:buSzTx/>
                        <a:buFontTx/>
                        <a:buNone/>
                        <a:tabLst/>
                        <a:defRPr/>
                      </a:pPr>
                      <a:endParaRPr lang="en-US" sz="1600" b="1" i="0" u="none" strike="noStrike" dirty="0">
                        <a:solidFill>
                          <a:srgbClr val="FFFFFF"/>
                        </a:solidFill>
                        <a:effectLst/>
                        <a:latin typeface="Arial Narrow" panose="020B0606020202030204" pitchFamily="34" charset="0"/>
                      </a:endParaRPr>
                    </a:p>
                    <a:p>
                      <a:pPr algn="ctr" rtl="0" fontAlgn="ctr"/>
                      <a:endParaRPr lang="en-US" sz="16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75072">
                <a:tc rowSpan="2">
                  <a:txBody>
                    <a:bodyPr/>
                    <a:lstStyle/>
                    <a:p>
                      <a:pPr algn="ctr" rtl="0" fontAlgn="ctr"/>
                      <a:r>
                        <a:rPr lang="en-US" sz="1600" u="none" strike="noStrike" dirty="0">
                          <a:effectLst/>
                        </a:rPr>
                        <a:t>Key/Main Outputs</a:t>
                      </a:r>
                      <a:endParaRPr lang="en-US" sz="1600" b="1" i="0" u="none" strike="noStrike" dirty="0">
                        <a:solidFill>
                          <a:srgbClr val="FFFFFF"/>
                        </a:solidFill>
                        <a:effectLst/>
                        <a:latin typeface="Calibri" panose="020F0502020204030204" pitchFamily="34" charset="0"/>
                      </a:endParaRPr>
                    </a:p>
                  </a:txBody>
                  <a:tcPr marL="6350" marR="6350" marT="6350" marB="0" anchor="ctr"/>
                </a:tc>
                <a:tc rowSpan="2">
                  <a:txBody>
                    <a:bodyPr/>
                    <a:lstStyle/>
                    <a:p>
                      <a:pPr algn="ctr" rtl="0" fontAlgn="ctr"/>
                      <a:r>
                        <a:rPr lang="en-US" sz="1600" u="none" strike="noStrike" dirty="0">
                          <a:effectLst/>
                        </a:rPr>
                        <a:t>Output Indicator</a:t>
                      </a:r>
                      <a:endParaRPr lang="en-US" sz="1600" b="0" i="0" u="none" strike="noStrike" dirty="0">
                        <a:solidFill>
                          <a:srgbClr val="000000"/>
                        </a:solidFill>
                        <a:effectLst/>
                        <a:latin typeface="Calibri" panose="020F0502020204030204" pitchFamily="34" charset="0"/>
                      </a:endParaRPr>
                    </a:p>
                  </a:txBody>
                  <a:tcPr marL="6350" marR="6350" marT="6350" marB="0" anchor="ctr"/>
                </a:tc>
                <a:tc gridSpan="4">
                  <a:txBody>
                    <a:bodyPr/>
                    <a:lstStyle/>
                    <a:p>
                      <a:pPr algn="ctr" rtl="0" fontAlgn="ctr"/>
                      <a:r>
                        <a:rPr lang="en-US" sz="1600" u="none" strike="noStrike">
                          <a:effectLst/>
                        </a:rPr>
                        <a:t>Past Years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957852">
                <a:tc vMerge="1">
                  <a:txBody>
                    <a:bodyPr/>
                    <a:lstStyle/>
                    <a:p>
                      <a:endParaRPr lang="en-US"/>
                    </a:p>
                  </a:txBody>
                  <a:tcPr/>
                </a:tc>
                <a:tc vMerge="1">
                  <a:txBody>
                    <a:bodyPr/>
                    <a:lstStyle/>
                    <a:p>
                      <a:endParaRPr lang="en-US"/>
                    </a:p>
                  </a:txBody>
                  <a:tcPr/>
                </a:tc>
                <a:tc>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Target</a:t>
                      </a:r>
                    </a:p>
                  </a:txBody>
                  <a:tcPr marL="6350" marR="6350" marT="6350" marB="0" anchor="ctr"/>
                </a:tc>
                <a:tc>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a:txBody>
                    <a:bodyPr/>
                    <a:lstStyle/>
                    <a:p>
                      <a:pPr algn="ctr" rtl="0" fontAlgn="ctr"/>
                      <a:endParaRPr lang="en-US" sz="1600" u="none" strike="noStrike" kern="1200" dirty="0">
                        <a:solidFill>
                          <a:schemeClr val="dk1"/>
                        </a:solidFill>
                        <a:effectLst/>
                        <a:latin typeface="+mn-lt"/>
                        <a:ea typeface="+mn-ea"/>
                        <a:cs typeface="+mn-cs"/>
                      </a:endParaRPr>
                    </a:p>
                    <a:p>
                      <a:pPr algn="ctr" rtl="0" fontAlgn="ct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Target</a:t>
                      </a:r>
                    </a:p>
                    <a:p>
                      <a:pPr algn="ctr" rtl="0" fontAlgn="ctr"/>
                      <a:endParaRPr lang="en-US" sz="1600" u="none" strike="noStrike" kern="1200" dirty="0">
                        <a:solidFill>
                          <a:schemeClr val="dk1"/>
                        </a:solidFill>
                        <a:effectLst/>
                        <a:latin typeface="+mn-lt"/>
                        <a:ea typeface="+mn-ea"/>
                        <a:cs typeface="+mn-cs"/>
                      </a:endParaRPr>
                    </a:p>
                  </a:txBody>
                  <a:tcPr marL="6350" marR="6350" marT="63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Actual (as at August)</a:t>
                      </a:r>
                    </a:p>
                  </a:txBody>
                  <a:tcPr marL="6350" marR="6350" marT="6350" marB="0" anchor="ctr"/>
                </a:tc>
                <a:extLst>
                  <a:ext uri="{0D108BD9-81ED-4DB2-BD59-A6C34878D82A}">
                    <a16:rowId xmlns:a16="http://schemas.microsoft.com/office/drawing/2014/main" val="10003"/>
                  </a:ext>
                </a:extLst>
              </a:tr>
              <a:tr h="392121">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u="none" strike="noStrike" dirty="0">
                          <a:effectLst/>
                          <a:latin typeface="Times New Roman" panose="02020603050405020304" pitchFamily="18" charset="0"/>
                          <a:cs typeface="Times New Roman" panose="02020603050405020304" pitchFamily="18" charset="0"/>
                        </a:rPr>
                        <a:t> 1. STMIE clinics </a:t>
                      </a:r>
                      <a:r>
                        <a:rPr lang="en-US" sz="1600" u="none" strike="noStrike" dirty="0" err="1">
                          <a:effectLst/>
                          <a:latin typeface="Times New Roman" panose="02020603050405020304" pitchFamily="18" charset="0"/>
                          <a:cs typeface="Times New Roman" panose="02020603050405020304" pitchFamily="18" charset="0"/>
                        </a:rPr>
                        <a:t>organised</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No. of clinics </a:t>
                      </a:r>
                      <a:r>
                        <a:rPr lang="en-US" sz="1600" u="none" strike="noStrike" dirty="0" err="1">
                          <a:effectLst/>
                          <a:latin typeface="Times New Roman" panose="02020603050405020304" pitchFamily="18" charset="0"/>
                          <a:cs typeface="Times New Roman" panose="02020603050405020304" pitchFamily="18" charset="0"/>
                        </a:rPr>
                        <a:t>organised</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1</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0</a:t>
                      </a:r>
                    </a:p>
                  </a:txBody>
                  <a:tcPr marL="6350" marR="6350" marT="6350" marB="0" anchor="ctr"/>
                </a:tc>
                <a:extLst>
                  <a:ext uri="{0D108BD9-81ED-4DB2-BD59-A6C34878D82A}">
                    <a16:rowId xmlns:a16="http://schemas.microsoft.com/office/drawing/2014/main" val="10005"/>
                  </a:ext>
                </a:extLst>
              </a:tr>
              <a:tr h="366548">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u="none" strike="noStrike" dirty="0">
                          <a:effectLst/>
                          <a:latin typeface="Times New Roman" panose="02020603050405020304" pitchFamily="18" charset="0"/>
                          <a:cs typeface="Times New Roman" panose="02020603050405020304" pitchFamily="18" charset="0"/>
                        </a:rPr>
                        <a:t> 2. </a:t>
                      </a:r>
                      <a:r>
                        <a:rPr lang="en-US" sz="1600" b="1" i="0" u="none" strike="noStrike" dirty="0">
                          <a:solidFill>
                            <a:srgbClr val="FFFFFF"/>
                          </a:solidFill>
                          <a:effectLst/>
                          <a:latin typeface="Times New Roman" panose="02020603050405020304" pitchFamily="18" charset="0"/>
                          <a:cs typeface="Times New Roman" panose="02020603050405020304" pitchFamily="18" charset="0"/>
                        </a:rPr>
                        <a:t>Fund distributed to PWDs</a:t>
                      </a:r>
                    </a:p>
                    <a:p>
                      <a:pPr marL="0" marR="0" lvl="0" indent="0" algn="l" defTabSz="514350" rtl="0" eaLnBrk="1" fontAlgn="ctr" latinLnBrk="0" hangingPunct="1">
                        <a:lnSpc>
                          <a:spcPct val="100000"/>
                        </a:lnSpc>
                        <a:spcBef>
                          <a:spcPts val="0"/>
                        </a:spcBef>
                        <a:spcAft>
                          <a:spcPts val="0"/>
                        </a:spcAft>
                        <a:buClrTx/>
                        <a:buSzTx/>
                        <a:buFontTx/>
                        <a:buNone/>
                        <a:tabLst/>
                        <a:defRPr/>
                      </a:pP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b="0" i="0" u="none" strike="noStrike" dirty="0">
                          <a:solidFill>
                            <a:schemeClr val="tx1"/>
                          </a:solidFill>
                          <a:effectLst/>
                          <a:latin typeface="Times New Roman" panose="02020603050405020304" pitchFamily="18" charset="0"/>
                          <a:cs typeface="Times New Roman" panose="02020603050405020304" pitchFamily="18" charset="0"/>
                        </a:rPr>
                        <a:t>No. of people</a:t>
                      </a:r>
                      <a:r>
                        <a:rPr lang="en-US" sz="1600" b="0" i="0" u="none" strike="noStrike" baseline="0" dirty="0">
                          <a:solidFill>
                            <a:schemeClr val="tx1"/>
                          </a:solidFill>
                          <a:effectLst/>
                          <a:latin typeface="Times New Roman" panose="02020603050405020304" pitchFamily="18" charset="0"/>
                          <a:cs typeface="Times New Roman" panose="02020603050405020304" pitchFamily="18" charset="0"/>
                        </a:rPr>
                        <a:t> benefitted from the fund</a:t>
                      </a:r>
                      <a:endParaRPr lang="en-US" sz="1600" b="0" i="0" u="none" strike="noStrike" dirty="0">
                        <a:solidFill>
                          <a:schemeClr val="tx1"/>
                        </a:solidFill>
                        <a:effectLst/>
                        <a:latin typeface="Times New Roman" panose="02020603050405020304" pitchFamily="18" charset="0"/>
                        <a:cs typeface="Times New Roman" panose="02020603050405020304" pitchFamily="18" charset="0"/>
                      </a:endParaRPr>
                    </a:p>
                    <a:p>
                      <a:pPr algn="l" rtl="0" fontAlgn="ctr"/>
                      <a:endParaRPr lang="en-US"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chemeClr val="tx1"/>
                          </a:solidFill>
                          <a:effectLst/>
                          <a:latin typeface="Times New Roman" panose="02020603050405020304" pitchFamily="18" charset="0"/>
                          <a:cs typeface="Times New Roman" panose="02020603050405020304" pitchFamily="18" charset="0"/>
                        </a:rPr>
                        <a:t>90</a:t>
                      </a:r>
                    </a:p>
                  </a:txBody>
                  <a:tcPr marL="6350" marR="6350" marT="6350" marB="0" anchor="ctr"/>
                </a:tc>
                <a:tc>
                  <a:txBody>
                    <a:bodyPr/>
                    <a:lstStyle/>
                    <a:p>
                      <a:pPr algn="ctr" rtl="0" fontAlgn="ctr"/>
                      <a:r>
                        <a:rPr lang="en-US" sz="1600" b="0" i="0" u="none" strike="noStrike" dirty="0">
                          <a:solidFill>
                            <a:schemeClr val="tx1"/>
                          </a:solidFill>
                          <a:effectLst/>
                          <a:latin typeface="Times New Roman" panose="02020603050405020304" pitchFamily="18" charset="0"/>
                          <a:cs typeface="Times New Roman" panose="02020603050405020304" pitchFamily="18" charset="0"/>
                        </a:rPr>
                        <a:t>80</a:t>
                      </a:r>
                    </a:p>
                  </a:txBody>
                  <a:tcPr marL="6350" marR="6350" marT="6350" marB="0" anchor="ctr"/>
                </a:tc>
                <a:tc>
                  <a:txBody>
                    <a:bodyPr/>
                    <a:lstStyle/>
                    <a:p>
                      <a:pPr algn="ctr" rtl="0" fontAlgn="ctr"/>
                      <a:r>
                        <a:rPr lang="en-US" sz="1600" b="0" i="0" u="none" strike="noStrike" dirty="0">
                          <a:solidFill>
                            <a:schemeClr val="tx1"/>
                          </a:solidFill>
                          <a:effectLst/>
                          <a:latin typeface="Times New Roman" panose="02020603050405020304" pitchFamily="18" charset="0"/>
                          <a:cs typeface="Times New Roman" panose="02020603050405020304" pitchFamily="18" charset="0"/>
                        </a:rPr>
                        <a:t>90</a:t>
                      </a:r>
                    </a:p>
                  </a:txBody>
                  <a:tcPr marL="6350" marR="6350" marT="6350" marB="0" anchor="ctr"/>
                </a:tc>
                <a:tc>
                  <a:txBody>
                    <a:bodyPr/>
                    <a:lstStyle/>
                    <a:p>
                      <a:pPr algn="ctr" rtl="0" fontAlgn="ctr"/>
                      <a:r>
                        <a:rPr lang="en-US" sz="1600" b="0" i="0" u="none" strike="noStrike" dirty="0">
                          <a:solidFill>
                            <a:schemeClr val="tx1"/>
                          </a:solidFill>
                          <a:effectLst/>
                          <a:latin typeface="Times New Roman" panose="02020603050405020304" pitchFamily="18" charset="0"/>
                          <a:cs typeface="Times New Roman" panose="02020603050405020304" pitchFamily="18" charset="0"/>
                        </a:rPr>
                        <a:t>85</a:t>
                      </a:r>
                    </a:p>
                  </a:txBody>
                  <a:tcPr marL="6350" marR="6350" marT="6350" marB="0" anchor="ctr"/>
                </a:tc>
                <a:extLst>
                  <a:ext uri="{0D108BD9-81ED-4DB2-BD59-A6C34878D82A}">
                    <a16:rowId xmlns:a16="http://schemas.microsoft.com/office/drawing/2014/main" val="10006"/>
                  </a:ext>
                </a:extLst>
              </a:tr>
              <a:tr h="366548">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u="none" strike="noStrike" dirty="0">
                          <a:effectLst/>
                          <a:latin typeface="Times New Roman" panose="02020603050405020304" pitchFamily="18" charset="0"/>
                          <a:cs typeface="Times New Roman" panose="02020603050405020304" pitchFamily="18" charset="0"/>
                        </a:rPr>
                        <a:t> 3. Access to health service delivery improved</a:t>
                      </a: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p>
                      <a:pPr marL="0" marR="0" lvl="0" indent="0" algn="l" defTabSz="514350" rtl="0" eaLnBrk="1" fontAlgn="ctr" latinLnBrk="0" hangingPunct="1">
                        <a:lnSpc>
                          <a:spcPct val="100000"/>
                        </a:lnSpc>
                        <a:spcBef>
                          <a:spcPts val="0"/>
                        </a:spcBef>
                        <a:spcAft>
                          <a:spcPts val="0"/>
                        </a:spcAft>
                        <a:buClrTx/>
                        <a:buSzTx/>
                        <a:buFontTx/>
                        <a:buNone/>
                        <a:tabLst/>
                        <a:defRPr/>
                      </a:pP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p>
                      <a:pPr algn="l" rtl="0" fontAlgn="ct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No.</a:t>
                      </a:r>
                      <a:r>
                        <a:rPr lang="en-US" sz="1600" u="none" strike="noStrike" baseline="0" dirty="0">
                          <a:effectLst/>
                          <a:latin typeface="Times New Roman" panose="02020603050405020304" pitchFamily="18" charset="0"/>
                          <a:cs typeface="Times New Roman" panose="02020603050405020304" pitchFamily="18" charset="0"/>
                        </a:rPr>
                        <a:t> of functional health </a:t>
                      </a:r>
                      <a:r>
                        <a:rPr lang="en-US" sz="1600" u="none" strike="noStrike" baseline="0" dirty="0" err="1">
                          <a:effectLst/>
                          <a:latin typeface="Times New Roman" panose="02020603050405020304" pitchFamily="18" charset="0"/>
                          <a:cs typeface="Times New Roman" panose="02020603050405020304" pitchFamily="18" charset="0"/>
                        </a:rPr>
                        <a:t>centres</a:t>
                      </a:r>
                      <a:r>
                        <a:rPr lang="en-US" sz="1600" u="none" strike="noStrike" baseline="0" dirty="0">
                          <a:effectLst/>
                          <a:latin typeface="Times New Roman" panose="02020603050405020304" pitchFamily="18" charset="0"/>
                          <a:cs typeface="Times New Roman" panose="02020603050405020304" pitchFamily="18" charset="0"/>
                        </a:rPr>
                        <a:t> constructed</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solidFill>
                            <a:schemeClr val="tx1"/>
                          </a:solidFill>
                          <a:effectLst/>
                          <a:latin typeface="Times New Roman" panose="02020603050405020304" pitchFamily="18" charset="0"/>
                          <a:cs typeface="Times New Roman" panose="02020603050405020304" pitchFamily="18" charset="0"/>
                        </a:rPr>
                        <a:t>2 </a:t>
                      </a:r>
                      <a:endParaRPr lang="en-US"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chemeClr val="tx1"/>
                          </a:solidFill>
                          <a:effectLst/>
                          <a:latin typeface="Times New Roman" panose="02020603050405020304" pitchFamily="18" charset="0"/>
                          <a:cs typeface="Times New Roman" panose="02020603050405020304" pitchFamily="18" charset="0"/>
                        </a:rPr>
                        <a:t>1</a:t>
                      </a:r>
                    </a:p>
                  </a:txBody>
                  <a:tcPr marL="6350" marR="6350" marT="6350" marB="0" anchor="ctr"/>
                </a:tc>
                <a:tc>
                  <a:txBody>
                    <a:bodyPr/>
                    <a:lstStyle/>
                    <a:p>
                      <a:pPr algn="ctr" rtl="0" fontAlgn="ctr"/>
                      <a:r>
                        <a:rPr lang="en-US" sz="1600" b="0" i="0" u="none" strike="noStrike" dirty="0">
                          <a:solidFill>
                            <a:schemeClr val="tx1"/>
                          </a:solidFill>
                          <a:effectLst/>
                          <a:latin typeface="Times New Roman" panose="02020603050405020304" pitchFamily="18" charset="0"/>
                          <a:cs typeface="Times New Roman" panose="02020603050405020304" pitchFamily="18" charset="0"/>
                        </a:rPr>
                        <a:t>1</a:t>
                      </a:r>
                    </a:p>
                  </a:txBody>
                  <a:tcPr marL="6350" marR="6350" marT="6350" marB="0" anchor="ctr"/>
                </a:tc>
                <a:tc>
                  <a:txBody>
                    <a:bodyPr/>
                    <a:lstStyle/>
                    <a:p>
                      <a:pPr algn="ctr" rtl="0" fontAlgn="ctr"/>
                      <a:r>
                        <a:rPr lang="en-US" sz="1600" b="0" i="0" u="none" strike="noStrike" dirty="0">
                          <a:solidFill>
                            <a:schemeClr val="tx1"/>
                          </a:solidFill>
                          <a:effectLst/>
                          <a:latin typeface="Times New Roman" panose="02020603050405020304" pitchFamily="18" charset="0"/>
                          <a:cs typeface="Times New Roman" panose="02020603050405020304" pitchFamily="18" charset="0"/>
                        </a:rPr>
                        <a:t>1</a:t>
                      </a:r>
                    </a:p>
                  </a:txBody>
                  <a:tcPr marL="6350" marR="6350" marT="635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5771789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34</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473733403"/>
              </p:ext>
            </p:extLst>
          </p:nvPr>
        </p:nvGraphicFramePr>
        <p:xfrm>
          <a:off x="222737" y="104441"/>
          <a:ext cx="8490439" cy="5926315"/>
        </p:xfrm>
        <a:graphic>
          <a:graphicData uri="http://schemas.openxmlformats.org/drawingml/2006/table">
            <a:tbl>
              <a:tblPr firstRow="1" firstCol="1" bandRow="1">
                <a:tableStyleId>{5C22544A-7EE6-4342-B048-85BDC9FD1C3A}</a:tableStyleId>
              </a:tblPr>
              <a:tblGrid>
                <a:gridCol w="1976223">
                  <a:extLst>
                    <a:ext uri="{9D8B030D-6E8A-4147-A177-3AD203B41FA5}">
                      <a16:colId xmlns:a16="http://schemas.microsoft.com/office/drawing/2014/main" val="20000"/>
                    </a:ext>
                  </a:extLst>
                </a:gridCol>
                <a:gridCol w="1683449">
                  <a:extLst>
                    <a:ext uri="{9D8B030D-6E8A-4147-A177-3AD203B41FA5}">
                      <a16:colId xmlns:a16="http://schemas.microsoft.com/office/drawing/2014/main" val="20001"/>
                    </a:ext>
                  </a:extLst>
                </a:gridCol>
                <a:gridCol w="1280885">
                  <a:extLst>
                    <a:ext uri="{9D8B030D-6E8A-4147-A177-3AD203B41FA5}">
                      <a16:colId xmlns:a16="http://schemas.microsoft.com/office/drawing/2014/main" val="20002"/>
                    </a:ext>
                  </a:extLst>
                </a:gridCol>
                <a:gridCol w="1207692">
                  <a:extLst>
                    <a:ext uri="{9D8B030D-6E8A-4147-A177-3AD203B41FA5}">
                      <a16:colId xmlns:a16="http://schemas.microsoft.com/office/drawing/2014/main" val="1419644321"/>
                    </a:ext>
                  </a:extLst>
                </a:gridCol>
                <a:gridCol w="1171095">
                  <a:extLst>
                    <a:ext uri="{9D8B030D-6E8A-4147-A177-3AD203B41FA5}">
                      <a16:colId xmlns:a16="http://schemas.microsoft.com/office/drawing/2014/main" val="20003"/>
                    </a:ext>
                  </a:extLst>
                </a:gridCol>
                <a:gridCol w="1171095">
                  <a:extLst>
                    <a:ext uri="{9D8B030D-6E8A-4147-A177-3AD203B41FA5}">
                      <a16:colId xmlns:a16="http://schemas.microsoft.com/office/drawing/2014/main" val="1328106974"/>
                    </a:ext>
                  </a:extLst>
                </a:gridCol>
              </a:tblGrid>
              <a:tr h="886533">
                <a:tc gridSpan="6">
                  <a:txBody>
                    <a:bodyPr/>
                    <a:lstStyle/>
                    <a:p>
                      <a:pPr algn="ctr" rtl="0" fontAlgn="ctr"/>
                      <a:r>
                        <a:rPr lang="en-US" sz="2000" u="none" strike="noStrike" dirty="0">
                          <a:effectLst/>
                        </a:rPr>
                        <a:t> KEY PERFORMANCE INFORMATION FOR BUDGET PROGRAMMES</a:t>
                      </a:r>
                      <a:endParaRPr lang="en-US" sz="20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66548">
                <a:tc gridSpan="6">
                  <a:txBody>
                    <a:bodyPr/>
                    <a:lstStyle/>
                    <a:p>
                      <a:pPr marL="0" marR="0" lvl="0" indent="0" algn="ctr" defTabSz="514350" rtl="0" eaLnBrk="1" fontAlgn="ctr" latinLnBrk="0" hangingPunct="1">
                        <a:lnSpc>
                          <a:spcPct val="100000"/>
                        </a:lnSpc>
                        <a:spcBef>
                          <a:spcPts val="0"/>
                        </a:spcBef>
                        <a:spcAft>
                          <a:spcPts val="0"/>
                        </a:spcAft>
                        <a:buClrTx/>
                        <a:buSzTx/>
                        <a:buFontTx/>
                        <a:buNone/>
                        <a:tabLst/>
                        <a:defRPr/>
                      </a:pPr>
                      <a:r>
                        <a:rPr lang="en-US" sz="1600" u="none" strike="noStrike" dirty="0">
                          <a:effectLst/>
                        </a:rPr>
                        <a:t>(</a:t>
                      </a:r>
                      <a:r>
                        <a:rPr lang="en-US" sz="1600" u="none" strike="noStrike" dirty="0">
                          <a:effectLst/>
                          <a:latin typeface="Arial Narrow" panose="020B0606020202030204" pitchFamily="34" charset="0"/>
                        </a:rPr>
                        <a:t>ECONOMIC</a:t>
                      </a:r>
                      <a:r>
                        <a:rPr lang="en-US" sz="1600" u="none" strike="noStrike" baseline="0" dirty="0">
                          <a:effectLst/>
                          <a:latin typeface="Arial Narrow" panose="020B0606020202030204" pitchFamily="34" charset="0"/>
                        </a:rPr>
                        <a:t> DEVELOPMENT</a:t>
                      </a:r>
                      <a:r>
                        <a:rPr lang="en-US" sz="1600" u="none" strike="noStrike" dirty="0">
                          <a:effectLst/>
                          <a:latin typeface="Arial Narrow" panose="020B0606020202030204" pitchFamily="34" charset="0"/>
                        </a:rPr>
                        <a:t>)</a:t>
                      </a:r>
                      <a:endParaRPr lang="en-US" sz="1600" b="1" i="0" u="none" strike="noStrike" dirty="0">
                        <a:solidFill>
                          <a:srgbClr val="FFFFFF"/>
                        </a:solidFill>
                        <a:effectLst/>
                        <a:latin typeface="Arial Narrow" panose="020B0606020202030204" pitchFamily="34" charset="0"/>
                      </a:endParaRPr>
                    </a:p>
                    <a:p>
                      <a:pPr marL="0" marR="0" lvl="0" indent="0" algn="ctr" defTabSz="514350" rtl="0" eaLnBrk="1" fontAlgn="ctr" latinLnBrk="0" hangingPunct="1">
                        <a:lnSpc>
                          <a:spcPct val="100000"/>
                        </a:lnSpc>
                        <a:spcBef>
                          <a:spcPts val="0"/>
                        </a:spcBef>
                        <a:spcAft>
                          <a:spcPts val="0"/>
                        </a:spcAft>
                        <a:buClrTx/>
                        <a:buSzTx/>
                        <a:buFontTx/>
                        <a:buNone/>
                        <a:tabLst/>
                        <a:defRPr/>
                      </a:pPr>
                      <a:endParaRPr lang="en-US" sz="1600" b="1" i="0" u="none" strike="noStrike" dirty="0">
                        <a:solidFill>
                          <a:srgbClr val="FFFFFF"/>
                        </a:solidFill>
                        <a:effectLst/>
                        <a:latin typeface="Arial Narrow" panose="020B0606020202030204" pitchFamily="34" charset="0"/>
                      </a:endParaRPr>
                    </a:p>
                    <a:p>
                      <a:pPr marL="0" marR="0" lvl="0" indent="0" algn="ctr" defTabSz="514350" rtl="0" eaLnBrk="1" fontAlgn="ctr" latinLnBrk="0" hangingPunct="1">
                        <a:lnSpc>
                          <a:spcPct val="100000"/>
                        </a:lnSpc>
                        <a:spcBef>
                          <a:spcPts val="0"/>
                        </a:spcBef>
                        <a:spcAft>
                          <a:spcPts val="0"/>
                        </a:spcAft>
                        <a:buClrTx/>
                        <a:buSzTx/>
                        <a:buFontTx/>
                        <a:buNone/>
                        <a:tabLst/>
                        <a:defRPr/>
                      </a:pPr>
                      <a:endParaRPr lang="en-US" sz="1600" b="1" i="0" u="none" strike="noStrike" dirty="0">
                        <a:solidFill>
                          <a:srgbClr val="FFFFFF"/>
                        </a:solidFill>
                        <a:effectLst/>
                        <a:latin typeface="Arial Narrow" panose="020B0606020202030204" pitchFamily="34" charset="0"/>
                      </a:endParaRPr>
                    </a:p>
                    <a:p>
                      <a:pPr algn="ctr" rtl="0" fontAlgn="ctr"/>
                      <a:endParaRPr lang="en-US" sz="16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75072">
                <a:tc rowSpan="2">
                  <a:txBody>
                    <a:bodyPr/>
                    <a:lstStyle/>
                    <a:p>
                      <a:pPr algn="ctr" rtl="0" fontAlgn="ctr"/>
                      <a:r>
                        <a:rPr lang="en-US" sz="1600" u="none" strike="noStrike" dirty="0">
                          <a:effectLst/>
                        </a:rPr>
                        <a:t>Key/Main Outputs</a:t>
                      </a:r>
                      <a:endParaRPr lang="en-US" sz="1600" b="1" i="0" u="none" strike="noStrike" dirty="0">
                        <a:solidFill>
                          <a:srgbClr val="FFFFFF"/>
                        </a:solidFill>
                        <a:effectLst/>
                        <a:latin typeface="Calibri" panose="020F0502020204030204" pitchFamily="34" charset="0"/>
                      </a:endParaRPr>
                    </a:p>
                  </a:txBody>
                  <a:tcPr marL="6350" marR="6350" marT="6350" marB="0" anchor="ctr"/>
                </a:tc>
                <a:tc rowSpan="2">
                  <a:txBody>
                    <a:bodyPr/>
                    <a:lstStyle/>
                    <a:p>
                      <a:pPr algn="ctr" rtl="0" fontAlgn="ctr"/>
                      <a:r>
                        <a:rPr lang="en-US" sz="1600" u="none" strike="noStrike" dirty="0">
                          <a:effectLst/>
                        </a:rPr>
                        <a:t>Output Indicator</a:t>
                      </a:r>
                      <a:endParaRPr lang="en-US" sz="1600" b="0" i="0" u="none" strike="noStrike" dirty="0">
                        <a:solidFill>
                          <a:srgbClr val="000000"/>
                        </a:solidFill>
                        <a:effectLst/>
                        <a:latin typeface="Calibri" panose="020F0502020204030204" pitchFamily="34" charset="0"/>
                      </a:endParaRPr>
                    </a:p>
                  </a:txBody>
                  <a:tcPr marL="6350" marR="6350" marT="6350" marB="0" anchor="ctr"/>
                </a:tc>
                <a:tc gridSpan="4">
                  <a:txBody>
                    <a:bodyPr/>
                    <a:lstStyle/>
                    <a:p>
                      <a:pPr algn="ctr" rtl="0" fontAlgn="ctr"/>
                      <a:r>
                        <a:rPr lang="en-US" sz="1600" u="none" strike="noStrike">
                          <a:effectLst/>
                        </a:rPr>
                        <a:t>Past Years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957852">
                <a:tc vMerge="1">
                  <a:txBody>
                    <a:bodyPr/>
                    <a:lstStyle/>
                    <a:p>
                      <a:endParaRPr lang="en-US"/>
                    </a:p>
                  </a:txBody>
                  <a:tcPr/>
                </a:tc>
                <a:tc vMerge="1">
                  <a:txBody>
                    <a:bodyPr/>
                    <a:lstStyle/>
                    <a:p>
                      <a:endParaRPr lang="en-US"/>
                    </a:p>
                  </a:txBody>
                  <a:tcPr/>
                </a:tc>
                <a:tc>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Target</a:t>
                      </a:r>
                    </a:p>
                  </a:txBody>
                  <a:tcPr marL="6350" marR="6350" marT="6350" marB="0" anchor="ctr"/>
                </a:tc>
                <a:tc>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a:txBody>
                    <a:bodyPr/>
                    <a:lstStyle/>
                    <a:p>
                      <a:pPr algn="ctr" rtl="0" fontAlgn="ctr"/>
                      <a:endParaRPr lang="en-US" sz="1600" u="none" strike="noStrike" kern="1200" dirty="0">
                        <a:solidFill>
                          <a:schemeClr val="dk1"/>
                        </a:solidFill>
                        <a:effectLst/>
                        <a:latin typeface="+mn-lt"/>
                        <a:ea typeface="+mn-ea"/>
                        <a:cs typeface="+mn-cs"/>
                      </a:endParaRPr>
                    </a:p>
                    <a:p>
                      <a:pPr algn="ctr" rtl="0" fontAlgn="ct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Target</a:t>
                      </a:r>
                    </a:p>
                    <a:p>
                      <a:pPr algn="ctr" rtl="0" fontAlgn="ctr"/>
                      <a:endParaRPr lang="en-US" sz="1600" u="none" strike="noStrike" kern="1200" dirty="0">
                        <a:solidFill>
                          <a:schemeClr val="dk1"/>
                        </a:solidFill>
                        <a:effectLst/>
                        <a:latin typeface="+mn-lt"/>
                        <a:ea typeface="+mn-ea"/>
                        <a:cs typeface="+mn-cs"/>
                      </a:endParaRPr>
                    </a:p>
                  </a:txBody>
                  <a:tcPr marL="6350" marR="6350" marT="63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Actual (as at August)</a:t>
                      </a:r>
                    </a:p>
                  </a:txBody>
                  <a:tcPr marL="6350" marR="6350" marT="6350" marB="0" anchor="ctr"/>
                </a:tc>
                <a:extLst>
                  <a:ext uri="{0D108BD9-81ED-4DB2-BD59-A6C34878D82A}">
                    <a16:rowId xmlns:a16="http://schemas.microsoft.com/office/drawing/2014/main" val="10003"/>
                  </a:ext>
                </a:extLst>
              </a:tr>
              <a:tr h="392121">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u="none" strike="noStrike" dirty="0">
                          <a:effectLst/>
                          <a:latin typeface="Times New Roman" panose="02020603050405020304" pitchFamily="18" charset="0"/>
                          <a:cs typeface="Times New Roman" panose="02020603050405020304" pitchFamily="18" charset="0"/>
                        </a:rPr>
                        <a:t> 1. Farm/home visits on extension services Attended</a:t>
                      </a:r>
                    </a:p>
                    <a:p>
                      <a:pPr marL="0" marR="0" lvl="0" indent="0" algn="l" defTabSz="514350" rtl="0" eaLnBrk="1" fontAlgn="ctr" latinLnBrk="0" hangingPunct="1">
                        <a:lnSpc>
                          <a:spcPct val="100000"/>
                        </a:lnSpc>
                        <a:spcBef>
                          <a:spcPts val="0"/>
                        </a:spcBef>
                        <a:spcAft>
                          <a:spcPts val="0"/>
                        </a:spcAft>
                        <a:buClrTx/>
                        <a:buSzTx/>
                        <a:buFontTx/>
                        <a:buNone/>
                        <a:tabLst/>
                        <a:defRPr/>
                      </a:pP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u="none" strike="noStrike" dirty="0">
                          <a:effectLst/>
                          <a:latin typeface="Times New Roman" panose="02020603050405020304" pitchFamily="18" charset="0"/>
                          <a:ea typeface="+mn-ea"/>
                          <a:cs typeface="Times New Roman" panose="02020603050405020304" pitchFamily="18" charset="0"/>
                        </a:rPr>
                        <a:t>No.</a:t>
                      </a:r>
                      <a:r>
                        <a:rPr lang="en-US" sz="1600" u="none" strike="noStrike" baseline="0" dirty="0">
                          <a:effectLst/>
                          <a:latin typeface="Times New Roman" panose="02020603050405020304" pitchFamily="18" charset="0"/>
                          <a:ea typeface="+mn-ea"/>
                          <a:cs typeface="Times New Roman" panose="02020603050405020304" pitchFamily="18" charset="0"/>
                        </a:rPr>
                        <a:t> of</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farm/homes visited </a:t>
                      </a:r>
                    </a:p>
                    <a:p>
                      <a:pPr algn="l" rtl="0" fontAlgn="ct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solidFill>
                            <a:schemeClr val="tx1"/>
                          </a:solidFill>
                          <a:effectLst/>
                          <a:latin typeface="Times New Roman" panose="02020603050405020304" pitchFamily="18" charset="0"/>
                          <a:cs typeface="Times New Roman" panose="02020603050405020304" pitchFamily="18" charset="0"/>
                        </a:rPr>
                        <a:t>3840 </a:t>
                      </a:r>
                      <a:endParaRPr lang="en-US"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chemeClr val="tx1"/>
                          </a:solidFill>
                          <a:effectLst/>
                          <a:latin typeface="Times New Roman" panose="02020603050405020304" pitchFamily="18" charset="0"/>
                          <a:cs typeface="Times New Roman" panose="02020603050405020304" pitchFamily="18" charset="0"/>
                        </a:rPr>
                        <a:t>3406</a:t>
                      </a:r>
                    </a:p>
                  </a:txBody>
                  <a:tcPr marL="6350" marR="6350" marT="6350" marB="0" anchor="ctr"/>
                </a:tc>
                <a:tc>
                  <a:txBody>
                    <a:bodyPr/>
                    <a:lstStyle/>
                    <a:p>
                      <a:pPr algn="ctr" rtl="0" fontAlgn="ctr"/>
                      <a:r>
                        <a:rPr lang="en-US" sz="1600" u="none" strike="noStrike" dirty="0">
                          <a:solidFill>
                            <a:schemeClr val="tx1"/>
                          </a:solidFill>
                          <a:effectLst/>
                          <a:latin typeface="Times New Roman" panose="02020603050405020304" pitchFamily="18" charset="0"/>
                          <a:cs typeface="Times New Roman" panose="02020603050405020304" pitchFamily="18" charset="0"/>
                        </a:rPr>
                        <a:t>4224 </a:t>
                      </a:r>
                      <a:endParaRPr lang="en-US" sz="16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chemeClr val="tx1"/>
                          </a:solidFill>
                          <a:effectLst/>
                          <a:latin typeface="Times New Roman" panose="02020603050405020304" pitchFamily="18" charset="0"/>
                          <a:cs typeface="Times New Roman" panose="02020603050405020304" pitchFamily="18" charset="0"/>
                        </a:rPr>
                        <a:t>1544</a:t>
                      </a:r>
                    </a:p>
                  </a:txBody>
                  <a:tcPr marL="6350" marR="6350" marT="6350" marB="0" anchor="ctr"/>
                </a:tc>
                <a:extLst>
                  <a:ext uri="{0D108BD9-81ED-4DB2-BD59-A6C34878D82A}">
                    <a16:rowId xmlns:a16="http://schemas.microsoft.com/office/drawing/2014/main" val="10005"/>
                  </a:ext>
                </a:extLst>
              </a:tr>
              <a:tr h="366548">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u="none" strike="noStrike" dirty="0">
                          <a:effectLst/>
                          <a:latin typeface="Times New Roman" panose="02020603050405020304" pitchFamily="18" charset="0"/>
                          <a:cs typeface="Times New Roman" panose="02020603050405020304" pitchFamily="18" charset="0"/>
                        </a:rPr>
                        <a:t> 2. </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SMEs sub-committee meetings held</a:t>
                      </a:r>
                    </a:p>
                    <a:p>
                      <a:pPr marL="0" marR="0" lvl="0" indent="0" algn="l" defTabSz="514350" rtl="0" eaLnBrk="1" fontAlgn="ctr" latinLnBrk="0" hangingPunct="1">
                        <a:lnSpc>
                          <a:spcPct val="100000"/>
                        </a:lnSpc>
                        <a:spcBef>
                          <a:spcPts val="0"/>
                        </a:spcBef>
                        <a:spcAft>
                          <a:spcPts val="0"/>
                        </a:spcAft>
                        <a:buClrTx/>
                        <a:buSzTx/>
                        <a:buFontTx/>
                        <a:buNone/>
                        <a:tabLst/>
                        <a:defRPr/>
                      </a:pP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p>
                      <a:pPr marL="0" marR="0" lvl="0" indent="0" algn="l" defTabSz="514350" rtl="0" eaLnBrk="1" fontAlgn="ctr" latinLnBrk="0" hangingPunct="1">
                        <a:lnSpc>
                          <a:spcPct val="100000"/>
                        </a:lnSpc>
                        <a:spcBef>
                          <a:spcPts val="0"/>
                        </a:spcBef>
                        <a:spcAft>
                          <a:spcPts val="0"/>
                        </a:spcAft>
                        <a:buClrTx/>
                        <a:buSzTx/>
                        <a:buFontTx/>
                        <a:buNone/>
                        <a:tabLst/>
                        <a:defRPr/>
                      </a:pP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Number of SMEs sub-committee meetings held</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3</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chemeClr val="tx1"/>
                          </a:solidFill>
                          <a:effectLst/>
                          <a:latin typeface="Times New Roman" panose="02020603050405020304" pitchFamily="18" charset="0"/>
                          <a:cs typeface="Times New Roman" panose="02020603050405020304" pitchFamily="18" charset="0"/>
                        </a:rPr>
                        <a:t>2</a:t>
                      </a:r>
                    </a:p>
                  </a:txBody>
                  <a:tcPr marL="6350" marR="6350" marT="6350" marB="0" anchor="ctr"/>
                </a:tc>
                <a:extLst>
                  <a:ext uri="{0D108BD9-81ED-4DB2-BD59-A6C34878D82A}">
                    <a16:rowId xmlns:a16="http://schemas.microsoft.com/office/drawing/2014/main" val="10006"/>
                  </a:ext>
                </a:extLst>
              </a:tr>
              <a:tr h="366548">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u="none" strike="noStrike" dirty="0">
                          <a:effectLst/>
                        </a:rPr>
                        <a:t> </a:t>
                      </a:r>
                      <a:endParaRPr lang="en-US" sz="1600" b="0" i="0" u="none" strike="noStrike" dirty="0">
                        <a:solidFill>
                          <a:srgbClr val="000000"/>
                        </a:solidFill>
                        <a:effectLst/>
                        <a:latin typeface="Arial Narrow" panose="020B0606020202030204" pitchFamily="34" charset="0"/>
                      </a:endParaRPr>
                    </a:p>
                    <a:p>
                      <a:pPr algn="l" rtl="0" fontAlgn="ctr"/>
                      <a:endParaRPr lang="en-US" sz="1600" b="1" i="0" u="none" strike="noStrike" dirty="0">
                        <a:solidFill>
                          <a:srgbClr val="FFFFFF"/>
                        </a:solidFill>
                        <a:effectLst/>
                        <a:latin typeface="Calibri" panose="020F0502020204030204" pitchFamily="34" charset="0"/>
                      </a:endParaRPr>
                    </a:p>
                  </a:txBody>
                  <a:tcPr marL="6350" marR="6350" marT="6350" marB="0" anchor="ctr"/>
                </a:tc>
                <a:tc>
                  <a:txBody>
                    <a:bodyPr/>
                    <a:lstStyle/>
                    <a:p>
                      <a:pPr algn="l" rtl="0" fontAlgn="ct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400" b="0" i="0" u="none" strike="noStrike" dirty="0">
                        <a:solidFill>
                          <a:srgbClr val="FF0000"/>
                        </a:solidFill>
                        <a:effectLst/>
                        <a:latin typeface="Arial Narrow" panose="020B0606020202030204" pitchFamily="34" charset="0"/>
                      </a:endParaRPr>
                    </a:p>
                  </a:txBody>
                  <a:tcPr marL="6350" marR="6350" marT="6350" marB="0" anchor="ctr"/>
                </a:tc>
                <a:tc>
                  <a:txBody>
                    <a:bodyPr/>
                    <a:lstStyle/>
                    <a:p>
                      <a:pPr algn="ctr" rtl="0" fontAlgn="ctr"/>
                      <a:endParaRPr lang="en-US" sz="1400" b="0" i="0" u="none" strike="noStrike" dirty="0">
                        <a:solidFill>
                          <a:srgbClr val="FF0000"/>
                        </a:solidFill>
                        <a:effectLst/>
                        <a:latin typeface="Arial Narrow" panose="020B0606020202030204" pitchFamily="34" charset="0"/>
                      </a:endParaRPr>
                    </a:p>
                  </a:txBody>
                  <a:tcPr marL="6350" marR="6350" marT="6350" marB="0" anchor="ctr"/>
                </a:tc>
                <a:tc>
                  <a:txBody>
                    <a:bodyPr/>
                    <a:lstStyle/>
                    <a:p>
                      <a:pPr algn="ctr" rtl="0" fontAlgn="ctr"/>
                      <a:endParaRPr lang="en-US" sz="1400" b="0" i="0" u="none" strike="noStrike" dirty="0">
                        <a:solidFill>
                          <a:srgbClr val="FF0000"/>
                        </a:solidFill>
                        <a:effectLst/>
                        <a:latin typeface="Arial Narrow" panose="020B0606020202030204" pitchFamily="34" charset="0"/>
                      </a:endParaRPr>
                    </a:p>
                  </a:txBody>
                  <a:tcPr marL="6350" marR="6350" marT="6350" marB="0" anchor="ctr"/>
                </a:tc>
                <a:tc>
                  <a:txBody>
                    <a:bodyPr/>
                    <a:lstStyle/>
                    <a:p>
                      <a:pPr algn="ctr" rtl="0" fontAlgn="ctr"/>
                      <a:endParaRPr lang="en-US" sz="1600" b="0" i="0" u="none" strike="noStrike" dirty="0">
                        <a:solidFill>
                          <a:srgbClr val="FF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5984995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35</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236416674"/>
              </p:ext>
            </p:extLst>
          </p:nvPr>
        </p:nvGraphicFramePr>
        <p:xfrm>
          <a:off x="222737" y="104441"/>
          <a:ext cx="8490439" cy="5438635"/>
        </p:xfrm>
        <a:graphic>
          <a:graphicData uri="http://schemas.openxmlformats.org/drawingml/2006/table">
            <a:tbl>
              <a:tblPr firstRow="1" firstCol="1" bandRow="1">
                <a:tableStyleId>{5C22544A-7EE6-4342-B048-85BDC9FD1C3A}</a:tableStyleId>
              </a:tblPr>
              <a:tblGrid>
                <a:gridCol w="1976223">
                  <a:extLst>
                    <a:ext uri="{9D8B030D-6E8A-4147-A177-3AD203B41FA5}">
                      <a16:colId xmlns:a16="http://schemas.microsoft.com/office/drawing/2014/main" val="20000"/>
                    </a:ext>
                  </a:extLst>
                </a:gridCol>
                <a:gridCol w="1683449">
                  <a:extLst>
                    <a:ext uri="{9D8B030D-6E8A-4147-A177-3AD203B41FA5}">
                      <a16:colId xmlns:a16="http://schemas.microsoft.com/office/drawing/2014/main" val="20001"/>
                    </a:ext>
                  </a:extLst>
                </a:gridCol>
                <a:gridCol w="1280885">
                  <a:extLst>
                    <a:ext uri="{9D8B030D-6E8A-4147-A177-3AD203B41FA5}">
                      <a16:colId xmlns:a16="http://schemas.microsoft.com/office/drawing/2014/main" val="20002"/>
                    </a:ext>
                  </a:extLst>
                </a:gridCol>
                <a:gridCol w="1207692">
                  <a:extLst>
                    <a:ext uri="{9D8B030D-6E8A-4147-A177-3AD203B41FA5}">
                      <a16:colId xmlns:a16="http://schemas.microsoft.com/office/drawing/2014/main" val="1419644321"/>
                    </a:ext>
                  </a:extLst>
                </a:gridCol>
                <a:gridCol w="1171095">
                  <a:extLst>
                    <a:ext uri="{9D8B030D-6E8A-4147-A177-3AD203B41FA5}">
                      <a16:colId xmlns:a16="http://schemas.microsoft.com/office/drawing/2014/main" val="20003"/>
                    </a:ext>
                  </a:extLst>
                </a:gridCol>
                <a:gridCol w="1171095">
                  <a:extLst>
                    <a:ext uri="{9D8B030D-6E8A-4147-A177-3AD203B41FA5}">
                      <a16:colId xmlns:a16="http://schemas.microsoft.com/office/drawing/2014/main" val="1328106974"/>
                    </a:ext>
                  </a:extLst>
                </a:gridCol>
              </a:tblGrid>
              <a:tr h="886533">
                <a:tc gridSpan="6">
                  <a:txBody>
                    <a:bodyPr/>
                    <a:lstStyle/>
                    <a:p>
                      <a:pPr algn="ctr" rtl="0" fontAlgn="ctr"/>
                      <a:r>
                        <a:rPr lang="en-US" sz="2000" u="none" strike="noStrike" dirty="0">
                          <a:effectLst/>
                        </a:rPr>
                        <a:t> KEY PERFORMANCE INFORMATION FOR BUDGET PROGRAMMES</a:t>
                      </a:r>
                      <a:endParaRPr lang="en-US" sz="20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66548">
                <a:tc gridSpan="6">
                  <a:txBody>
                    <a:bodyPr/>
                    <a:lstStyle/>
                    <a:p>
                      <a:pPr marL="0" marR="0" lvl="0" indent="0" algn="ctr" defTabSz="514350" rtl="0" eaLnBrk="1" fontAlgn="ctr" latinLnBrk="0" hangingPunct="1">
                        <a:lnSpc>
                          <a:spcPct val="100000"/>
                        </a:lnSpc>
                        <a:spcBef>
                          <a:spcPts val="0"/>
                        </a:spcBef>
                        <a:spcAft>
                          <a:spcPts val="0"/>
                        </a:spcAft>
                        <a:buClrTx/>
                        <a:buSzTx/>
                        <a:buFontTx/>
                        <a:buNone/>
                        <a:tabLst/>
                        <a:defRPr/>
                      </a:pPr>
                      <a:r>
                        <a:rPr lang="en-US" sz="1600" u="none" strike="noStrike" dirty="0">
                          <a:effectLst/>
                        </a:rPr>
                        <a:t>(</a:t>
                      </a:r>
                      <a:r>
                        <a:rPr lang="en-US" sz="1600" u="none" strike="noStrike" dirty="0">
                          <a:effectLst/>
                          <a:latin typeface="Arial Narrow" panose="020B0606020202030204" pitchFamily="34" charset="0"/>
                        </a:rPr>
                        <a:t>ENVIRONMENTAL</a:t>
                      </a:r>
                      <a:r>
                        <a:rPr lang="en-US" sz="1600" u="none" strike="noStrike" baseline="0" dirty="0">
                          <a:effectLst/>
                          <a:latin typeface="Arial Narrow" panose="020B0606020202030204" pitchFamily="34" charset="0"/>
                        </a:rPr>
                        <a:t> AND SANITATION MANAGEMENT</a:t>
                      </a:r>
                      <a:r>
                        <a:rPr lang="en-US" sz="1600" u="none" strike="noStrike" dirty="0">
                          <a:effectLst/>
                          <a:latin typeface="Arial Narrow" panose="020B0606020202030204" pitchFamily="34" charset="0"/>
                        </a:rPr>
                        <a:t>)</a:t>
                      </a:r>
                      <a:endParaRPr lang="en-US" sz="1600" b="1" i="0" u="none" strike="noStrike" dirty="0">
                        <a:solidFill>
                          <a:srgbClr val="FFFFFF"/>
                        </a:solidFill>
                        <a:effectLst/>
                        <a:latin typeface="Arial Narrow" panose="020B0606020202030204" pitchFamily="34" charset="0"/>
                      </a:endParaRPr>
                    </a:p>
                    <a:p>
                      <a:pPr marL="0" marR="0" lvl="0" indent="0" algn="ctr" defTabSz="514350" rtl="0" eaLnBrk="1" fontAlgn="ctr" latinLnBrk="0" hangingPunct="1">
                        <a:lnSpc>
                          <a:spcPct val="100000"/>
                        </a:lnSpc>
                        <a:spcBef>
                          <a:spcPts val="0"/>
                        </a:spcBef>
                        <a:spcAft>
                          <a:spcPts val="0"/>
                        </a:spcAft>
                        <a:buClrTx/>
                        <a:buSzTx/>
                        <a:buFontTx/>
                        <a:buNone/>
                        <a:tabLst/>
                        <a:defRPr/>
                      </a:pPr>
                      <a:endParaRPr lang="en-US" sz="1600" b="1" i="0" u="none" strike="noStrike" dirty="0">
                        <a:solidFill>
                          <a:srgbClr val="FFFFFF"/>
                        </a:solidFill>
                        <a:effectLst/>
                        <a:latin typeface="Arial Narrow" panose="020B0606020202030204" pitchFamily="34" charset="0"/>
                      </a:endParaRPr>
                    </a:p>
                    <a:p>
                      <a:pPr marL="0" marR="0" lvl="0" indent="0" algn="ctr" defTabSz="514350" rtl="0" eaLnBrk="1" fontAlgn="ctr" latinLnBrk="0" hangingPunct="1">
                        <a:lnSpc>
                          <a:spcPct val="100000"/>
                        </a:lnSpc>
                        <a:spcBef>
                          <a:spcPts val="0"/>
                        </a:spcBef>
                        <a:spcAft>
                          <a:spcPts val="0"/>
                        </a:spcAft>
                        <a:buClrTx/>
                        <a:buSzTx/>
                        <a:buFontTx/>
                        <a:buNone/>
                        <a:tabLst/>
                        <a:defRPr/>
                      </a:pPr>
                      <a:endParaRPr lang="en-US" sz="1600" b="1" i="0" u="none" strike="noStrike" dirty="0">
                        <a:solidFill>
                          <a:srgbClr val="FFFFFF"/>
                        </a:solidFill>
                        <a:effectLst/>
                        <a:latin typeface="Arial Narrow" panose="020B0606020202030204" pitchFamily="34" charset="0"/>
                      </a:endParaRPr>
                    </a:p>
                    <a:p>
                      <a:pPr marL="0" marR="0" lvl="0" indent="0" algn="ctr" defTabSz="514350" rtl="0" eaLnBrk="1" fontAlgn="ctr" latinLnBrk="0" hangingPunct="1">
                        <a:lnSpc>
                          <a:spcPct val="100000"/>
                        </a:lnSpc>
                        <a:spcBef>
                          <a:spcPts val="0"/>
                        </a:spcBef>
                        <a:spcAft>
                          <a:spcPts val="0"/>
                        </a:spcAft>
                        <a:buClrTx/>
                        <a:buSzTx/>
                        <a:buFontTx/>
                        <a:buNone/>
                        <a:tabLst/>
                        <a:defRPr/>
                      </a:pPr>
                      <a:endParaRPr lang="en-US" sz="1600" b="1" i="0" u="none" strike="noStrike" dirty="0">
                        <a:solidFill>
                          <a:srgbClr val="FFFFFF"/>
                        </a:solidFill>
                        <a:effectLst/>
                        <a:latin typeface="Arial Narrow" panose="020B0606020202030204" pitchFamily="34" charset="0"/>
                      </a:endParaRPr>
                    </a:p>
                    <a:p>
                      <a:pPr algn="ctr" rtl="0" fontAlgn="ctr"/>
                      <a:endParaRPr lang="en-US" sz="16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75072">
                <a:tc rowSpan="2">
                  <a:txBody>
                    <a:bodyPr/>
                    <a:lstStyle/>
                    <a:p>
                      <a:pPr algn="ctr" rtl="0" fontAlgn="ctr"/>
                      <a:r>
                        <a:rPr lang="en-US" sz="1600" u="none" strike="noStrike" dirty="0">
                          <a:effectLst/>
                        </a:rPr>
                        <a:t>Key/Main Outputs</a:t>
                      </a:r>
                      <a:endParaRPr lang="en-US" sz="1600" b="1" i="0" u="none" strike="noStrike" dirty="0">
                        <a:solidFill>
                          <a:srgbClr val="FFFFFF"/>
                        </a:solidFill>
                        <a:effectLst/>
                        <a:latin typeface="Calibri" panose="020F0502020204030204" pitchFamily="34" charset="0"/>
                      </a:endParaRPr>
                    </a:p>
                  </a:txBody>
                  <a:tcPr marL="6350" marR="6350" marT="6350" marB="0" anchor="ctr"/>
                </a:tc>
                <a:tc rowSpan="2">
                  <a:txBody>
                    <a:bodyPr/>
                    <a:lstStyle/>
                    <a:p>
                      <a:pPr algn="ctr" rtl="0" fontAlgn="ctr"/>
                      <a:r>
                        <a:rPr lang="en-US" sz="1600" u="none" strike="noStrike" dirty="0">
                          <a:effectLst/>
                        </a:rPr>
                        <a:t>Output Indicator</a:t>
                      </a:r>
                      <a:endParaRPr lang="en-US" sz="1600" b="0" i="0" u="none" strike="noStrike" dirty="0">
                        <a:solidFill>
                          <a:srgbClr val="000000"/>
                        </a:solidFill>
                        <a:effectLst/>
                        <a:latin typeface="Calibri" panose="020F0502020204030204" pitchFamily="34" charset="0"/>
                      </a:endParaRPr>
                    </a:p>
                  </a:txBody>
                  <a:tcPr marL="6350" marR="6350" marT="6350" marB="0" anchor="ctr"/>
                </a:tc>
                <a:tc gridSpan="4">
                  <a:txBody>
                    <a:bodyPr/>
                    <a:lstStyle/>
                    <a:p>
                      <a:pPr algn="ctr" rtl="0" fontAlgn="ctr"/>
                      <a:r>
                        <a:rPr lang="en-US" sz="1600" u="none" strike="noStrike">
                          <a:effectLst/>
                        </a:rPr>
                        <a:t>Past Years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957852">
                <a:tc vMerge="1">
                  <a:txBody>
                    <a:bodyPr/>
                    <a:lstStyle/>
                    <a:p>
                      <a:endParaRPr lang="en-US"/>
                    </a:p>
                  </a:txBody>
                  <a:tcPr/>
                </a:tc>
                <a:tc vMerge="1">
                  <a:txBody>
                    <a:bodyPr/>
                    <a:lstStyle/>
                    <a:p>
                      <a:endParaRPr lang="en-US"/>
                    </a:p>
                  </a:txBody>
                  <a:tcPr/>
                </a:tc>
                <a:tc>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Target</a:t>
                      </a:r>
                    </a:p>
                  </a:txBody>
                  <a:tcPr marL="6350" marR="6350" marT="6350" marB="0" anchor="ctr"/>
                </a:tc>
                <a:tc>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a:txBody>
                    <a:bodyPr/>
                    <a:lstStyle/>
                    <a:p>
                      <a:pPr algn="ctr" rtl="0" fontAlgn="ctr"/>
                      <a:endParaRPr lang="en-US" sz="1600" u="none" strike="noStrike" kern="1200" dirty="0">
                        <a:solidFill>
                          <a:schemeClr val="dk1"/>
                        </a:solidFill>
                        <a:effectLst/>
                        <a:latin typeface="+mn-lt"/>
                        <a:ea typeface="+mn-ea"/>
                        <a:cs typeface="+mn-cs"/>
                      </a:endParaRPr>
                    </a:p>
                    <a:p>
                      <a:pPr algn="ctr" rtl="0" fontAlgn="ct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Target</a:t>
                      </a:r>
                    </a:p>
                    <a:p>
                      <a:pPr algn="ctr" rtl="0" fontAlgn="ctr"/>
                      <a:endParaRPr lang="en-US" sz="1600" u="none" strike="noStrike" kern="1200" dirty="0">
                        <a:solidFill>
                          <a:schemeClr val="dk1"/>
                        </a:solidFill>
                        <a:effectLst/>
                        <a:latin typeface="+mn-lt"/>
                        <a:ea typeface="+mn-ea"/>
                        <a:cs typeface="+mn-cs"/>
                      </a:endParaRPr>
                    </a:p>
                  </a:txBody>
                  <a:tcPr marL="6350" marR="6350" marT="635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Actual (as at August)</a:t>
                      </a:r>
                    </a:p>
                  </a:txBody>
                  <a:tcPr marL="6350" marR="6350" marT="6350" marB="0" anchor="ctr"/>
                </a:tc>
                <a:extLst>
                  <a:ext uri="{0D108BD9-81ED-4DB2-BD59-A6C34878D82A}">
                    <a16:rowId xmlns:a16="http://schemas.microsoft.com/office/drawing/2014/main" val="10003"/>
                  </a:ext>
                </a:extLst>
              </a:tr>
              <a:tr h="392121">
                <a:tc>
                  <a:txBody>
                    <a:bodyPr/>
                    <a:lstStyle/>
                    <a:p>
                      <a:pPr marL="0" marR="0" indent="0" algn="l" defTabSz="914400" rtl="0" eaLnBrk="1" fontAlgn="ctr" latinLnBrk="0" hangingPunct="1">
                        <a:lnSpc>
                          <a:spcPct val="100000"/>
                        </a:lnSpc>
                        <a:spcBef>
                          <a:spcPts val="0"/>
                        </a:spcBef>
                        <a:spcAft>
                          <a:spcPts val="0"/>
                        </a:spcAft>
                        <a:buClrTx/>
                        <a:buSzTx/>
                        <a:buFontTx/>
                        <a:buNone/>
                        <a:defRPr/>
                      </a:pPr>
                      <a:r>
                        <a:rPr lang="en-US" sz="1600" u="none" strike="noStrike" dirty="0">
                          <a:effectLst/>
                          <a:latin typeface="Times New Roman" panose="02020603050405020304" pitchFamily="18" charset="0"/>
                          <a:cs typeface="Times New Roman" panose="02020603050405020304" pitchFamily="18" charset="0"/>
                        </a:rPr>
                        <a:t> 1. Disaster </a:t>
                      </a:r>
                      <a:r>
                        <a:rPr lang="en-GB" sz="1600" dirty="0">
                          <a:effectLst/>
                          <a:latin typeface="Times New Roman" panose="02020603050405020304" pitchFamily="18" charset="0"/>
                          <a:ea typeface="Calibri" panose="020F0502020204030204" pitchFamily="34" charset="0"/>
                          <a:cs typeface="Times New Roman" panose="02020603050405020304" pitchFamily="18" charset="0"/>
                        </a:rPr>
                        <a:t>Reports prepared and submitted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l" rtl="0" fontAlgn="ctr"/>
                      <a:r>
                        <a:rPr lang="en-US" sz="1600" u="none" strike="noStrike" dirty="0">
                          <a:effectLst/>
                          <a:latin typeface="Times New Roman" panose="02020603050405020304" pitchFamily="18" charset="0"/>
                          <a:cs typeface="Times New Roman" panose="02020603050405020304" pitchFamily="18" charset="0"/>
                        </a:rPr>
                        <a:t> </a:t>
                      </a: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marL="0" marR="0">
                        <a:spcBef>
                          <a:spcPts val="0"/>
                        </a:spcBef>
                        <a:spcAft>
                          <a:spcPts val="0"/>
                        </a:spcAft>
                      </a:pPr>
                      <a:r>
                        <a:rPr lang="en-GB" sz="1600" dirty="0">
                          <a:effectLst/>
                          <a:latin typeface="Times New Roman" panose="02020603050405020304" pitchFamily="18" charset="0"/>
                          <a:ea typeface="Calibri" panose="020F0502020204030204" pitchFamily="34" charset="0"/>
                          <a:cs typeface="Times New Roman" panose="02020603050405020304" pitchFamily="18" charset="0"/>
                        </a:rPr>
                        <a:t>No. Of Quarterly Reports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 4</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chemeClr val="tx1"/>
                          </a:solidFill>
                          <a:effectLst/>
                          <a:latin typeface="Times New Roman" panose="02020603050405020304" pitchFamily="18" charset="0"/>
                          <a:cs typeface="Times New Roman" panose="02020603050405020304" pitchFamily="18" charset="0"/>
                        </a:rPr>
                        <a:t>3</a:t>
                      </a:r>
                    </a:p>
                  </a:txBody>
                  <a:tcPr marL="6350" marR="6350" marT="6350" marB="0" anchor="ctr"/>
                </a:tc>
                <a:extLst>
                  <a:ext uri="{0D108BD9-81ED-4DB2-BD59-A6C34878D82A}">
                    <a16:rowId xmlns:a16="http://schemas.microsoft.com/office/drawing/2014/main" val="10005"/>
                  </a:ext>
                </a:extLst>
              </a:tr>
              <a:tr h="366548">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u="none" strike="noStrike" dirty="0">
                          <a:effectLst/>
                          <a:latin typeface="Times New Roman" panose="02020603050405020304" pitchFamily="18" charset="0"/>
                          <a:cs typeface="Times New Roman" panose="02020603050405020304" pitchFamily="18" charset="0"/>
                        </a:rPr>
                        <a:t> </a:t>
                      </a: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p>
                      <a:pPr marL="0" marR="0" lvl="0" indent="0" algn="l" defTabSz="514350" rtl="0" eaLnBrk="1" fontAlgn="ctr" latinLnBrk="0" hangingPunct="1">
                        <a:lnSpc>
                          <a:spcPct val="100000"/>
                        </a:lnSpc>
                        <a:spcBef>
                          <a:spcPts val="0"/>
                        </a:spcBef>
                        <a:spcAft>
                          <a:spcPts val="0"/>
                        </a:spcAft>
                        <a:buClrTx/>
                        <a:buSzTx/>
                        <a:buFontTx/>
                        <a:buNone/>
                        <a:tabLst/>
                        <a:defRPr/>
                      </a:pP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marL="0" marR="0">
                        <a:spcBef>
                          <a:spcPts val="0"/>
                        </a:spcBef>
                        <a:spcAft>
                          <a:spcPts val="0"/>
                        </a:spcAft>
                      </a:pPr>
                      <a:r>
                        <a:rPr lang="en-GB" sz="1600" dirty="0">
                          <a:effectLst/>
                          <a:latin typeface="Times New Roman" panose="02020603050405020304" pitchFamily="18" charset="0"/>
                          <a:ea typeface="Calibri" panose="020F0502020204030204" pitchFamily="34" charset="0"/>
                          <a:cs typeface="Times New Roman" panose="02020603050405020304" pitchFamily="18" charset="0"/>
                        </a:rPr>
                        <a:t>Annual reports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 1</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1</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 1</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chemeClr val="tx1"/>
                          </a:solidFill>
                          <a:effectLst/>
                          <a:latin typeface="Times New Roman" panose="02020603050405020304" pitchFamily="18" charset="0"/>
                          <a:cs typeface="Times New Roman" panose="02020603050405020304" pitchFamily="18" charset="0"/>
                        </a:rPr>
                        <a:t>1</a:t>
                      </a:r>
                    </a:p>
                  </a:txBody>
                  <a:tcPr marL="6350" marR="6350" marT="6350" marB="0" anchor="ctr"/>
                </a:tc>
                <a:extLst>
                  <a:ext uri="{0D108BD9-81ED-4DB2-BD59-A6C34878D82A}">
                    <a16:rowId xmlns:a16="http://schemas.microsoft.com/office/drawing/2014/main" val="10006"/>
                  </a:ext>
                </a:extLst>
              </a:tr>
              <a:tr h="366548">
                <a:tc>
                  <a:txBody>
                    <a:bodyPr/>
                    <a:lstStyle/>
                    <a:p>
                      <a:pPr marL="0" marR="0" lvl="0" indent="0" algn="l" defTabSz="514350" rtl="0" eaLnBrk="1" fontAlgn="ctr" latinLnBrk="0" hangingPunct="1">
                        <a:lnSpc>
                          <a:spcPct val="100000"/>
                        </a:lnSpc>
                        <a:spcBef>
                          <a:spcPts val="0"/>
                        </a:spcBef>
                        <a:spcAft>
                          <a:spcPts val="0"/>
                        </a:spcAft>
                        <a:buClrTx/>
                        <a:buSzTx/>
                        <a:buFontTx/>
                        <a:buNone/>
                        <a:tabLst/>
                        <a:defRPr/>
                      </a:pPr>
                      <a:r>
                        <a:rPr lang="en-US" sz="1600" u="none" strike="noStrike" dirty="0">
                          <a:effectLst/>
                        </a:rPr>
                        <a:t> </a:t>
                      </a:r>
                      <a:endParaRPr lang="en-US" sz="1600" b="0" i="0" u="none" strike="noStrike" dirty="0">
                        <a:solidFill>
                          <a:srgbClr val="000000"/>
                        </a:solidFill>
                        <a:effectLst/>
                        <a:latin typeface="Arial Narrow" panose="020B0606020202030204" pitchFamily="34" charset="0"/>
                      </a:endParaRPr>
                    </a:p>
                    <a:p>
                      <a:pPr algn="l" rtl="0" fontAlgn="ctr"/>
                      <a:endParaRPr lang="en-US" sz="1600" b="1" i="0" u="none" strike="noStrike" dirty="0">
                        <a:solidFill>
                          <a:srgbClr val="FFFFFF"/>
                        </a:solidFill>
                        <a:effectLst/>
                        <a:latin typeface="Calibri" panose="020F0502020204030204" pitchFamily="34" charset="0"/>
                      </a:endParaRPr>
                    </a:p>
                  </a:txBody>
                  <a:tcPr marL="6350" marR="6350" marT="6350" marB="0" anchor="ctr"/>
                </a:tc>
                <a:tc>
                  <a:txBody>
                    <a:bodyPr/>
                    <a:lstStyle/>
                    <a:p>
                      <a:pPr algn="l" rtl="0" fontAlgn="ct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400" b="0" i="0" u="none" strike="noStrike" dirty="0">
                        <a:solidFill>
                          <a:srgbClr val="FF0000"/>
                        </a:solidFill>
                        <a:effectLst/>
                        <a:latin typeface="Arial Narrow" panose="020B0606020202030204" pitchFamily="34" charset="0"/>
                      </a:endParaRPr>
                    </a:p>
                  </a:txBody>
                  <a:tcPr marL="6350" marR="6350" marT="6350" marB="0" anchor="ctr"/>
                </a:tc>
                <a:tc>
                  <a:txBody>
                    <a:bodyPr/>
                    <a:lstStyle/>
                    <a:p>
                      <a:pPr algn="ctr" rtl="0" fontAlgn="ctr"/>
                      <a:endParaRPr lang="en-US" sz="1400" b="0" i="0" u="none" strike="noStrike" dirty="0">
                        <a:solidFill>
                          <a:srgbClr val="FF0000"/>
                        </a:solidFill>
                        <a:effectLst/>
                        <a:latin typeface="Arial Narrow" panose="020B0606020202030204" pitchFamily="34" charset="0"/>
                      </a:endParaRPr>
                    </a:p>
                  </a:txBody>
                  <a:tcPr marL="6350" marR="6350" marT="6350" marB="0" anchor="ctr"/>
                </a:tc>
                <a:tc>
                  <a:txBody>
                    <a:bodyPr/>
                    <a:lstStyle/>
                    <a:p>
                      <a:pPr algn="ctr" rtl="0" fontAlgn="ctr"/>
                      <a:endParaRPr lang="en-US" sz="1400" b="0" i="0" u="none" strike="noStrike" dirty="0">
                        <a:solidFill>
                          <a:srgbClr val="FF0000"/>
                        </a:solidFill>
                        <a:effectLst/>
                        <a:latin typeface="Arial Narrow" panose="020B0606020202030204" pitchFamily="34" charset="0"/>
                      </a:endParaRPr>
                    </a:p>
                  </a:txBody>
                  <a:tcPr marL="6350" marR="6350" marT="6350" marB="0" anchor="ctr"/>
                </a:tc>
                <a:tc>
                  <a:txBody>
                    <a:bodyPr/>
                    <a:lstStyle/>
                    <a:p>
                      <a:pPr algn="ctr" rtl="0" fontAlgn="ctr"/>
                      <a:endParaRPr lang="en-US" sz="1600" b="0" i="0" u="none" strike="noStrike" dirty="0">
                        <a:solidFill>
                          <a:srgbClr val="FF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8330348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36</a:t>
            </a:fld>
            <a:endParaRPr lang="en-GB"/>
          </a:p>
        </p:txBody>
      </p:sp>
      <p:sp>
        <p:nvSpPr>
          <p:cNvPr id="6" name="Title 1"/>
          <p:cNvSpPr>
            <a:spLocks noGrp="1"/>
          </p:cNvSpPr>
          <p:nvPr>
            <p:ph type="title"/>
          </p:nvPr>
        </p:nvSpPr>
        <p:spPr>
          <a:xfrm>
            <a:off x="457200" y="653461"/>
            <a:ext cx="8229600" cy="509133"/>
          </a:xfrm>
        </p:spPr>
        <p:txBody>
          <a:bodyPr>
            <a:normAutofit/>
          </a:bodyPr>
          <a:lstStyle/>
          <a:p>
            <a:r>
              <a:rPr lang="en-US" dirty="0"/>
              <a:t>2020 Budget </a:t>
            </a:r>
            <a:r>
              <a:rPr lang="en-US" dirty="0" err="1"/>
              <a:t>Programme</a:t>
            </a:r>
            <a:r>
              <a:rPr lang="en-US" dirty="0"/>
              <a:t> Performance </a:t>
            </a:r>
          </a:p>
        </p:txBody>
      </p:sp>
      <p:graphicFrame>
        <p:nvGraphicFramePr>
          <p:cNvPr id="7" name="Content Placeholder 3"/>
          <p:cNvGraphicFramePr>
            <a:graphicFrameLocks/>
          </p:cNvGraphicFramePr>
          <p:nvPr>
            <p:extLst>
              <p:ext uri="{D42A27DB-BD31-4B8C-83A1-F6EECF244321}">
                <p14:modId xmlns:p14="http://schemas.microsoft.com/office/powerpoint/2010/main" val="2929422741"/>
              </p:ext>
            </p:extLst>
          </p:nvPr>
        </p:nvGraphicFramePr>
        <p:xfrm>
          <a:off x="457200" y="1280160"/>
          <a:ext cx="8229600" cy="4662170"/>
        </p:xfrm>
        <a:graphic>
          <a:graphicData uri="http://schemas.openxmlformats.org/drawingml/2006/table">
            <a:tbl>
              <a:tblPr firstRow="1" bandRow="1">
                <a:tableStyleId>{5C22544A-7EE6-4342-B048-85BDC9FD1C3A}</a:tableStyleId>
              </a:tblPr>
              <a:tblGrid>
                <a:gridCol w="2209800">
                  <a:extLst>
                    <a:ext uri="{9D8B030D-6E8A-4147-A177-3AD203B41FA5}">
                      <a16:colId xmlns:a16="http://schemas.microsoft.com/office/drawing/2014/main" val="20000"/>
                    </a:ext>
                  </a:extLst>
                </a:gridCol>
                <a:gridCol w="2895600">
                  <a:extLst>
                    <a:ext uri="{9D8B030D-6E8A-4147-A177-3AD203B41FA5}">
                      <a16:colId xmlns:a16="http://schemas.microsoft.com/office/drawing/2014/main" val="20001"/>
                    </a:ext>
                  </a:extLst>
                </a:gridCol>
                <a:gridCol w="3124200">
                  <a:extLst>
                    <a:ext uri="{9D8B030D-6E8A-4147-A177-3AD203B41FA5}">
                      <a16:colId xmlns:a16="http://schemas.microsoft.com/office/drawing/2014/main" val="20002"/>
                    </a:ext>
                  </a:extLst>
                </a:gridCol>
              </a:tblGrid>
              <a:tr h="410845">
                <a:tc>
                  <a:txBody>
                    <a:bodyPr/>
                    <a:lstStyle/>
                    <a:p>
                      <a:r>
                        <a:rPr lang="en-US" sz="2000" baseline="0" dirty="0"/>
                        <a:t>Budget </a:t>
                      </a:r>
                      <a:r>
                        <a:rPr lang="en-US" sz="2000" dirty="0"/>
                        <a:t>Programme</a:t>
                      </a:r>
                    </a:p>
                  </a:txBody>
                  <a:tcPr/>
                </a:tc>
                <a:tc>
                  <a:txBody>
                    <a:bodyPr/>
                    <a:lstStyle/>
                    <a:p>
                      <a:r>
                        <a:rPr lang="en-US" sz="2000" dirty="0"/>
                        <a:t>Budget </a:t>
                      </a:r>
                    </a:p>
                  </a:txBody>
                  <a:tcPr/>
                </a:tc>
                <a:tc>
                  <a:txBody>
                    <a:bodyPr/>
                    <a:lstStyle/>
                    <a:p>
                      <a:r>
                        <a:rPr lang="en-US" sz="2000" dirty="0"/>
                        <a:t>Actual as at </a:t>
                      </a:r>
                      <a:r>
                        <a:rPr lang="en-US" sz="2000" dirty="0">
                          <a:solidFill>
                            <a:schemeClr val="bg1"/>
                          </a:solidFill>
                        </a:rPr>
                        <a:t>August</a:t>
                      </a:r>
                      <a:r>
                        <a:rPr lang="en-US" sz="2000" dirty="0">
                          <a:solidFill>
                            <a:srgbClr val="FF0000"/>
                          </a:solidFill>
                        </a:rPr>
                        <a:t> </a:t>
                      </a:r>
                      <a:r>
                        <a:rPr lang="en-US" sz="2000" dirty="0"/>
                        <a:t>2020</a:t>
                      </a:r>
                    </a:p>
                  </a:txBody>
                  <a:tcPr/>
                </a:tc>
                <a:extLst>
                  <a:ext uri="{0D108BD9-81ED-4DB2-BD59-A6C34878D82A}">
                    <a16:rowId xmlns:a16="http://schemas.microsoft.com/office/drawing/2014/main" val="10000"/>
                  </a:ext>
                </a:extLst>
              </a:tr>
              <a:tr h="410845">
                <a:tc>
                  <a:txBody>
                    <a:bodyPr/>
                    <a:lstStyle/>
                    <a:p>
                      <a:r>
                        <a:rPr lang="en-US" sz="1600" kern="1200" dirty="0">
                          <a:solidFill>
                            <a:schemeClr val="dk1"/>
                          </a:solidFill>
                          <a:effectLst/>
                          <a:latin typeface="Times New Roman" panose="02020603050405020304" pitchFamily="18" charset="0"/>
                          <a:ea typeface="+mn-ea"/>
                          <a:cs typeface="Times New Roman" panose="02020603050405020304" pitchFamily="18" charset="0"/>
                        </a:rPr>
                        <a:t>BP1: Management and Administration</a:t>
                      </a:r>
                      <a:endParaRPr lang="en-US" sz="1600" dirty="0">
                        <a:latin typeface="Times New Roman" panose="02020603050405020304" pitchFamily="18" charset="0"/>
                        <a:cs typeface="Times New Roman" panose="02020603050405020304" pitchFamily="18" charset="0"/>
                      </a:endParaRPr>
                    </a:p>
                  </a:txBody>
                  <a:tcPr/>
                </a:tc>
                <a:tc>
                  <a:txBody>
                    <a:bodyPr/>
                    <a:lstStyle/>
                    <a:p>
                      <a:r>
                        <a:rPr lang="en-US" sz="1600" dirty="0">
                          <a:latin typeface="Times New Roman" panose="02020603050405020304" pitchFamily="18" charset="0"/>
                          <a:cs typeface="Times New Roman" panose="02020603050405020304" pitchFamily="18" charset="0"/>
                        </a:rPr>
                        <a:t>1,466,226.47</a:t>
                      </a:r>
                    </a:p>
                  </a:txBody>
                  <a:tcPr/>
                </a:tc>
                <a:tc>
                  <a:txBody>
                    <a:bodyPr/>
                    <a:lstStyle/>
                    <a:p>
                      <a:r>
                        <a:rPr lang="en-US" sz="1600" dirty="0">
                          <a:latin typeface="Times New Roman" panose="02020603050405020304" pitchFamily="18" charset="0"/>
                          <a:cs typeface="Times New Roman" panose="02020603050405020304" pitchFamily="18" charset="0"/>
                        </a:rPr>
                        <a:t>717,961.67</a:t>
                      </a:r>
                    </a:p>
                  </a:txBody>
                  <a:tcPr/>
                </a:tc>
                <a:extLst>
                  <a:ext uri="{0D108BD9-81ED-4DB2-BD59-A6C34878D82A}">
                    <a16:rowId xmlns:a16="http://schemas.microsoft.com/office/drawing/2014/main" val="10001"/>
                  </a:ext>
                </a:extLst>
              </a:tr>
              <a:tr h="410845">
                <a:tc>
                  <a:txBody>
                    <a:bodyPr/>
                    <a:lstStyle/>
                    <a:p>
                      <a:r>
                        <a:rPr lang="en-US" sz="1600" kern="1200" dirty="0">
                          <a:solidFill>
                            <a:schemeClr val="dk1"/>
                          </a:solidFill>
                          <a:effectLst/>
                          <a:latin typeface="Times New Roman" panose="02020603050405020304" pitchFamily="18" charset="0"/>
                          <a:ea typeface="+mn-ea"/>
                          <a:cs typeface="Times New Roman" panose="02020603050405020304" pitchFamily="18" charset="0"/>
                        </a:rPr>
                        <a:t>BP2: Infrastructure Development and Management</a:t>
                      </a:r>
                      <a:endParaRPr lang="en-US" sz="1600" dirty="0">
                        <a:latin typeface="Times New Roman" panose="02020603050405020304" pitchFamily="18" charset="0"/>
                        <a:cs typeface="Times New Roman" panose="02020603050405020304" pitchFamily="18" charset="0"/>
                      </a:endParaRPr>
                    </a:p>
                  </a:txBody>
                  <a:tcPr/>
                </a:tc>
                <a:tc>
                  <a:txBody>
                    <a:bodyPr/>
                    <a:lstStyle/>
                    <a:p>
                      <a:r>
                        <a:rPr lang="en-US" sz="1600" dirty="0">
                          <a:latin typeface="Times New Roman" panose="02020603050405020304" pitchFamily="18" charset="0"/>
                          <a:cs typeface="Times New Roman" panose="02020603050405020304" pitchFamily="18" charset="0"/>
                        </a:rPr>
                        <a:t>1,500,301.68</a:t>
                      </a:r>
                    </a:p>
                  </a:txBody>
                  <a:tcPr/>
                </a:tc>
                <a:tc>
                  <a:txBody>
                    <a:bodyPr/>
                    <a:lstStyle/>
                    <a:p>
                      <a:r>
                        <a:rPr lang="en-US" sz="1600" dirty="0">
                          <a:latin typeface="Times New Roman" panose="02020603050405020304" pitchFamily="18" charset="0"/>
                          <a:cs typeface="Times New Roman" panose="02020603050405020304" pitchFamily="18" charset="0"/>
                        </a:rPr>
                        <a:t>495,442.87</a:t>
                      </a:r>
                    </a:p>
                  </a:txBody>
                  <a:tcPr/>
                </a:tc>
                <a:extLst>
                  <a:ext uri="{0D108BD9-81ED-4DB2-BD59-A6C34878D82A}">
                    <a16:rowId xmlns:a16="http://schemas.microsoft.com/office/drawing/2014/main" val="10002"/>
                  </a:ext>
                </a:extLst>
              </a:tr>
              <a:tr h="410845">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1600" kern="1200" dirty="0">
                          <a:solidFill>
                            <a:schemeClr val="dk1"/>
                          </a:solidFill>
                          <a:effectLst/>
                          <a:latin typeface="Times New Roman" panose="02020603050405020304" pitchFamily="18" charset="0"/>
                          <a:ea typeface="+mn-ea"/>
                          <a:cs typeface="Times New Roman" panose="02020603050405020304" pitchFamily="18" charset="0"/>
                        </a:rPr>
                        <a:t>BP3: Social Services Delivery</a:t>
                      </a:r>
                      <a:endParaRPr lang="en-US" sz="1600" dirty="0">
                        <a:latin typeface="Times New Roman" panose="02020603050405020304" pitchFamily="18" charset="0"/>
                        <a:cs typeface="Times New Roman" panose="02020603050405020304" pitchFamily="18" charset="0"/>
                      </a:endParaRPr>
                    </a:p>
                  </a:txBody>
                  <a:tcPr/>
                </a:tc>
                <a:tc>
                  <a:txBody>
                    <a:bodyPr/>
                    <a:lstStyle/>
                    <a:p>
                      <a:r>
                        <a:rPr lang="en-US" sz="1600" dirty="0">
                          <a:latin typeface="Times New Roman" panose="02020603050405020304" pitchFamily="18" charset="0"/>
                          <a:cs typeface="Times New Roman" panose="02020603050405020304" pitchFamily="18" charset="0"/>
                        </a:rPr>
                        <a:t>3,504,309.80</a:t>
                      </a:r>
                    </a:p>
                  </a:txBody>
                  <a:tcPr/>
                </a:tc>
                <a:tc>
                  <a:txBody>
                    <a:bodyPr/>
                    <a:lstStyle/>
                    <a:p>
                      <a:r>
                        <a:rPr lang="en-US" sz="1600" dirty="0">
                          <a:latin typeface="Times New Roman" panose="02020603050405020304" pitchFamily="18" charset="0"/>
                          <a:cs typeface="Times New Roman" panose="02020603050405020304" pitchFamily="18" charset="0"/>
                        </a:rPr>
                        <a:t>2,034,296.60</a:t>
                      </a:r>
                    </a:p>
                  </a:txBody>
                  <a:tcPr/>
                </a:tc>
                <a:extLst>
                  <a:ext uri="{0D108BD9-81ED-4DB2-BD59-A6C34878D82A}">
                    <a16:rowId xmlns:a16="http://schemas.microsoft.com/office/drawing/2014/main" val="10003"/>
                  </a:ext>
                </a:extLst>
              </a:tr>
              <a:tr h="410845">
                <a:tc>
                  <a:txBody>
                    <a:bodyPr/>
                    <a:lstStyle/>
                    <a:p>
                      <a:r>
                        <a:rPr lang="en-US" sz="1600" kern="1200" dirty="0">
                          <a:solidFill>
                            <a:schemeClr val="dk1"/>
                          </a:solidFill>
                          <a:effectLst/>
                          <a:latin typeface="Times New Roman" panose="02020603050405020304" pitchFamily="18" charset="0"/>
                          <a:ea typeface="+mn-ea"/>
                          <a:cs typeface="Times New Roman" panose="02020603050405020304" pitchFamily="18" charset="0"/>
                        </a:rPr>
                        <a:t>BP4: Economic Development</a:t>
                      </a:r>
                      <a:endParaRPr lang="en-US" sz="1600" dirty="0">
                        <a:latin typeface="Times New Roman" panose="02020603050405020304" pitchFamily="18" charset="0"/>
                        <a:cs typeface="Times New Roman" panose="02020603050405020304" pitchFamily="18" charset="0"/>
                      </a:endParaRPr>
                    </a:p>
                  </a:txBody>
                  <a:tcPr/>
                </a:tc>
                <a:tc>
                  <a:txBody>
                    <a:bodyPr/>
                    <a:lstStyle/>
                    <a:p>
                      <a:r>
                        <a:rPr lang="en-US" sz="1600" dirty="0">
                          <a:latin typeface="Times New Roman" panose="02020603050405020304" pitchFamily="18" charset="0"/>
                          <a:cs typeface="Times New Roman" panose="02020603050405020304" pitchFamily="18" charset="0"/>
                        </a:rPr>
                        <a:t>1,535,259.67</a:t>
                      </a:r>
                    </a:p>
                  </a:txBody>
                  <a:tcPr/>
                </a:tc>
                <a:tc>
                  <a:txBody>
                    <a:bodyPr/>
                    <a:lstStyle/>
                    <a:p>
                      <a:r>
                        <a:rPr lang="en-US" sz="1600" dirty="0">
                          <a:latin typeface="Times New Roman" panose="02020603050405020304" pitchFamily="18" charset="0"/>
                          <a:cs typeface="Times New Roman" panose="02020603050405020304" pitchFamily="18" charset="0"/>
                        </a:rPr>
                        <a:t>359,478.95</a:t>
                      </a:r>
                    </a:p>
                  </a:txBody>
                  <a:tcPr/>
                </a:tc>
                <a:extLst>
                  <a:ext uri="{0D108BD9-81ED-4DB2-BD59-A6C34878D82A}">
                    <a16:rowId xmlns:a16="http://schemas.microsoft.com/office/drawing/2014/main" val="10004"/>
                  </a:ext>
                </a:extLst>
              </a:tr>
              <a:tr h="410845">
                <a:tc>
                  <a:txBody>
                    <a:bodyPr/>
                    <a:lstStyle/>
                    <a:p>
                      <a:r>
                        <a:rPr lang="en-US" sz="1600" kern="1200" dirty="0">
                          <a:solidFill>
                            <a:schemeClr val="dk1"/>
                          </a:solidFill>
                          <a:effectLst/>
                          <a:latin typeface="Times New Roman" panose="02020603050405020304" pitchFamily="18" charset="0"/>
                          <a:ea typeface="+mn-ea"/>
                          <a:cs typeface="Times New Roman" panose="02020603050405020304" pitchFamily="18" charset="0"/>
                        </a:rPr>
                        <a:t>BP5: Environmental Management</a:t>
                      </a:r>
                      <a:endParaRPr lang="en-US" sz="1600" dirty="0">
                        <a:latin typeface="Times New Roman" panose="02020603050405020304" pitchFamily="18" charset="0"/>
                        <a:cs typeface="Times New Roman" panose="02020603050405020304" pitchFamily="18" charset="0"/>
                      </a:endParaRPr>
                    </a:p>
                  </a:txBody>
                  <a:tcPr/>
                </a:tc>
                <a:tc>
                  <a:txBody>
                    <a:bodyPr/>
                    <a:lstStyle/>
                    <a:p>
                      <a:r>
                        <a:rPr lang="en-US" sz="1600" dirty="0">
                          <a:latin typeface="Times New Roman" panose="02020603050405020304" pitchFamily="18" charset="0"/>
                          <a:cs typeface="Times New Roman" panose="02020603050405020304" pitchFamily="18" charset="0"/>
                        </a:rPr>
                        <a:t>95,000.00</a:t>
                      </a:r>
                    </a:p>
                  </a:txBody>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15,000.00</a:t>
                      </a:r>
                    </a:p>
                  </a:txBody>
                  <a:tcPr marL="9525" marR="9525" marT="9525" marB="0" anchor="b"/>
                </a:tc>
                <a:extLst>
                  <a:ext uri="{0D108BD9-81ED-4DB2-BD59-A6C34878D82A}">
                    <a16:rowId xmlns:a16="http://schemas.microsoft.com/office/drawing/2014/main" val="10005"/>
                  </a:ext>
                </a:extLst>
              </a:tr>
              <a:tr h="410845">
                <a:tc>
                  <a:txBody>
                    <a:bodyPr/>
                    <a:lstStyle/>
                    <a:p>
                      <a:r>
                        <a:rPr lang="en-US" sz="1600" dirty="0">
                          <a:latin typeface="Times New Roman" panose="02020603050405020304" pitchFamily="18" charset="0"/>
                          <a:cs typeface="Times New Roman" panose="02020603050405020304" pitchFamily="18" charset="0"/>
                        </a:rPr>
                        <a:t>Total </a:t>
                      </a:r>
                    </a:p>
                  </a:txBody>
                  <a:tcPr/>
                </a:tc>
                <a:tc>
                  <a:txBody>
                    <a:bodyPr/>
                    <a:lstStyle/>
                    <a:p>
                      <a:pPr marL="0" marR="0" indent="0" algn="l" defTabSz="914400" rtl="0" eaLnBrk="1" fontAlgn="b" latinLnBrk="0" hangingPunct="1">
                        <a:lnSpc>
                          <a:spcPct val="100000"/>
                        </a:lnSpc>
                        <a:spcBef>
                          <a:spcPts val="0"/>
                        </a:spcBef>
                        <a:spcAft>
                          <a:spcPts val="0"/>
                        </a:spcAft>
                        <a:buClrTx/>
                        <a:buSzTx/>
                        <a:buFontTx/>
                        <a:buNone/>
                        <a:defRPr/>
                      </a:pPr>
                      <a:r>
                        <a:rPr lang="en-US" sz="1600" b="1" i="0" u="none" strike="noStrike" dirty="0">
                          <a:solidFill>
                            <a:srgbClr val="000000"/>
                          </a:solidFill>
                          <a:effectLst/>
                          <a:latin typeface="Times New Roman" panose="02020603050405020304" pitchFamily="18" charset="0"/>
                          <a:cs typeface="Times New Roman" panose="02020603050405020304" pitchFamily="18" charset="0"/>
                        </a:rPr>
                        <a:t>8,101,605.56</a:t>
                      </a:r>
                    </a:p>
                  </a:txBody>
                  <a:tcPr marL="9525" marR="9525" marT="9525" marB="0" anchor="ctr"/>
                </a:tc>
                <a:tc>
                  <a:txBody>
                    <a:bodyPr/>
                    <a:lstStyle/>
                    <a:p>
                      <a:pPr algn="l"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3,622,180.09</a:t>
                      </a:r>
                    </a:p>
                  </a:txBody>
                  <a:tcPr marL="7620" marR="7620" marT="7620" marB="0" anchor="b"/>
                </a:tc>
                <a:extLst>
                  <a:ext uri="{0D108BD9-81ED-4DB2-BD59-A6C34878D82A}">
                    <a16:rowId xmlns:a16="http://schemas.microsoft.com/office/drawing/2014/main" val="10006"/>
                  </a:ext>
                </a:extLst>
              </a:tr>
              <a:tr h="410845">
                <a:tc>
                  <a:txBody>
                    <a:bodyPr/>
                    <a:lstStyle/>
                    <a:p>
                      <a:endParaRPr lang="en-US" sz="2000" dirty="0"/>
                    </a:p>
                  </a:txBody>
                  <a:tcPr/>
                </a:tc>
                <a:tc>
                  <a:txBody>
                    <a:bodyPr/>
                    <a:lstStyle/>
                    <a:p>
                      <a:endParaRPr lang="en-US" sz="2000" dirty="0"/>
                    </a:p>
                  </a:txBody>
                  <a:tcPr/>
                </a:tc>
                <a:tc>
                  <a:txBody>
                    <a:bodyPr/>
                    <a:lstStyle/>
                    <a:p>
                      <a:endParaRPr lang="en-US" sz="2000" dirty="0"/>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0959974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37</a:t>
            </a:fld>
            <a:endParaRPr lang="en-GB"/>
          </a:p>
        </p:txBody>
      </p:sp>
      <p:sp>
        <p:nvSpPr>
          <p:cNvPr id="6" name="Title 1"/>
          <p:cNvSpPr>
            <a:spLocks noGrp="1"/>
          </p:cNvSpPr>
          <p:nvPr>
            <p:ph type="title"/>
          </p:nvPr>
        </p:nvSpPr>
        <p:spPr>
          <a:xfrm>
            <a:off x="457200" y="486722"/>
            <a:ext cx="8229600" cy="1227909"/>
          </a:xfrm>
        </p:spPr>
        <p:txBody>
          <a:bodyPr>
            <a:normAutofit/>
          </a:bodyPr>
          <a:lstStyle/>
          <a:p>
            <a:pPr algn="ctr"/>
            <a:r>
              <a:rPr lang="en-US" dirty="0"/>
              <a:t>Financials</a:t>
            </a:r>
            <a:br>
              <a:rPr lang="en-US" dirty="0"/>
            </a:br>
            <a:r>
              <a:rPr lang="en-US" dirty="0"/>
              <a:t>2020 Key projects and programmes from all sources</a:t>
            </a:r>
          </a:p>
        </p:txBody>
      </p:sp>
      <p:graphicFrame>
        <p:nvGraphicFramePr>
          <p:cNvPr id="7" name="Content Placeholder 3"/>
          <p:cNvGraphicFramePr>
            <a:graphicFrameLocks/>
          </p:cNvGraphicFramePr>
          <p:nvPr>
            <p:extLst>
              <p:ext uri="{D42A27DB-BD31-4B8C-83A1-F6EECF244321}">
                <p14:modId xmlns:p14="http://schemas.microsoft.com/office/powerpoint/2010/main" val="562221752"/>
              </p:ext>
            </p:extLst>
          </p:nvPr>
        </p:nvGraphicFramePr>
        <p:xfrm>
          <a:off x="0" y="1714631"/>
          <a:ext cx="9143999" cy="3962400"/>
        </p:xfrm>
        <a:graphic>
          <a:graphicData uri="http://schemas.openxmlformats.org/drawingml/2006/table">
            <a:tbl>
              <a:tblPr firstRow="1" bandRow="1">
                <a:tableStyleId>{5C22544A-7EE6-4342-B048-85BDC9FD1C3A}</a:tableStyleId>
              </a:tblPr>
              <a:tblGrid>
                <a:gridCol w="592667">
                  <a:extLst>
                    <a:ext uri="{9D8B030D-6E8A-4147-A177-3AD203B41FA5}">
                      <a16:colId xmlns:a16="http://schemas.microsoft.com/office/drawing/2014/main" val="20000"/>
                    </a:ext>
                  </a:extLst>
                </a:gridCol>
                <a:gridCol w="3810891">
                  <a:extLst>
                    <a:ext uri="{9D8B030D-6E8A-4147-A177-3AD203B41FA5}">
                      <a16:colId xmlns:a16="http://schemas.microsoft.com/office/drawing/2014/main" val="20001"/>
                    </a:ext>
                  </a:extLst>
                </a:gridCol>
                <a:gridCol w="1239253">
                  <a:extLst>
                    <a:ext uri="{9D8B030D-6E8A-4147-A177-3AD203B41FA5}">
                      <a16:colId xmlns:a16="http://schemas.microsoft.com/office/drawing/2014/main" val="20002"/>
                    </a:ext>
                  </a:extLst>
                </a:gridCol>
                <a:gridCol w="1985210">
                  <a:extLst>
                    <a:ext uri="{9D8B030D-6E8A-4147-A177-3AD203B41FA5}">
                      <a16:colId xmlns:a16="http://schemas.microsoft.com/office/drawing/2014/main" val="20003"/>
                    </a:ext>
                  </a:extLst>
                </a:gridCol>
                <a:gridCol w="1515978">
                  <a:extLst>
                    <a:ext uri="{9D8B030D-6E8A-4147-A177-3AD203B41FA5}">
                      <a16:colId xmlns:a16="http://schemas.microsoft.com/office/drawing/2014/main" val="20004"/>
                    </a:ext>
                  </a:extLst>
                </a:gridCol>
              </a:tblGrid>
              <a:tr h="547920">
                <a:tc>
                  <a:txBody>
                    <a:bodyPr/>
                    <a:lstStyle/>
                    <a:p>
                      <a:r>
                        <a:rPr lang="en-US" sz="1600" dirty="0"/>
                        <a:t>No</a:t>
                      </a:r>
                    </a:p>
                  </a:txBody>
                  <a:tcPr/>
                </a:tc>
                <a:tc>
                  <a:txBody>
                    <a:bodyPr/>
                    <a:lstStyle/>
                    <a:p>
                      <a:r>
                        <a:rPr lang="en-US" sz="1600" dirty="0"/>
                        <a:t>Name of project</a:t>
                      </a:r>
                    </a:p>
                  </a:txBody>
                  <a:tcPr/>
                </a:tc>
                <a:tc>
                  <a:txBody>
                    <a:bodyPr/>
                    <a:lstStyle/>
                    <a:p>
                      <a:r>
                        <a:rPr lang="en-US" sz="1600" dirty="0"/>
                        <a:t>Amount budgeted </a:t>
                      </a:r>
                    </a:p>
                  </a:txBody>
                  <a:tcPr/>
                </a:tc>
                <a:tc>
                  <a:txBody>
                    <a:bodyPr/>
                    <a:lstStyle/>
                    <a:p>
                      <a:r>
                        <a:rPr lang="en-US" sz="1600" dirty="0"/>
                        <a:t>Actual Payment as at August, 2020</a:t>
                      </a:r>
                    </a:p>
                  </a:txBody>
                  <a:tcPr/>
                </a:tc>
                <a:tc>
                  <a:txBody>
                    <a:bodyPr/>
                    <a:lstStyle/>
                    <a:p>
                      <a:r>
                        <a:rPr lang="en-US" sz="1600" dirty="0"/>
                        <a:t>Outstanding</a:t>
                      </a:r>
                    </a:p>
                    <a:p>
                      <a:r>
                        <a:rPr lang="en-US" sz="1600" dirty="0"/>
                        <a:t>payment</a:t>
                      </a:r>
                    </a:p>
                  </a:txBody>
                  <a:tcPr/>
                </a:tc>
                <a:extLst>
                  <a:ext uri="{0D108BD9-81ED-4DB2-BD59-A6C34878D82A}">
                    <a16:rowId xmlns:a16="http://schemas.microsoft.com/office/drawing/2014/main" val="10000"/>
                  </a:ext>
                </a:extLst>
              </a:tr>
              <a:tr h="547920">
                <a:tc>
                  <a:txBody>
                    <a:bodyPr/>
                    <a:lstStyle/>
                    <a:p>
                      <a:r>
                        <a:rPr lang="en-US" sz="1600" dirty="0">
                          <a:latin typeface="Times New Roman" panose="02020603050405020304" pitchFamily="18" charset="0"/>
                          <a:cs typeface="Times New Roman" panose="02020603050405020304" pitchFamily="18" charset="0"/>
                        </a:rPr>
                        <a:t>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Construction of District Police Headquarters (Phase l)</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1600" dirty="0">
                          <a:effectLst/>
                          <a:latin typeface="Times New Roman" panose="02020603050405020304" pitchFamily="18" charset="0"/>
                          <a:ea typeface="Calibri" panose="020F0502020204030204"/>
                          <a:cs typeface="Times New Roman" panose="02020603050405020304" pitchFamily="18" charset="0"/>
                        </a:rPr>
                        <a:t>549,755.50</a:t>
                      </a:r>
                    </a:p>
                  </a:txBody>
                  <a:tcPr/>
                </a:tc>
                <a:tc>
                  <a:txBody>
                    <a:bodyPr/>
                    <a:lstStyle/>
                    <a:p>
                      <a:r>
                        <a:rPr lang="en-US" sz="1600" dirty="0">
                          <a:latin typeface="Times New Roman" panose="02020603050405020304" pitchFamily="18" charset="0"/>
                          <a:cs typeface="Times New Roman" panose="02020603050405020304" pitchFamily="18" charset="0"/>
                        </a:rPr>
                        <a:t>97,581.50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1600" dirty="0">
                          <a:effectLst/>
                          <a:latin typeface="Times New Roman" panose="02020603050405020304" pitchFamily="18" charset="0"/>
                          <a:ea typeface="Calibri" panose="020F0502020204030204"/>
                          <a:cs typeface="Times New Roman" panose="02020603050405020304" pitchFamily="18" charset="0"/>
                        </a:rPr>
                        <a:t>452,174.00</a:t>
                      </a:r>
                    </a:p>
                  </a:txBody>
                  <a:tcPr/>
                </a:tc>
                <a:extLst>
                  <a:ext uri="{0D108BD9-81ED-4DB2-BD59-A6C34878D82A}">
                    <a16:rowId xmlns:a16="http://schemas.microsoft.com/office/drawing/2014/main" val="10001"/>
                  </a:ext>
                </a:extLst>
              </a:tr>
              <a:tr h="547920">
                <a:tc>
                  <a:txBody>
                    <a:bodyPr/>
                    <a:lstStyle/>
                    <a:p>
                      <a:r>
                        <a:rPr lang="en-US" sz="1600" dirty="0">
                          <a:latin typeface="Times New Roman" panose="02020603050405020304" pitchFamily="18" charset="0"/>
                          <a:cs typeface="Times New Roman" panose="02020603050405020304" pitchFamily="18" charset="0"/>
                        </a:rPr>
                        <a:t>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Rehabilitation of Residency Building (DCE’s Bungalow)</a:t>
                      </a:r>
                      <a:endParaRPr lang="en-US" sz="1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102,519.18</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r>
                        <a:rPr lang="en-US" sz="1600" dirty="0">
                          <a:latin typeface="Times New Roman" panose="02020603050405020304" pitchFamily="18" charset="0"/>
                          <a:cs typeface="Times New Roman" panose="02020603050405020304" pitchFamily="18" charset="0"/>
                        </a:rPr>
                        <a:t>88,301.74</a:t>
                      </a:r>
                    </a:p>
                  </a:txBody>
                  <a:tcPr/>
                </a:tc>
                <a:tc>
                  <a:txBody>
                    <a:bodyPr/>
                    <a:lstStyle/>
                    <a:p>
                      <a:r>
                        <a:rPr lang="en-US" sz="1600" dirty="0">
                          <a:latin typeface="Times New Roman" panose="02020603050405020304" pitchFamily="18" charset="0"/>
                          <a:cs typeface="Times New Roman" panose="02020603050405020304" pitchFamily="18" charset="0"/>
                        </a:rPr>
                        <a:t>14,217.44</a:t>
                      </a:r>
                    </a:p>
                  </a:txBody>
                  <a:tcPr/>
                </a:tc>
                <a:extLst>
                  <a:ext uri="{0D108BD9-81ED-4DB2-BD59-A6C34878D82A}">
                    <a16:rowId xmlns:a16="http://schemas.microsoft.com/office/drawing/2014/main" val="10002"/>
                  </a:ext>
                </a:extLst>
              </a:tr>
              <a:tr h="547920">
                <a:tc>
                  <a:txBody>
                    <a:bodyPr/>
                    <a:lstStyle/>
                    <a:p>
                      <a:r>
                        <a:rPr lang="en-US" sz="1600" dirty="0">
                          <a:latin typeface="Times New Roman" panose="02020603050405020304" pitchFamily="18" charset="0"/>
                          <a:cs typeface="Times New Roman" panose="02020603050405020304" pitchFamily="18" charset="0"/>
                        </a:rPr>
                        <a:t>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Rehabilitation of </a:t>
                      </a:r>
                      <a:r>
                        <a:rPr lang="en-GB" sz="1600" b="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Kadjebi</a:t>
                      </a:r>
                      <a:r>
                        <a:rPr lang="en-GB" sz="16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Community Library (ongoing)</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51,508.73</a:t>
                      </a:r>
                      <a:endParaRPr lang="en-US" sz="1600" dirty="0">
                        <a:latin typeface="Times New Roman" panose="02020603050405020304" pitchFamily="18" charset="0"/>
                        <a:cs typeface="Times New Roman" panose="02020603050405020304" pitchFamily="18" charset="0"/>
                      </a:endParaRPr>
                    </a:p>
                  </a:txBody>
                  <a:tcPr/>
                </a:tc>
                <a:tc>
                  <a:txBody>
                    <a:bodyPr/>
                    <a:lstStyle/>
                    <a:p>
                      <a:r>
                        <a:rPr lang="en-US" sz="1600" dirty="0">
                          <a:latin typeface="Times New Roman" panose="02020603050405020304" pitchFamily="18" charset="0"/>
                          <a:cs typeface="Times New Roman" panose="02020603050405020304" pitchFamily="18" charset="0"/>
                        </a:rPr>
                        <a:t>51,508.73</a:t>
                      </a:r>
                    </a:p>
                  </a:txBody>
                  <a:tcPr/>
                </a:tc>
                <a:tc>
                  <a:txBody>
                    <a:bodyPr/>
                    <a:lstStyle/>
                    <a:p>
                      <a:r>
                        <a:rPr lang="en-US" sz="1600" dirty="0">
                          <a:latin typeface="Times New Roman" panose="02020603050405020304" pitchFamily="18" charset="0"/>
                          <a:cs typeface="Times New Roman" panose="02020603050405020304" pitchFamily="18" charset="0"/>
                        </a:rPr>
                        <a:t>-</a:t>
                      </a:r>
                    </a:p>
                  </a:txBody>
                  <a:tcPr/>
                </a:tc>
                <a:extLst>
                  <a:ext uri="{0D108BD9-81ED-4DB2-BD59-A6C34878D82A}">
                    <a16:rowId xmlns:a16="http://schemas.microsoft.com/office/drawing/2014/main" val="10003"/>
                  </a:ext>
                </a:extLst>
              </a:tr>
              <a:tr h="1009326">
                <a:tc>
                  <a:txBody>
                    <a:bodyPr/>
                    <a:lstStyle/>
                    <a:p>
                      <a:r>
                        <a:rPr lang="en-US" sz="1600" dirty="0">
                          <a:latin typeface="Times New Roman" panose="02020603050405020304" pitchFamily="18" charset="0"/>
                          <a:cs typeface="Times New Roman" panose="02020603050405020304" pitchFamily="18" charset="0"/>
                        </a:rPr>
                        <a:t>4</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Construction of 1No. 3-unit Classroom Block, Library, Headmaster’s Office, Staff Common Room and it ancillary facilities at </a:t>
                      </a:r>
                      <a:r>
                        <a:rPr lang="en-GB" sz="1600" b="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Kadjebi</a:t>
                      </a:r>
                      <a:r>
                        <a:rPr lang="en-GB" sz="16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D.A Prim. B </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r>
                        <a:rPr lang="en-US" sz="1600" dirty="0">
                          <a:latin typeface="Times New Roman" panose="02020603050405020304" pitchFamily="18" charset="0"/>
                          <a:cs typeface="Times New Roman" panose="02020603050405020304" pitchFamily="18" charset="0"/>
                        </a:rPr>
                        <a:t>206,514.44</a:t>
                      </a:r>
                    </a:p>
                  </a:txBody>
                  <a:tcPr/>
                </a:tc>
                <a:tc>
                  <a:txBody>
                    <a:bodyPr/>
                    <a:lstStyle/>
                    <a:p>
                      <a:r>
                        <a:rPr lang="en-US" sz="1600" dirty="0">
                          <a:latin typeface="Times New Roman" panose="02020603050405020304" pitchFamily="18" charset="0"/>
                          <a:cs typeface="Times New Roman" panose="02020603050405020304" pitchFamily="18" charset="0"/>
                        </a:rPr>
                        <a:t>206,514.44</a:t>
                      </a:r>
                    </a:p>
                  </a:txBody>
                  <a:tcPr/>
                </a:tc>
                <a:tc>
                  <a:txBody>
                    <a:bodyPr/>
                    <a:lstStyle/>
                    <a:p>
                      <a:r>
                        <a:rPr lang="en-US" sz="1600" dirty="0">
                          <a:latin typeface="Times New Roman" panose="02020603050405020304" pitchFamily="18" charset="0"/>
                          <a:cs typeface="Times New Roman" panose="02020603050405020304" pitchFamily="18" charset="0"/>
                        </a:rPr>
                        <a:t>-</a:t>
                      </a:r>
                    </a:p>
                  </a:txBody>
                  <a:tcPr/>
                </a:tc>
                <a:extLst>
                  <a:ext uri="{0D108BD9-81ED-4DB2-BD59-A6C34878D82A}">
                    <a16:rowId xmlns:a16="http://schemas.microsoft.com/office/drawing/2014/main" val="10004"/>
                  </a:ext>
                </a:extLst>
              </a:tr>
              <a:tr h="547920">
                <a:tc>
                  <a:txBody>
                    <a:bodyPr/>
                    <a:lstStyle/>
                    <a:p>
                      <a:r>
                        <a:rPr lang="en-US" sz="1600" dirty="0">
                          <a:latin typeface="Times New Roman" panose="02020603050405020304" pitchFamily="18" charset="0"/>
                          <a:cs typeface="Times New Roman" panose="02020603050405020304" pitchFamily="18" charset="0"/>
                        </a:rPr>
                        <a:t>5</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Construction of 1No. CHPS compound and its ancillary facilities at </a:t>
                      </a:r>
                      <a:r>
                        <a:rPr lang="en-GB" sz="1600" b="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Menusu</a:t>
                      </a:r>
                      <a:r>
                        <a:rPr lang="en-GB" sz="16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(ongoing)</a:t>
                      </a:r>
                      <a:endParaRPr lang="en-US" sz="16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246,652.74</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r>
                        <a:rPr lang="en-US" sz="1600" dirty="0">
                          <a:latin typeface="Times New Roman" panose="02020603050405020304" pitchFamily="18" charset="0"/>
                          <a:cs typeface="Times New Roman" panose="02020603050405020304" pitchFamily="18" charset="0"/>
                        </a:rPr>
                        <a:t>49,971.00</a:t>
                      </a:r>
                    </a:p>
                  </a:txBody>
                  <a:tcPr/>
                </a:tc>
                <a:tc>
                  <a:txBody>
                    <a:bodyPr/>
                    <a:lstStyle/>
                    <a:p>
                      <a:r>
                        <a:rPr lang="en-US" sz="1600" dirty="0">
                          <a:latin typeface="Times New Roman" panose="02020603050405020304" pitchFamily="18" charset="0"/>
                          <a:cs typeface="Times New Roman" panose="02020603050405020304" pitchFamily="18" charset="0"/>
                        </a:rPr>
                        <a:t>196,681.74</a:t>
                      </a: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8703383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38</a:t>
            </a:fld>
            <a:endParaRPr lang="en-GB"/>
          </a:p>
        </p:txBody>
      </p:sp>
      <p:sp>
        <p:nvSpPr>
          <p:cNvPr id="6" name="Title 1"/>
          <p:cNvSpPr>
            <a:spLocks noGrp="1"/>
          </p:cNvSpPr>
          <p:nvPr>
            <p:ph type="title"/>
          </p:nvPr>
        </p:nvSpPr>
        <p:spPr>
          <a:xfrm>
            <a:off x="457200" y="486722"/>
            <a:ext cx="8229600" cy="1227909"/>
          </a:xfrm>
        </p:spPr>
        <p:txBody>
          <a:bodyPr>
            <a:normAutofit/>
          </a:bodyPr>
          <a:lstStyle/>
          <a:p>
            <a:pPr algn="ctr"/>
            <a:r>
              <a:rPr lang="en-US" dirty="0"/>
              <a:t>Financials</a:t>
            </a:r>
            <a:br>
              <a:rPr lang="en-US" dirty="0"/>
            </a:br>
            <a:r>
              <a:rPr lang="en-US" dirty="0"/>
              <a:t>2020 Key projects and programmes from all sources</a:t>
            </a:r>
          </a:p>
        </p:txBody>
      </p:sp>
      <p:graphicFrame>
        <p:nvGraphicFramePr>
          <p:cNvPr id="7" name="Content Placeholder 3"/>
          <p:cNvGraphicFramePr>
            <a:graphicFrameLocks/>
          </p:cNvGraphicFramePr>
          <p:nvPr>
            <p:extLst>
              <p:ext uri="{D42A27DB-BD31-4B8C-83A1-F6EECF244321}">
                <p14:modId xmlns:p14="http://schemas.microsoft.com/office/powerpoint/2010/main" val="78364005"/>
              </p:ext>
            </p:extLst>
          </p:nvPr>
        </p:nvGraphicFramePr>
        <p:xfrm>
          <a:off x="0" y="1714632"/>
          <a:ext cx="9143999" cy="4502486"/>
        </p:xfrm>
        <a:graphic>
          <a:graphicData uri="http://schemas.openxmlformats.org/drawingml/2006/table">
            <a:tbl>
              <a:tblPr firstRow="1" bandRow="1">
                <a:tableStyleId>{5C22544A-7EE6-4342-B048-85BDC9FD1C3A}</a:tableStyleId>
              </a:tblPr>
              <a:tblGrid>
                <a:gridCol w="592667">
                  <a:extLst>
                    <a:ext uri="{9D8B030D-6E8A-4147-A177-3AD203B41FA5}">
                      <a16:colId xmlns:a16="http://schemas.microsoft.com/office/drawing/2014/main" val="20000"/>
                    </a:ext>
                  </a:extLst>
                </a:gridCol>
                <a:gridCol w="4173221">
                  <a:extLst>
                    <a:ext uri="{9D8B030D-6E8A-4147-A177-3AD203B41FA5}">
                      <a16:colId xmlns:a16="http://schemas.microsoft.com/office/drawing/2014/main" val="20001"/>
                    </a:ext>
                  </a:extLst>
                </a:gridCol>
                <a:gridCol w="1163327">
                  <a:extLst>
                    <a:ext uri="{9D8B030D-6E8A-4147-A177-3AD203B41FA5}">
                      <a16:colId xmlns:a16="http://schemas.microsoft.com/office/drawing/2014/main" val="20002"/>
                    </a:ext>
                  </a:extLst>
                </a:gridCol>
                <a:gridCol w="1698807">
                  <a:extLst>
                    <a:ext uri="{9D8B030D-6E8A-4147-A177-3AD203B41FA5}">
                      <a16:colId xmlns:a16="http://schemas.microsoft.com/office/drawing/2014/main" val="20003"/>
                    </a:ext>
                  </a:extLst>
                </a:gridCol>
                <a:gridCol w="1515977">
                  <a:extLst>
                    <a:ext uri="{9D8B030D-6E8A-4147-A177-3AD203B41FA5}">
                      <a16:colId xmlns:a16="http://schemas.microsoft.com/office/drawing/2014/main" val="20004"/>
                    </a:ext>
                  </a:extLst>
                </a:gridCol>
              </a:tblGrid>
              <a:tr h="761937">
                <a:tc>
                  <a:txBody>
                    <a:bodyPr/>
                    <a:lstStyle/>
                    <a:p>
                      <a:r>
                        <a:rPr lang="en-US" sz="1600" dirty="0"/>
                        <a:t>No</a:t>
                      </a:r>
                    </a:p>
                  </a:txBody>
                  <a:tcPr/>
                </a:tc>
                <a:tc>
                  <a:txBody>
                    <a:bodyPr/>
                    <a:lstStyle/>
                    <a:p>
                      <a:r>
                        <a:rPr lang="en-US" sz="1600" dirty="0"/>
                        <a:t>Name of project</a:t>
                      </a:r>
                    </a:p>
                  </a:txBody>
                  <a:tcPr/>
                </a:tc>
                <a:tc>
                  <a:txBody>
                    <a:bodyPr/>
                    <a:lstStyle/>
                    <a:p>
                      <a:r>
                        <a:rPr lang="en-US" sz="1600" dirty="0"/>
                        <a:t>Amount budgeted </a:t>
                      </a:r>
                    </a:p>
                  </a:txBody>
                  <a:tcPr/>
                </a:tc>
                <a:tc>
                  <a:txBody>
                    <a:bodyPr/>
                    <a:lstStyle/>
                    <a:p>
                      <a:r>
                        <a:rPr lang="en-US" sz="1600" dirty="0"/>
                        <a:t>Actual Payment as at August, 2020</a:t>
                      </a:r>
                    </a:p>
                  </a:txBody>
                  <a:tcPr/>
                </a:tc>
                <a:tc>
                  <a:txBody>
                    <a:bodyPr/>
                    <a:lstStyle/>
                    <a:p>
                      <a:r>
                        <a:rPr lang="en-US" sz="1600" dirty="0"/>
                        <a:t>Outstanding</a:t>
                      </a:r>
                    </a:p>
                    <a:p>
                      <a:r>
                        <a:rPr lang="en-US" sz="1600" dirty="0"/>
                        <a:t>payment</a:t>
                      </a:r>
                    </a:p>
                  </a:txBody>
                  <a:tcPr/>
                </a:tc>
                <a:extLst>
                  <a:ext uri="{0D108BD9-81ED-4DB2-BD59-A6C34878D82A}">
                    <a16:rowId xmlns:a16="http://schemas.microsoft.com/office/drawing/2014/main" val="10000"/>
                  </a:ext>
                </a:extLst>
              </a:tr>
              <a:tr h="536178">
                <a:tc>
                  <a:txBody>
                    <a:bodyPr/>
                    <a:lstStyle/>
                    <a:p>
                      <a:r>
                        <a:rPr lang="en-US" sz="1400" dirty="0">
                          <a:latin typeface="Times New Roman" panose="02020603050405020304" pitchFamily="18" charset="0"/>
                          <a:cs typeface="Times New Roman" panose="02020603050405020304" pitchFamily="18" charset="0"/>
                        </a:rPr>
                        <a:t>7</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Renovation of Dodo </a:t>
                      </a:r>
                      <a:r>
                        <a:rPr lang="en-GB" sz="1400" b="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Amanfrom</a:t>
                      </a:r>
                      <a:r>
                        <a:rPr lang="en-GB" sz="1400" b="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Health Centre and its ancillary facilities (ongoing)</a:t>
                      </a:r>
                      <a:endParaRPr lang="en-US" sz="1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209,062.55</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r>
                        <a:rPr lang="en-US" sz="1400" dirty="0">
                          <a:latin typeface="Times New Roman" panose="02020603050405020304" pitchFamily="18" charset="0"/>
                          <a:cs typeface="Times New Roman" panose="02020603050405020304" pitchFamily="18" charset="0"/>
                        </a:rPr>
                        <a:t>60,000.00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1400" dirty="0">
                          <a:effectLst/>
                          <a:latin typeface="Times New Roman" panose="02020603050405020304" pitchFamily="18" charset="0"/>
                          <a:ea typeface="Calibri" panose="020F0502020204030204"/>
                          <a:cs typeface="Times New Roman" panose="02020603050405020304" pitchFamily="18" charset="0"/>
                        </a:rPr>
                        <a:t>149,062.53</a:t>
                      </a:r>
                    </a:p>
                  </a:txBody>
                  <a:tcPr/>
                </a:tc>
                <a:extLst>
                  <a:ext uri="{0D108BD9-81ED-4DB2-BD59-A6C34878D82A}">
                    <a16:rowId xmlns:a16="http://schemas.microsoft.com/office/drawing/2014/main" val="10001"/>
                  </a:ext>
                </a:extLst>
              </a:tr>
              <a:tr h="761937">
                <a:tc>
                  <a:txBody>
                    <a:bodyPr/>
                    <a:lstStyle/>
                    <a:p>
                      <a:r>
                        <a:rPr lang="en-US" sz="1400" dirty="0">
                          <a:latin typeface="Times New Roman" panose="02020603050405020304" pitchFamily="18" charset="0"/>
                          <a:cs typeface="Times New Roman" panose="02020603050405020304" pitchFamily="18" charset="0"/>
                        </a:rPr>
                        <a:t>8</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Construction of 1no. 3-unit Classroom Block, Library, Headmaster's Office and staff common room at </a:t>
                      </a:r>
                      <a:r>
                        <a:rPr lang="en-US" sz="1400" b="0" dirty="0" err="1">
                          <a:effectLst/>
                          <a:latin typeface="Times New Roman" panose="02020603050405020304" pitchFamily="18" charset="0"/>
                          <a:ea typeface="Calibri" panose="020F0502020204030204" pitchFamily="34" charset="0"/>
                          <a:cs typeface="Times New Roman" panose="02020603050405020304" pitchFamily="18" charset="0"/>
                        </a:rPr>
                        <a:t>Kadjebi</a:t>
                      </a: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 E/P Central J.H.</a:t>
                      </a:r>
                    </a:p>
                  </a:txBody>
                  <a:tcPr/>
                </a:tc>
                <a:tc>
                  <a:txBody>
                    <a:bodyPr/>
                    <a:lstStyle/>
                    <a:p>
                      <a:r>
                        <a:rPr lang="en-US" sz="1400" dirty="0">
                          <a:latin typeface="Times New Roman" panose="02020603050405020304" pitchFamily="18" charset="0"/>
                          <a:cs typeface="Times New Roman" panose="02020603050405020304" pitchFamily="18" charset="0"/>
                        </a:rPr>
                        <a:t>380,000</a:t>
                      </a:r>
                    </a:p>
                  </a:txBody>
                  <a:tcPr/>
                </a:tc>
                <a:tc>
                  <a:txBody>
                    <a:bodyPr/>
                    <a:lstStyle/>
                    <a:p>
                      <a:r>
                        <a:rPr lang="en-US" sz="1400" dirty="0">
                          <a:latin typeface="Times New Roman" panose="02020603050405020304" pitchFamily="18" charset="0"/>
                          <a:cs typeface="Times New Roman" panose="02020603050405020304" pitchFamily="18" charset="0"/>
                        </a:rPr>
                        <a:t>249,482.25</a:t>
                      </a:r>
                    </a:p>
                  </a:txBody>
                  <a:tcPr/>
                </a:tc>
                <a:tc>
                  <a:txBody>
                    <a:bodyPr/>
                    <a:lstStyle/>
                    <a:p>
                      <a:r>
                        <a:rPr lang="en-US" sz="1400" dirty="0">
                          <a:latin typeface="Times New Roman" panose="02020603050405020304" pitchFamily="18" charset="0"/>
                          <a:cs typeface="Times New Roman" panose="02020603050405020304" pitchFamily="18" charset="0"/>
                        </a:rPr>
                        <a:t>130,517.75</a:t>
                      </a:r>
                    </a:p>
                  </a:txBody>
                  <a:tcPr/>
                </a:tc>
                <a:extLst>
                  <a:ext uri="{0D108BD9-81ED-4DB2-BD59-A6C34878D82A}">
                    <a16:rowId xmlns:a16="http://schemas.microsoft.com/office/drawing/2014/main" val="10002"/>
                  </a:ext>
                </a:extLst>
              </a:tr>
              <a:tr h="987695">
                <a:tc>
                  <a:txBody>
                    <a:bodyPr/>
                    <a:lstStyle/>
                    <a:p>
                      <a:r>
                        <a:rPr lang="en-US" sz="1400" dirty="0">
                          <a:latin typeface="Times New Roman" panose="02020603050405020304" pitchFamily="18" charset="0"/>
                          <a:cs typeface="Times New Roman" panose="02020603050405020304" pitchFamily="18" charset="0"/>
                        </a:rPr>
                        <a:t>9</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Drilling and </a:t>
                      </a:r>
                      <a:r>
                        <a:rPr lang="en-US" sz="1400" b="0" dirty="0" err="1">
                          <a:effectLst/>
                          <a:latin typeface="Times New Roman" panose="02020603050405020304" pitchFamily="18" charset="0"/>
                          <a:ea typeface="Calibri" panose="020F0502020204030204" pitchFamily="34" charset="0"/>
                          <a:cs typeface="Times New Roman" panose="02020603050405020304" pitchFamily="18" charset="0"/>
                        </a:rPr>
                        <a:t>mechanisation</a:t>
                      </a: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 of 1No. Borehole at </a:t>
                      </a:r>
                      <a:r>
                        <a:rPr lang="en-US" sz="1400" b="0" dirty="0" err="1">
                          <a:effectLst/>
                          <a:latin typeface="Times New Roman" panose="02020603050405020304" pitchFamily="18" charset="0"/>
                          <a:ea typeface="Calibri" panose="020F0502020204030204" pitchFamily="34" charset="0"/>
                          <a:cs typeface="Times New Roman" panose="02020603050405020304" pitchFamily="18" charset="0"/>
                        </a:rPr>
                        <a:t>Dzindzisu</a:t>
                      </a: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 market, extension of pipe water to </a:t>
                      </a:r>
                      <a:r>
                        <a:rPr lang="en-US" sz="1400" b="0" dirty="0" err="1">
                          <a:effectLst/>
                          <a:latin typeface="Times New Roman" panose="02020603050405020304" pitchFamily="18" charset="0"/>
                          <a:ea typeface="Calibri" panose="020F0502020204030204" pitchFamily="34" charset="0"/>
                          <a:cs typeface="Times New Roman" panose="02020603050405020304" pitchFamily="18" charset="0"/>
                        </a:rPr>
                        <a:t>Kadjebi</a:t>
                      </a: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 market and lorry station, </a:t>
                      </a:r>
                      <a:r>
                        <a:rPr lang="en-US" sz="1400" b="0" dirty="0" err="1">
                          <a:effectLst/>
                          <a:latin typeface="Times New Roman" panose="02020603050405020304" pitchFamily="18" charset="0"/>
                          <a:ea typeface="Calibri" panose="020F0502020204030204" pitchFamily="34" charset="0"/>
                          <a:cs typeface="Times New Roman" panose="02020603050405020304" pitchFamily="18" charset="0"/>
                        </a:rPr>
                        <a:t>Ahamansu</a:t>
                      </a: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 markets and  provision of PPEs and veronica buckets</a:t>
                      </a:r>
                    </a:p>
                  </a:txBody>
                  <a:tcPr/>
                </a:tc>
                <a:tc>
                  <a:txBody>
                    <a:bodyPr/>
                    <a:lstStyle/>
                    <a:p>
                      <a:r>
                        <a:rPr lang="en-US" sz="1400" dirty="0">
                          <a:latin typeface="Times New Roman" panose="02020603050405020304" pitchFamily="18" charset="0"/>
                          <a:cs typeface="Times New Roman" panose="02020603050405020304" pitchFamily="18" charset="0"/>
                        </a:rPr>
                        <a:t>166,280.62</a:t>
                      </a:r>
                    </a:p>
                  </a:txBody>
                  <a:tcPr/>
                </a:tc>
                <a:tc>
                  <a:txBody>
                    <a:bodyPr/>
                    <a:lstStyle/>
                    <a:p>
                      <a:r>
                        <a:rPr lang="en-US" sz="1400" dirty="0">
                          <a:latin typeface="Times New Roman" panose="02020603050405020304" pitchFamily="18" charset="0"/>
                          <a:cs typeface="Times New Roman" panose="02020603050405020304" pitchFamily="18" charset="0"/>
                        </a:rPr>
                        <a:t>166,247.56</a:t>
                      </a:r>
                    </a:p>
                  </a:txBody>
                  <a:tcPr/>
                </a:tc>
                <a:tc>
                  <a:txBody>
                    <a:bodyPr/>
                    <a:lstStyle/>
                    <a:p>
                      <a:r>
                        <a:rPr lang="en-US" sz="1400" dirty="0">
                          <a:latin typeface="Times New Roman" panose="02020603050405020304" pitchFamily="18" charset="0"/>
                          <a:cs typeface="Times New Roman" panose="02020603050405020304" pitchFamily="18" charset="0"/>
                        </a:rPr>
                        <a:t>33.06</a:t>
                      </a:r>
                    </a:p>
                  </a:txBody>
                  <a:tcPr/>
                </a:tc>
                <a:extLst>
                  <a:ext uri="{0D108BD9-81ED-4DB2-BD59-A6C34878D82A}">
                    <a16:rowId xmlns:a16="http://schemas.microsoft.com/office/drawing/2014/main" val="10003"/>
                  </a:ext>
                </a:extLst>
              </a:tr>
              <a:tr h="536178">
                <a:tc>
                  <a:txBody>
                    <a:bodyPr/>
                    <a:lstStyle/>
                    <a:p>
                      <a:r>
                        <a:rPr lang="en-US" sz="1400" dirty="0">
                          <a:latin typeface="Times New Roman" panose="02020603050405020304" pitchFamily="18" charset="0"/>
                          <a:cs typeface="Times New Roman" panose="02020603050405020304" pitchFamily="18" charset="0"/>
                        </a:rPr>
                        <a:t>10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Rehabilitation and fencing of slaughter house at </a:t>
                      </a:r>
                      <a:r>
                        <a:rPr lang="en-US" sz="1400" b="0" dirty="0" err="1">
                          <a:effectLst/>
                          <a:latin typeface="Times New Roman" panose="02020603050405020304" pitchFamily="18" charset="0"/>
                          <a:ea typeface="Calibri" panose="020F0502020204030204" pitchFamily="34" charset="0"/>
                          <a:cs typeface="Times New Roman" panose="02020603050405020304" pitchFamily="18" charset="0"/>
                        </a:rPr>
                        <a:t>Kadjebi</a:t>
                      </a:r>
                      <a:endParaRPr lang="en-US" sz="1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r>
                        <a:rPr lang="en-US" sz="1400" dirty="0">
                          <a:latin typeface="Times New Roman" panose="02020603050405020304" pitchFamily="18" charset="0"/>
                          <a:cs typeface="Times New Roman" panose="02020603050405020304" pitchFamily="18" charset="0"/>
                        </a:rPr>
                        <a:t>101,243.82</a:t>
                      </a:r>
                    </a:p>
                  </a:txBody>
                  <a:tcPr/>
                </a:tc>
                <a:tc>
                  <a:txBody>
                    <a:bodyPr/>
                    <a:lstStyle/>
                    <a:p>
                      <a:r>
                        <a:rPr lang="en-US" sz="1400" dirty="0">
                          <a:latin typeface="Times New Roman" panose="02020603050405020304" pitchFamily="18" charset="0"/>
                          <a:cs typeface="Times New Roman" panose="02020603050405020304" pitchFamily="18" charset="0"/>
                        </a:rPr>
                        <a:t>0.00</a:t>
                      </a:r>
                    </a:p>
                  </a:txBody>
                  <a:tcPr/>
                </a:tc>
                <a:tc>
                  <a:txBody>
                    <a:bodyPr/>
                    <a:lstStyle/>
                    <a:p>
                      <a:r>
                        <a:rPr lang="en-US" sz="1400" dirty="0">
                          <a:latin typeface="Times New Roman" panose="02020603050405020304" pitchFamily="18" charset="0"/>
                          <a:cs typeface="Times New Roman" panose="02020603050405020304" pitchFamily="18" charset="0"/>
                        </a:rPr>
                        <a:t>101,243.82</a:t>
                      </a:r>
                    </a:p>
                  </a:txBody>
                  <a:tcPr/>
                </a:tc>
                <a:extLst>
                  <a:ext uri="{0D108BD9-81ED-4DB2-BD59-A6C34878D82A}">
                    <a16:rowId xmlns:a16="http://schemas.microsoft.com/office/drawing/2014/main" val="10004"/>
                  </a:ext>
                </a:extLst>
              </a:tr>
              <a:tr h="857538">
                <a:tc>
                  <a:txBody>
                    <a:bodyPr/>
                    <a:lstStyle/>
                    <a:p>
                      <a:r>
                        <a:rPr lang="en-US" sz="1400" dirty="0">
                          <a:latin typeface="Times New Roman" panose="02020603050405020304" pitchFamily="18" charset="0"/>
                          <a:cs typeface="Times New Roman" panose="02020603050405020304" pitchFamily="18" charset="0"/>
                        </a:rPr>
                        <a:t>11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dirty="0">
                          <a:effectLst/>
                          <a:latin typeface="Times New Roman" panose="02020603050405020304" pitchFamily="18" charset="0"/>
                          <a:ea typeface="Calibri" panose="020F0502020204030204" pitchFamily="34" charset="0"/>
                          <a:cs typeface="Times New Roman" panose="02020603050405020304" pitchFamily="18" charset="0"/>
                        </a:rPr>
                        <a:t>Construction of 1No. 3 Unit Classroom Block, Library, Headmaster’s Office and Staff Common Room and provision of furniture to the classrooms at </a:t>
                      </a:r>
                      <a:r>
                        <a:rPr lang="en-US" sz="1400" b="0" dirty="0" err="1">
                          <a:effectLst/>
                          <a:latin typeface="Times New Roman" panose="02020603050405020304" pitchFamily="18" charset="0"/>
                          <a:ea typeface="Calibri" panose="020F0502020204030204" pitchFamily="34" charset="0"/>
                          <a:cs typeface="Times New Roman" panose="02020603050405020304" pitchFamily="18" charset="0"/>
                        </a:rPr>
                        <a:t>Okanta</a:t>
                      </a:r>
                      <a:endParaRPr lang="en-US" sz="1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418,113.00</a:t>
                      </a:r>
                    </a:p>
                  </a:txBody>
                  <a:tcPr/>
                </a:tc>
                <a:tc>
                  <a:txBody>
                    <a:bodyPr/>
                    <a:lstStyle/>
                    <a:p>
                      <a:r>
                        <a:rPr lang="en-US" sz="1400" dirty="0">
                          <a:latin typeface="Times New Roman" panose="02020603050405020304" pitchFamily="18" charset="0"/>
                          <a:cs typeface="Times New Roman" panose="02020603050405020304" pitchFamily="18" charset="0"/>
                        </a:rPr>
                        <a:t>54,198.90</a:t>
                      </a:r>
                    </a:p>
                  </a:txBody>
                  <a:tcPr/>
                </a:tc>
                <a:tc>
                  <a:txBody>
                    <a:bodyPr/>
                    <a:lstStyle/>
                    <a:p>
                      <a:r>
                        <a:rPr lang="en-US" sz="1400" dirty="0">
                          <a:latin typeface="Times New Roman" panose="02020603050405020304" pitchFamily="18" charset="0"/>
                          <a:cs typeface="Times New Roman" panose="02020603050405020304" pitchFamily="18" charset="0"/>
                        </a:rPr>
                        <a:t>363,914.10</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3913998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39</a:t>
            </a:fld>
            <a:endParaRPr lang="en-GB"/>
          </a:p>
        </p:txBody>
      </p:sp>
      <p:sp>
        <p:nvSpPr>
          <p:cNvPr id="6" name="Title 1"/>
          <p:cNvSpPr>
            <a:spLocks noGrp="1"/>
          </p:cNvSpPr>
          <p:nvPr>
            <p:ph type="title"/>
          </p:nvPr>
        </p:nvSpPr>
        <p:spPr>
          <a:xfrm>
            <a:off x="457200" y="486722"/>
            <a:ext cx="8229600" cy="1227909"/>
          </a:xfrm>
        </p:spPr>
        <p:txBody>
          <a:bodyPr>
            <a:normAutofit/>
          </a:bodyPr>
          <a:lstStyle/>
          <a:p>
            <a:pPr algn="ctr"/>
            <a:r>
              <a:rPr lang="en-US" dirty="0"/>
              <a:t>Financials</a:t>
            </a:r>
            <a:br>
              <a:rPr lang="en-US" dirty="0"/>
            </a:br>
            <a:r>
              <a:rPr lang="en-US" dirty="0"/>
              <a:t>2020 Key projects and programmes from all sources</a:t>
            </a:r>
          </a:p>
        </p:txBody>
      </p:sp>
      <p:graphicFrame>
        <p:nvGraphicFramePr>
          <p:cNvPr id="7" name="Content Placeholder 3"/>
          <p:cNvGraphicFramePr>
            <a:graphicFrameLocks/>
          </p:cNvGraphicFramePr>
          <p:nvPr>
            <p:extLst>
              <p:ext uri="{D42A27DB-BD31-4B8C-83A1-F6EECF244321}">
                <p14:modId xmlns:p14="http://schemas.microsoft.com/office/powerpoint/2010/main" val="3569768813"/>
              </p:ext>
            </p:extLst>
          </p:nvPr>
        </p:nvGraphicFramePr>
        <p:xfrm>
          <a:off x="0" y="1714633"/>
          <a:ext cx="9143999" cy="4110195"/>
        </p:xfrm>
        <a:graphic>
          <a:graphicData uri="http://schemas.openxmlformats.org/drawingml/2006/table">
            <a:tbl>
              <a:tblPr firstRow="1" bandRow="1">
                <a:tableStyleId>{5C22544A-7EE6-4342-B048-85BDC9FD1C3A}</a:tableStyleId>
              </a:tblPr>
              <a:tblGrid>
                <a:gridCol w="592667">
                  <a:extLst>
                    <a:ext uri="{9D8B030D-6E8A-4147-A177-3AD203B41FA5}">
                      <a16:colId xmlns:a16="http://schemas.microsoft.com/office/drawing/2014/main" val="20000"/>
                    </a:ext>
                  </a:extLst>
                </a:gridCol>
                <a:gridCol w="4173221">
                  <a:extLst>
                    <a:ext uri="{9D8B030D-6E8A-4147-A177-3AD203B41FA5}">
                      <a16:colId xmlns:a16="http://schemas.microsoft.com/office/drawing/2014/main" val="20001"/>
                    </a:ext>
                  </a:extLst>
                </a:gridCol>
                <a:gridCol w="1163327">
                  <a:extLst>
                    <a:ext uri="{9D8B030D-6E8A-4147-A177-3AD203B41FA5}">
                      <a16:colId xmlns:a16="http://schemas.microsoft.com/office/drawing/2014/main" val="20002"/>
                    </a:ext>
                  </a:extLst>
                </a:gridCol>
                <a:gridCol w="1698807">
                  <a:extLst>
                    <a:ext uri="{9D8B030D-6E8A-4147-A177-3AD203B41FA5}">
                      <a16:colId xmlns:a16="http://schemas.microsoft.com/office/drawing/2014/main" val="20003"/>
                    </a:ext>
                  </a:extLst>
                </a:gridCol>
                <a:gridCol w="1515977">
                  <a:extLst>
                    <a:ext uri="{9D8B030D-6E8A-4147-A177-3AD203B41FA5}">
                      <a16:colId xmlns:a16="http://schemas.microsoft.com/office/drawing/2014/main" val="20004"/>
                    </a:ext>
                  </a:extLst>
                </a:gridCol>
              </a:tblGrid>
              <a:tr h="788233">
                <a:tc>
                  <a:txBody>
                    <a:bodyPr/>
                    <a:lstStyle/>
                    <a:p>
                      <a:r>
                        <a:rPr lang="en-US" sz="1600" dirty="0"/>
                        <a:t>No</a:t>
                      </a:r>
                    </a:p>
                  </a:txBody>
                  <a:tcPr/>
                </a:tc>
                <a:tc>
                  <a:txBody>
                    <a:bodyPr/>
                    <a:lstStyle/>
                    <a:p>
                      <a:r>
                        <a:rPr lang="en-US" sz="1600" dirty="0"/>
                        <a:t>Name of project</a:t>
                      </a:r>
                    </a:p>
                  </a:txBody>
                  <a:tcPr/>
                </a:tc>
                <a:tc>
                  <a:txBody>
                    <a:bodyPr/>
                    <a:lstStyle/>
                    <a:p>
                      <a:r>
                        <a:rPr lang="en-US" sz="1600" dirty="0"/>
                        <a:t>Amount budgeted </a:t>
                      </a:r>
                    </a:p>
                  </a:txBody>
                  <a:tcPr/>
                </a:tc>
                <a:tc>
                  <a:txBody>
                    <a:bodyPr/>
                    <a:lstStyle/>
                    <a:p>
                      <a:r>
                        <a:rPr lang="en-US" sz="1600" dirty="0"/>
                        <a:t>Actual Payment as at August, 2020</a:t>
                      </a:r>
                    </a:p>
                  </a:txBody>
                  <a:tcPr/>
                </a:tc>
                <a:tc>
                  <a:txBody>
                    <a:bodyPr/>
                    <a:lstStyle/>
                    <a:p>
                      <a:r>
                        <a:rPr lang="en-US" sz="1600" dirty="0"/>
                        <a:t>Outstanding</a:t>
                      </a:r>
                    </a:p>
                    <a:p>
                      <a:r>
                        <a:rPr lang="en-US" sz="1600" dirty="0"/>
                        <a:t>payment</a:t>
                      </a:r>
                    </a:p>
                  </a:txBody>
                  <a:tcPr/>
                </a:tc>
                <a:extLst>
                  <a:ext uri="{0D108BD9-81ED-4DB2-BD59-A6C34878D82A}">
                    <a16:rowId xmlns:a16="http://schemas.microsoft.com/office/drawing/2014/main" val="10000"/>
                  </a:ext>
                </a:extLst>
              </a:tr>
              <a:tr h="554683">
                <a:tc>
                  <a:txBody>
                    <a:bodyPr/>
                    <a:lstStyle/>
                    <a:p>
                      <a:r>
                        <a:rPr lang="en-US" sz="1600" dirty="0">
                          <a:latin typeface="Times New Roman" panose="02020603050405020304" pitchFamily="18" charset="0"/>
                          <a:cs typeface="Times New Roman" panose="02020603050405020304" pitchFamily="18" charset="0"/>
                        </a:rPr>
                        <a:t>12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0" dirty="0">
                          <a:effectLst/>
                          <a:latin typeface="Times New Roman" panose="02020603050405020304" pitchFamily="18" charset="0"/>
                          <a:ea typeface="Calibri" panose="020F0502020204030204" pitchFamily="34" charset="0"/>
                          <a:cs typeface="Times New Roman" panose="02020603050405020304" pitchFamily="18" charset="0"/>
                        </a:rPr>
                        <a:t>Procurement of building materials to support disaster victims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1600" dirty="0">
                          <a:effectLst/>
                          <a:latin typeface="Times New Roman" panose="02020603050405020304" pitchFamily="18" charset="0"/>
                          <a:ea typeface="Calibri" panose="020F0502020204030204"/>
                          <a:cs typeface="Times New Roman" panose="02020603050405020304" pitchFamily="18" charset="0"/>
                        </a:rPr>
                        <a:t>150,000.00</a:t>
                      </a:r>
                    </a:p>
                  </a:txBody>
                  <a:tcPr/>
                </a:tc>
                <a:tc>
                  <a:txBody>
                    <a:bodyPr/>
                    <a:lstStyle/>
                    <a:p>
                      <a:r>
                        <a:rPr lang="en-US" sz="1600" dirty="0">
                          <a:latin typeface="Times New Roman" panose="02020603050405020304" pitchFamily="18" charset="0"/>
                          <a:cs typeface="Times New Roman" panose="02020603050405020304" pitchFamily="18" charset="0"/>
                        </a:rPr>
                        <a:t>150,000.00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1600" dirty="0">
                          <a:effectLst/>
                          <a:latin typeface="Times New Roman" panose="02020603050405020304" pitchFamily="18" charset="0"/>
                          <a:ea typeface="Calibri" panose="020F0502020204030204"/>
                          <a:cs typeface="Times New Roman" panose="02020603050405020304" pitchFamily="18" charset="0"/>
                        </a:rPr>
                        <a:t>0.00</a:t>
                      </a:r>
                    </a:p>
                  </a:txBody>
                  <a:tcPr/>
                </a:tc>
                <a:extLst>
                  <a:ext uri="{0D108BD9-81ED-4DB2-BD59-A6C34878D82A}">
                    <a16:rowId xmlns:a16="http://schemas.microsoft.com/office/drawing/2014/main" val="10001"/>
                  </a:ext>
                </a:extLst>
              </a:tr>
              <a:tr h="788233">
                <a:tc>
                  <a:txBody>
                    <a:bodyPr/>
                    <a:lstStyle/>
                    <a:p>
                      <a:r>
                        <a:rPr lang="en-US" sz="1600" dirty="0">
                          <a:latin typeface="Times New Roman" panose="02020603050405020304" pitchFamily="18" charset="0"/>
                          <a:cs typeface="Times New Roman" panose="02020603050405020304" pitchFamily="18" charset="0"/>
                        </a:rPr>
                        <a:t>13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0" dirty="0">
                          <a:effectLst/>
                          <a:latin typeface="Times New Roman" panose="02020603050405020304" pitchFamily="18" charset="0"/>
                          <a:ea typeface="Calibri" panose="020F0502020204030204" pitchFamily="34" charset="0"/>
                          <a:cs typeface="Times New Roman" panose="02020603050405020304" pitchFamily="18" charset="0"/>
                        </a:rPr>
                        <a:t>Consultancy services for the extension and intensification of electricity supply to 29 communities in the district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37,000.00</a:t>
                      </a:r>
                    </a:p>
                  </a:txBody>
                  <a:tcPr/>
                </a:tc>
                <a:tc>
                  <a:txBody>
                    <a:bodyPr/>
                    <a:lstStyle/>
                    <a:p>
                      <a:r>
                        <a:rPr lang="en-US" sz="1600" dirty="0">
                          <a:latin typeface="Times New Roman" panose="02020603050405020304" pitchFamily="18" charset="0"/>
                          <a:cs typeface="Times New Roman" panose="02020603050405020304" pitchFamily="18" charset="0"/>
                        </a:rPr>
                        <a:t>0.00</a:t>
                      </a:r>
                    </a:p>
                  </a:txBody>
                  <a:tcPr/>
                </a:tc>
                <a:tc>
                  <a:txBody>
                    <a:bodyPr/>
                    <a:lstStyle/>
                    <a:p>
                      <a:r>
                        <a:rPr lang="en-US" sz="1600" dirty="0">
                          <a:latin typeface="Times New Roman" panose="02020603050405020304" pitchFamily="18" charset="0"/>
                          <a:cs typeface="Times New Roman" panose="02020603050405020304" pitchFamily="18" charset="0"/>
                        </a:rPr>
                        <a:t>37,000.00</a:t>
                      </a:r>
                    </a:p>
                  </a:txBody>
                  <a:tcPr/>
                </a:tc>
                <a:extLst>
                  <a:ext uri="{0D108BD9-81ED-4DB2-BD59-A6C34878D82A}">
                    <a16:rowId xmlns:a16="http://schemas.microsoft.com/office/drawing/2014/main" val="1969042608"/>
                  </a:ext>
                </a:extLst>
              </a:tr>
              <a:tr h="676242">
                <a:tc>
                  <a:txBody>
                    <a:bodyPr/>
                    <a:lstStyle/>
                    <a:p>
                      <a:r>
                        <a:rPr lang="en-US" sz="1600" dirty="0">
                          <a:latin typeface="Times New Roman" panose="02020603050405020304" pitchFamily="18" charset="0"/>
                          <a:cs typeface="Times New Roman" panose="02020603050405020304" pitchFamily="18" charset="0"/>
                        </a:rPr>
                        <a:t>14</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Renovation of NADMO Office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40,000.00</a:t>
                      </a:r>
                    </a:p>
                  </a:txBody>
                  <a:tcPr/>
                </a:tc>
                <a:tc>
                  <a:txBody>
                    <a:bodyPr/>
                    <a:lstStyle/>
                    <a:p>
                      <a:r>
                        <a:rPr lang="en-US" sz="1600" dirty="0">
                          <a:latin typeface="Times New Roman" panose="02020603050405020304" pitchFamily="18" charset="0"/>
                          <a:cs typeface="Times New Roman" panose="02020603050405020304" pitchFamily="18" charset="0"/>
                        </a:rPr>
                        <a:t>0.00</a:t>
                      </a:r>
                    </a:p>
                  </a:txBody>
                  <a:tcPr/>
                </a:tc>
                <a:tc>
                  <a:txBody>
                    <a:bodyPr/>
                    <a:lstStyle/>
                    <a:p>
                      <a:r>
                        <a:rPr lang="en-US" sz="1600" dirty="0">
                          <a:latin typeface="Times New Roman" panose="02020603050405020304" pitchFamily="18" charset="0"/>
                          <a:cs typeface="Times New Roman" panose="02020603050405020304" pitchFamily="18" charset="0"/>
                        </a:rPr>
                        <a:t>40,000.00</a:t>
                      </a:r>
                    </a:p>
                  </a:txBody>
                  <a:tcPr/>
                </a:tc>
                <a:extLst>
                  <a:ext uri="{0D108BD9-81ED-4DB2-BD59-A6C34878D82A}">
                    <a16:rowId xmlns:a16="http://schemas.microsoft.com/office/drawing/2014/main" val="10003"/>
                  </a:ext>
                </a:extLst>
              </a:tr>
              <a:tr h="554683">
                <a:tc>
                  <a:txBody>
                    <a:bodyPr/>
                    <a:lstStyle/>
                    <a:p>
                      <a:r>
                        <a:rPr lang="en-US" sz="1600" dirty="0">
                          <a:latin typeface="Times New Roman" panose="02020603050405020304" pitchFamily="18" charset="0"/>
                          <a:cs typeface="Times New Roman" panose="02020603050405020304" pitchFamily="18" charset="0"/>
                        </a:rPr>
                        <a:t>15</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Production and acquisition of improved agricultural</a:t>
                      </a:r>
                      <a:r>
                        <a:rPr lang="en-US" sz="1600"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inputs</a:t>
                      </a:r>
                      <a:r>
                        <a:rPr lang="en-US" sz="1600"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30,000.00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Times New Roman" panose="02020603050405020304" pitchFamily="18" charset="0"/>
                          <a:cs typeface="Times New Roman" panose="02020603050405020304" pitchFamily="18" charset="0"/>
                        </a:rPr>
                        <a:t>13,950.00</a:t>
                      </a:r>
                    </a:p>
                  </a:txBody>
                  <a:tcPr/>
                </a:tc>
                <a:tc>
                  <a:txBody>
                    <a:bodyPr/>
                    <a:lstStyle/>
                    <a:p>
                      <a:r>
                        <a:rPr lang="en-US" sz="1600" dirty="0">
                          <a:latin typeface="Times New Roman" panose="02020603050405020304" pitchFamily="18" charset="0"/>
                          <a:cs typeface="Times New Roman" panose="02020603050405020304" pitchFamily="18" charset="0"/>
                        </a:rPr>
                        <a:t>16,050.00</a:t>
                      </a:r>
                    </a:p>
                  </a:txBody>
                  <a:tcPr/>
                </a:tc>
                <a:extLst>
                  <a:ext uri="{0D108BD9-81ED-4DB2-BD59-A6C34878D82A}">
                    <a16:rowId xmlns:a16="http://schemas.microsoft.com/office/drawing/2014/main" val="10004"/>
                  </a:ext>
                </a:extLst>
              </a:tr>
              <a:tr h="600968">
                <a:tc>
                  <a:txBody>
                    <a:bodyPr/>
                    <a:lstStyle/>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16</a:t>
                      </a:r>
                    </a:p>
                  </a:txBody>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15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Renovation of meat</a:t>
                      </a:r>
                      <a:r>
                        <a:rPr lang="en-US" sz="1600" baseline="0" dirty="0">
                          <a:effectLst/>
                          <a:latin typeface="Times New Roman" panose="02020603050405020304" pitchFamily="18" charset="0"/>
                          <a:ea typeface="Calibri" panose="020F0502020204030204" pitchFamily="34" charset="0"/>
                          <a:cs typeface="Times New Roman" panose="02020603050405020304" pitchFamily="18" charset="0"/>
                        </a:rPr>
                        <a:t> shop at </a:t>
                      </a:r>
                      <a:r>
                        <a:rPr lang="en-US" sz="1600" baseline="0" dirty="0" err="1">
                          <a:effectLst/>
                          <a:latin typeface="Times New Roman" panose="02020603050405020304" pitchFamily="18" charset="0"/>
                          <a:ea typeface="Calibri" panose="020F0502020204030204" pitchFamily="34" charset="0"/>
                          <a:cs typeface="Times New Roman" panose="02020603050405020304" pitchFamily="18" charset="0"/>
                        </a:rPr>
                        <a:t>Kadjebi</a:t>
                      </a:r>
                      <a:r>
                        <a:rPr lang="en-US" sz="1600" baseline="0" dirty="0">
                          <a:effectLst/>
                          <a:latin typeface="Times New Roman" panose="02020603050405020304" pitchFamily="18" charset="0"/>
                          <a:ea typeface="Calibri" panose="020F0502020204030204" pitchFamily="34" charset="0"/>
                          <a:cs typeface="Times New Roman" panose="02020603050405020304" pitchFamily="18" charset="0"/>
                        </a:rPr>
                        <a:t> market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20,000.00</a:t>
                      </a:r>
                    </a:p>
                  </a:txBody>
                  <a:tcPr/>
                </a:tc>
                <a:tc>
                  <a:txBody>
                    <a:bodyPr/>
                    <a:lstStyle/>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20,000.00</a:t>
                      </a:r>
                    </a:p>
                  </a:txBody>
                  <a:tcPr/>
                </a:tc>
                <a:tc>
                  <a:txBody>
                    <a:bodyPr/>
                    <a:lstStyle/>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0.00</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6627788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40</a:t>
            </a:fld>
            <a:endParaRPr lang="en-GB"/>
          </a:p>
        </p:txBody>
      </p:sp>
      <p:sp>
        <p:nvSpPr>
          <p:cNvPr id="6" name="Title 1"/>
          <p:cNvSpPr>
            <a:spLocks noGrp="1"/>
          </p:cNvSpPr>
          <p:nvPr>
            <p:ph type="title"/>
          </p:nvPr>
        </p:nvSpPr>
        <p:spPr>
          <a:xfrm>
            <a:off x="457200" y="486722"/>
            <a:ext cx="8229600" cy="1227909"/>
          </a:xfrm>
        </p:spPr>
        <p:txBody>
          <a:bodyPr>
            <a:normAutofit/>
          </a:bodyPr>
          <a:lstStyle/>
          <a:p>
            <a:pPr algn="ctr"/>
            <a:r>
              <a:rPr lang="en-US" dirty="0"/>
              <a:t>Financials</a:t>
            </a:r>
            <a:br>
              <a:rPr lang="en-US" dirty="0"/>
            </a:br>
            <a:r>
              <a:rPr lang="en-US" dirty="0"/>
              <a:t>2020 Key projects and programmes from all sources</a:t>
            </a:r>
          </a:p>
        </p:txBody>
      </p:sp>
      <p:graphicFrame>
        <p:nvGraphicFramePr>
          <p:cNvPr id="7" name="Content Placeholder 3"/>
          <p:cNvGraphicFramePr>
            <a:graphicFrameLocks/>
          </p:cNvGraphicFramePr>
          <p:nvPr>
            <p:extLst>
              <p:ext uri="{D42A27DB-BD31-4B8C-83A1-F6EECF244321}">
                <p14:modId xmlns:p14="http://schemas.microsoft.com/office/powerpoint/2010/main" val="52543055"/>
              </p:ext>
            </p:extLst>
          </p:nvPr>
        </p:nvGraphicFramePr>
        <p:xfrm>
          <a:off x="0" y="1714633"/>
          <a:ext cx="9143999" cy="4754952"/>
        </p:xfrm>
        <a:graphic>
          <a:graphicData uri="http://schemas.openxmlformats.org/drawingml/2006/table">
            <a:tbl>
              <a:tblPr firstRow="1" bandRow="1">
                <a:tableStyleId>{5C22544A-7EE6-4342-B048-85BDC9FD1C3A}</a:tableStyleId>
              </a:tblPr>
              <a:tblGrid>
                <a:gridCol w="592667">
                  <a:extLst>
                    <a:ext uri="{9D8B030D-6E8A-4147-A177-3AD203B41FA5}">
                      <a16:colId xmlns:a16="http://schemas.microsoft.com/office/drawing/2014/main" val="20000"/>
                    </a:ext>
                  </a:extLst>
                </a:gridCol>
                <a:gridCol w="4173221">
                  <a:extLst>
                    <a:ext uri="{9D8B030D-6E8A-4147-A177-3AD203B41FA5}">
                      <a16:colId xmlns:a16="http://schemas.microsoft.com/office/drawing/2014/main" val="20001"/>
                    </a:ext>
                  </a:extLst>
                </a:gridCol>
                <a:gridCol w="1163327">
                  <a:extLst>
                    <a:ext uri="{9D8B030D-6E8A-4147-A177-3AD203B41FA5}">
                      <a16:colId xmlns:a16="http://schemas.microsoft.com/office/drawing/2014/main" val="20002"/>
                    </a:ext>
                  </a:extLst>
                </a:gridCol>
                <a:gridCol w="1698807">
                  <a:extLst>
                    <a:ext uri="{9D8B030D-6E8A-4147-A177-3AD203B41FA5}">
                      <a16:colId xmlns:a16="http://schemas.microsoft.com/office/drawing/2014/main" val="20003"/>
                    </a:ext>
                  </a:extLst>
                </a:gridCol>
                <a:gridCol w="1515977">
                  <a:extLst>
                    <a:ext uri="{9D8B030D-6E8A-4147-A177-3AD203B41FA5}">
                      <a16:colId xmlns:a16="http://schemas.microsoft.com/office/drawing/2014/main" val="20004"/>
                    </a:ext>
                  </a:extLst>
                </a:gridCol>
              </a:tblGrid>
              <a:tr h="801496">
                <a:tc>
                  <a:txBody>
                    <a:bodyPr/>
                    <a:lstStyle/>
                    <a:p>
                      <a:r>
                        <a:rPr lang="en-US" sz="1600" dirty="0"/>
                        <a:t>No</a:t>
                      </a:r>
                    </a:p>
                  </a:txBody>
                  <a:tcPr/>
                </a:tc>
                <a:tc>
                  <a:txBody>
                    <a:bodyPr/>
                    <a:lstStyle/>
                    <a:p>
                      <a:r>
                        <a:rPr lang="en-US" sz="1600" dirty="0"/>
                        <a:t>Name of project</a:t>
                      </a:r>
                    </a:p>
                  </a:txBody>
                  <a:tcPr/>
                </a:tc>
                <a:tc>
                  <a:txBody>
                    <a:bodyPr/>
                    <a:lstStyle/>
                    <a:p>
                      <a:r>
                        <a:rPr lang="en-US" sz="1600" dirty="0"/>
                        <a:t>Amount budgeted </a:t>
                      </a:r>
                    </a:p>
                  </a:txBody>
                  <a:tcPr/>
                </a:tc>
                <a:tc>
                  <a:txBody>
                    <a:bodyPr/>
                    <a:lstStyle/>
                    <a:p>
                      <a:r>
                        <a:rPr lang="en-US" sz="1600" dirty="0"/>
                        <a:t>Actual Payment as at August, 2020</a:t>
                      </a:r>
                    </a:p>
                  </a:txBody>
                  <a:tcPr/>
                </a:tc>
                <a:tc>
                  <a:txBody>
                    <a:bodyPr/>
                    <a:lstStyle/>
                    <a:p>
                      <a:r>
                        <a:rPr lang="en-US" sz="1600" dirty="0"/>
                        <a:t>Outstanding</a:t>
                      </a:r>
                    </a:p>
                    <a:p>
                      <a:r>
                        <a:rPr lang="en-US" sz="1600" dirty="0"/>
                        <a:t>payment</a:t>
                      </a:r>
                    </a:p>
                  </a:txBody>
                  <a:tcPr/>
                </a:tc>
                <a:extLst>
                  <a:ext uri="{0D108BD9-81ED-4DB2-BD59-A6C34878D82A}">
                    <a16:rowId xmlns:a16="http://schemas.microsoft.com/office/drawing/2014/main" val="10000"/>
                  </a:ext>
                </a:extLst>
              </a:tr>
              <a:tr h="564016">
                <a:tc>
                  <a:txBody>
                    <a:bodyPr/>
                    <a:lstStyle/>
                    <a:p>
                      <a:r>
                        <a:rPr lang="en-US" sz="1600" dirty="0">
                          <a:latin typeface="Times New Roman" panose="02020603050405020304" pitchFamily="18" charset="0"/>
                          <a:cs typeface="Times New Roman" panose="02020603050405020304" pitchFamily="18" charset="0"/>
                        </a:rPr>
                        <a:t>17</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Construction of 2No. 12 rooms market sheds at </a:t>
                      </a:r>
                      <a:r>
                        <a:rPr lang="en-US" sz="16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Papase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60,444.00</a:t>
                      </a:r>
                    </a:p>
                  </a:txBody>
                  <a:tcPr/>
                </a:tc>
                <a:tc>
                  <a:txBody>
                    <a:bodyPr/>
                    <a:lstStyle/>
                    <a:p>
                      <a:r>
                        <a:rPr lang="en-US" sz="1600" dirty="0">
                          <a:latin typeface="Times New Roman" panose="02020603050405020304" pitchFamily="18" charset="0"/>
                          <a:cs typeface="Times New Roman" panose="02020603050405020304" pitchFamily="18" charset="0"/>
                        </a:rPr>
                        <a:t>48,000.00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1600" dirty="0">
                          <a:effectLst/>
                          <a:latin typeface="Times New Roman" panose="02020603050405020304" pitchFamily="18" charset="0"/>
                          <a:ea typeface="Calibri" panose="020F0502020204030204"/>
                          <a:cs typeface="Times New Roman" panose="02020603050405020304" pitchFamily="18" charset="0"/>
                        </a:rPr>
                        <a:t>12,444.00</a:t>
                      </a:r>
                    </a:p>
                  </a:txBody>
                  <a:tcPr/>
                </a:tc>
                <a:extLst>
                  <a:ext uri="{0D108BD9-81ED-4DB2-BD59-A6C34878D82A}">
                    <a16:rowId xmlns:a16="http://schemas.microsoft.com/office/drawing/2014/main" val="10001"/>
                  </a:ext>
                </a:extLst>
              </a:tr>
              <a:tr h="522344">
                <a:tc>
                  <a:txBody>
                    <a:bodyPr/>
                    <a:lstStyle/>
                    <a:p>
                      <a:r>
                        <a:rPr lang="en-US" sz="1600" dirty="0">
                          <a:latin typeface="Times New Roman" panose="02020603050405020304" pitchFamily="18" charset="0"/>
                          <a:cs typeface="Times New Roman" panose="02020603050405020304" pitchFamily="18" charset="0"/>
                        </a:rPr>
                        <a:t>18</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Reshaping of 40Km feeder roads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190,000.00</a:t>
                      </a:r>
                    </a:p>
                  </a:txBody>
                  <a:tcPr/>
                </a:tc>
                <a:tc>
                  <a:txBody>
                    <a:bodyPr/>
                    <a:lstStyle/>
                    <a:p>
                      <a:r>
                        <a:rPr lang="en-US" sz="1600" dirty="0">
                          <a:latin typeface="Times New Roman" panose="02020603050405020304" pitchFamily="18" charset="0"/>
                          <a:cs typeface="Times New Roman" panose="02020603050405020304" pitchFamily="18" charset="0"/>
                        </a:rPr>
                        <a:t>100,000.00</a:t>
                      </a:r>
                    </a:p>
                  </a:txBody>
                  <a:tcPr/>
                </a:tc>
                <a:tc>
                  <a:txBody>
                    <a:bodyPr/>
                    <a:lstStyle/>
                    <a:p>
                      <a:r>
                        <a:rPr lang="en-US" sz="1600" dirty="0">
                          <a:latin typeface="Times New Roman" panose="02020603050405020304" pitchFamily="18" charset="0"/>
                          <a:cs typeface="Times New Roman" panose="02020603050405020304" pitchFamily="18" charset="0"/>
                        </a:rPr>
                        <a:t>90,000.00</a:t>
                      </a:r>
                    </a:p>
                  </a:txBody>
                  <a:tcPr/>
                </a:tc>
                <a:extLst>
                  <a:ext uri="{0D108BD9-81ED-4DB2-BD59-A6C34878D82A}">
                    <a16:rowId xmlns:a16="http://schemas.microsoft.com/office/drawing/2014/main" val="1803838199"/>
                  </a:ext>
                </a:extLst>
              </a:tr>
              <a:tr h="564016">
                <a:tc>
                  <a:txBody>
                    <a:bodyPr/>
                    <a:lstStyle/>
                    <a:p>
                      <a:r>
                        <a:rPr lang="en-US" sz="1600" dirty="0">
                          <a:latin typeface="Times New Roman" panose="02020603050405020304" pitchFamily="18" charset="0"/>
                          <a:cs typeface="Times New Roman" panose="02020603050405020304" pitchFamily="18" charset="0"/>
                        </a:rPr>
                        <a:t>19</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Development and promotion of Tourism potentials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30,000.00</a:t>
                      </a:r>
                    </a:p>
                  </a:txBody>
                  <a:tcPr/>
                </a:tc>
                <a:tc>
                  <a:txBody>
                    <a:bodyPr/>
                    <a:lstStyle/>
                    <a:p>
                      <a:r>
                        <a:rPr lang="en-US" sz="1600" dirty="0">
                          <a:latin typeface="Times New Roman" panose="02020603050405020304" pitchFamily="18" charset="0"/>
                          <a:cs typeface="Times New Roman" panose="02020603050405020304" pitchFamily="18" charset="0"/>
                        </a:rPr>
                        <a:t>0.00</a:t>
                      </a:r>
                    </a:p>
                  </a:txBody>
                  <a:tcPr/>
                </a:tc>
                <a:tc>
                  <a:txBody>
                    <a:bodyPr/>
                    <a:lstStyle/>
                    <a:p>
                      <a:r>
                        <a:rPr lang="en-US" sz="1600" dirty="0">
                          <a:latin typeface="Times New Roman" panose="02020603050405020304" pitchFamily="18" charset="0"/>
                          <a:cs typeface="Times New Roman" panose="02020603050405020304" pitchFamily="18" charset="0"/>
                        </a:rPr>
                        <a:t>30,000.00</a:t>
                      </a:r>
                    </a:p>
                  </a:txBody>
                  <a:tcPr/>
                </a:tc>
                <a:extLst>
                  <a:ext uri="{0D108BD9-81ED-4DB2-BD59-A6C34878D82A}">
                    <a16:rowId xmlns:a16="http://schemas.microsoft.com/office/drawing/2014/main" val="1969042608"/>
                  </a:ext>
                </a:extLst>
              </a:tr>
              <a:tr h="564016">
                <a:tc>
                  <a:txBody>
                    <a:bodyPr/>
                    <a:lstStyle/>
                    <a:p>
                      <a:r>
                        <a:rPr lang="en-US" sz="1600" dirty="0">
                          <a:latin typeface="Times New Roman" panose="02020603050405020304" pitchFamily="18" charset="0"/>
                          <a:cs typeface="Times New Roman" panose="02020603050405020304" pitchFamily="18" charset="0"/>
                        </a:rPr>
                        <a:t>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Social intervention </a:t>
                      </a:r>
                      <a:r>
                        <a:rPr lang="en-US" sz="16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programmes</a:t>
                      </a: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(Support to PWDs)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r>
                        <a:rPr lang="en-US" sz="1600" dirty="0">
                          <a:latin typeface="Times New Roman" panose="02020603050405020304" pitchFamily="18" charset="0"/>
                          <a:cs typeface="Times New Roman" panose="02020603050405020304" pitchFamily="18" charset="0"/>
                        </a:rPr>
                        <a:t>386,000.00</a:t>
                      </a:r>
                    </a:p>
                  </a:txBody>
                  <a:tcPr/>
                </a:tc>
                <a:tc>
                  <a:txBody>
                    <a:bodyPr/>
                    <a:lstStyle/>
                    <a:p>
                      <a:r>
                        <a:rPr lang="en-US" sz="1600" dirty="0">
                          <a:latin typeface="Times New Roman" panose="02020603050405020304" pitchFamily="18" charset="0"/>
                          <a:cs typeface="Times New Roman" panose="02020603050405020304" pitchFamily="18" charset="0"/>
                        </a:rPr>
                        <a:t>320,012.39</a:t>
                      </a:r>
                    </a:p>
                  </a:txBody>
                  <a:tcPr/>
                </a:tc>
                <a:tc>
                  <a:txBody>
                    <a:bodyPr/>
                    <a:lstStyle/>
                    <a:p>
                      <a:r>
                        <a:rPr lang="en-US" sz="1600" dirty="0">
                          <a:latin typeface="Times New Roman" panose="02020603050405020304" pitchFamily="18" charset="0"/>
                          <a:cs typeface="Times New Roman" panose="02020603050405020304" pitchFamily="18" charset="0"/>
                        </a:rPr>
                        <a:t>65,987.61</a:t>
                      </a:r>
                    </a:p>
                  </a:txBody>
                  <a:tcPr/>
                </a:tc>
                <a:extLst>
                  <a:ext uri="{0D108BD9-81ED-4DB2-BD59-A6C34878D82A}">
                    <a16:rowId xmlns:a16="http://schemas.microsoft.com/office/drawing/2014/main" val="10002"/>
                  </a:ext>
                </a:extLst>
              </a:tr>
              <a:tr h="463375">
                <a:tc>
                  <a:txBody>
                    <a:bodyPr/>
                    <a:lstStyle/>
                    <a:p>
                      <a:r>
                        <a:rPr lang="en-US" sz="1600" dirty="0">
                          <a:latin typeface="Times New Roman" panose="02020603050405020304" pitchFamily="18" charset="0"/>
                          <a:cs typeface="Times New Roman" panose="02020603050405020304" pitchFamily="18" charset="0"/>
                        </a:rPr>
                        <a:t>21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Manpower and Skills development (PWD)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14,000.00</a:t>
                      </a:r>
                    </a:p>
                  </a:txBody>
                  <a:tcPr/>
                </a:tc>
                <a:tc>
                  <a:txBody>
                    <a:bodyPr/>
                    <a:lstStyle/>
                    <a:p>
                      <a:r>
                        <a:rPr lang="en-US" sz="1600" dirty="0">
                          <a:latin typeface="Times New Roman" panose="02020603050405020304" pitchFamily="18" charset="0"/>
                          <a:cs typeface="Times New Roman" panose="02020603050405020304" pitchFamily="18" charset="0"/>
                        </a:rPr>
                        <a:t>8,300.00</a:t>
                      </a:r>
                    </a:p>
                  </a:txBody>
                  <a:tcPr/>
                </a:tc>
                <a:tc>
                  <a:txBody>
                    <a:bodyPr/>
                    <a:lstStyle/>
                    <a:p>
                      <a:r>
                        <a:rPr lang="en-US" sz="1600" dirty="0">
                          <a:latin typeface="Times New Roman" panose="02020603050405020304" pitchFamily="18" charset="0"/>
                          <a:cs typeface="Times New Roman" panose="02020603050405020304" pitchFamily="18" charset="0"/>
                        </a:rPr>
                        <a:t>5,700.00</a:t>
                      </a:r>
                    </a:p>
                  </a:txBody>
                  <a:tcPr/>
                </a:tc>
                <a:extLst>
                  <a:ext uri="{0D108BD9-81ED-4DB2-BD59-A6C34878D82A}">
                    <a16:rowId xmlns:a16="http://schemas.microsoft.com/office/drawing/2014/main" val="10003"/>
                  </a:ext>
                </a:extLst>
              </a:tr>
              <a:tr h="564016">
                <a:tc>
                  <a:txBody>
                    <a:bodyPr/>
                    <a:lstStyle/>
                    <a:p>
                      <a:r>
                        <a:rPr lang="en-US" sz="1600" dirty="0">
                          <a:latin typeface="Times New Roman" panose="02020603050405020304" pitchFamily="18" charset="0"/>
                          <a:cs typeface="Times New Roman" panose="02020603050405020304" pitchFamily="18" charset="0"/>
                        </a:rPr>
                        <a:t>22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effectLst/>
                          <a:latin typeface="Times New Roman" panose="02020603050405020304" pitchFamily="18" charset="0"/>
                          <a:ea typeface="+mn-ea"/>
                          <a:cs typeface="Times New Roman" panose="02020603050405020304" pitchFamily="18" charset="0"/>
                        </a:rPr>
                        <a:t>Liquid waste management (RBF and Fumigation)</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effectLst/>
                          <a:latin typeface="Times New Roman" panose="02020603050405020304" pitchFamily="18" charset="0"/>
                          <a:ea typeface="+mn-ea"/>
                          <a:cs typeface="Times New Roman" panose="02020603050405020304" pitchFamily="18" charset="0"/>
                        </a:rPr>
                        <a:t>323,000.00</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r>
                        <a:rPr lang="en-US" sz="1600" dirty="0">
                          <a:latin typeface="Times New Roman" panose="02020603050405020304" pitchFamily="18" charset="0"/>
                          <a:cs typeface="Times New Roman" panose="02020603050405020304" pitchFamily="18" charset="0"/>
                        </a:rPr>
                        <a:t>96,335.00</a:t>
                      </a:r>
                    </a:p>
                  </a:txBody>
                  <a:tcPr/>
                </a:tc>
                <a:tc>
                  <a:txBody>
                    <a:bodyPr/>
                    <a:lstStyle/>
                    <a:p>
                      <a:r>
                        <a:rPr lang="en-US" sz="1600" dirty="0">
                          <a:latin typeface="Times New Roman" panose="02020603050405020304" pitchFamily="18" charset="0"/>
                          <a:cs typeface="Times New Roman" panose="02020603050405020304" pitchFamily="18" charset="0"/>
                        </a:rPr>
                        <a:t>226,665.00</a:t>
                      </a:r>
                    </a:p>
                  </a:txBody>
                  <a:tcPr/>
                </a:tc>
                <a:extLst>
                  <a:ext uri="{0D108BD9-81ED-4DB2-BD59-A6C34878D82A}">
                    <a16:rowId xmlns:a16="http://schemas.microsoft.com/office/drawing/2014/main" val="10004"/>
                  </a:ext>
                </a:extLst>
              </a:tr>
              <a:tr h="613367">
                <a:tc>
                  <a:txBody>
                    <a:bodyPr/>
                    <a:lstStyle/>
                    <a:p>
                      <a:r>
                        <a:rPr lang="en-US" sz="1600" dirty="0">
                          <a:latin typeface="Times New Roman" panose="02020603050405020304" pitchFamily="18" charset="0"/>
                          <a:cs typeface="Times New Roman" panose="02020603050405020304" pitchFamily="18" charset="0"/>
                        </a:rPr>
                        <a:t>23</a:t>
                      </a:r>
                    </a:p>
                  </a:txBody>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Solid waste management (Landfill Sites management, SIP)</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220,200.00</a:t>
                      </a:r>
                    </a:p>
                  </a:txBody>
                  <a:tcPr/>
                </a:tc>
                <a:tc>
                  <a:txBody>
                    <a:bodyPr/>
                    <a:lstStyle/>
                    <a:p>
                      <a:r>
                        <a:rPr lang="en-US" sz="1600" dirty="0">
                          <a:latin typeface="Times New Roman" panose="02020603050405020304" pitchFamily="18" charset="0"/>
                          <a:cs typeface="Times New Roman" panose="02020603050405020304" pitchFamily="18" charset="0"/>
                        </a:rPr>
                        <a:t>85,100.00</a:t>
                      </a:r>
                    </a:p>
                  </a:txBody>
                  <a:tcPr/>
                </a:tc>
                <a:tc>
                  <a:txBody>
                    <a:bodyPr/>
                    <a:lstStyle/>
                    <a:p>
                      <a:r>
                        <a:rPr lang="en-US" sz="1600" dirty="0">
                          <a:latin typeface="Times New Roman" panose="02020603050405020304" pitchFamily="18" charset="0"/>
                          <a:cs typeface="Times New Roman" panose="02020603050405020304" pitchFamily="18" charset="0"/>
                        </a:rPr>
                        <a:t>135,100.00</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9557274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41</a:t>
            </a:fld>
            <a:endParaRPr lang="en-GB"/>
          </a:p>
        </p:txBody>
      </p:sp>
      <p:sp>
        <p:nvSpPr>
          <p:cNvPr id="6" name="Title 1"/>
          <p:cNvSpPr>
            <a:spLocks noGrp="1"/>
          </p:cNvSpPr>
          <p:nvPr>
            <p:ph type="title"/>
          </p:nvPr>
        </p:nvSpPr>
        <p:spPr>
          <a:xfrm>
            <a:off x="477982" y="537754"/>
            <a:ext cx="8229600" cy="503238"/>
          </a:xfrm>
        </p:spPr>
        <p:txBody>
          <a:bodyPr>
            <a:normAutofit/>
          </a:bodyPr>
          <a:lstStyle/>
          <a:p>
            <a:r>
              <a:rPr lang="en-US" dirty="0"/>
              <a:t>Sanitation Budget Performance</a:t>
            </a:r>
          </a:p>
        </p:txBody>
      </p:sp>
      <p:graphicFrame>
        <p:nvGraphicFramePr>
          <p:cNvPr id="7" name="Content Placeholder 3"/>
          <p:cNvGraphicFramePr>
            <a:graphicFrameLocks/>
          </p:cNvGraphicFramePr>
          <p:nvPr>
            <p:extLst>
              <p:ext uri="{D42A27DB-BD31-4B8C-83A1-F6EECF244321}">
                <p14:modId xmlns:p14="http://schemas.microsoft.com/office/powerpoint/2010/main" val="2220570240"/>
              </p:ext>
            </p:extLst>
          </p:nvPr>
        </p:nvGraphicFramePr>
        <p:xfrm>
          <a:off x="84221" y="1066800"/>
          <a:ext cx="8975558" cy="3108960"/>
        </p:xfrm>
        <a:graphic>
          <a:graphicData uri="http://schemas.openxmlformats.org/drawingml/2006/table">
            <a:tbl>
              <a:tblPr firstRow="1" bandRow="1">
                <a:tableStyleId>{5C22544A-7EE6-4342-B048-85BDC9FD1C3A}</a:tableStyleId>
              </a:tblPr>
              <a:tblGrid>
                <a:gridCol w="664856">
                  <a:extLst>
                    <a:ext uri="{9D8B030D-6E8A-4147-A177-3AD203B41FA5}">
                      <a16:colId xmlns:a16="http://schemas.microsoft.com/office/drawing/2014/main" val="20000"/>
                    </a:ext>
                  </a:extLst>
                </a:gridCol>
                <a:gridCol w="3074960">
                  <a:extLst>
                    <a:ext uri="{9D8B030D-6E8A-4147-A177-3AD203B41FA5}">
                      <a16:colId xmlns:a16="http://schemas.microsoft.com/office/drawing/2014/main" val="20001"/>
                    </a:ext>
                  </a:extLst>
                </a:gridCol>
                <a:gridCol w="2326996">
                  <a:extLst>
                    <a:ext uri="{9D8B030D-6E8A-4147-A177-3AD203B41FA5}">
                      <a16:colId xmlns:a16="http://schemas.microsoft.com/office/drawing/2014/main" val="20002"/>
                    </a:ext>
                  </a:extLst>
                </a:gridCol>
                <a:gridCol w="2908746">
                  <a:extLst>
                    <a:ext uri="{9D8B030D-6E8A-4147-A177-3AD203B41FA5}">
                      <a16:colId xmlns:a16="http://schemas.microsoft.com/office/drawing/2014/main" val="20003"/>
                    </a:ext>
                  </a:extLst>
                </a:gridCol>
              </a:tblGrid>
              <a:tr h="276225">
                <a:tc gridSpan="4">
                  <a:txBody>
                    <a:bodyPr/>
                    <a:lstStyle/>
                    <a:p>
                      <a:pPr algn="ctr"/>
                      <a:r>
                        <a:rPr lang="en-US" sz="1800" dirty="0"/>
                        <a:t>Liquid</a:t>
                      </a:r>
                      <a:r>
                        <a:rPr lang="en-US" sz="1800" baseline="0" dirty="0"/>
                        <a:t> Waste</a:t>
                      </a:r>
                      <a:endParaRPr lang="en-US" sz="1800"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276225">
                <a:tc>
                  <a:txBody>
                    <a:bodyPr/>
                    <a:lstStyle/>
                    <a:p>
                      <a:r>
                        <a:rPr lang="en-US" sz="1800" dirty="0">
                          <a:latin typeface="Times New Roman" panose="02020603050405020304" pitchFamily="18" charset="0"/>
                          <a:cs typeface="Times New Roman" panose="02020603050405020304" pitchFamily="18" charset="0"/>
                        </a:rPr>
                        <a:t>No</a:t>
                      </a:r>
                    </a:p>
                  </a:txBody>
                  <a:tcPr/>
                </a:tc>
                <a:tc>
                  <a:txBody>
                    <a:bodyPr/>
                    <a:lstStyle/>
                    <a:p>
                      <a:r>
                        <a:rPr lang="en-US" sz="1800" dirty="0">
                          <a:latin typeface="Times New Roman" panose="02020603050405020304" pitchFamily="18" charset="0"/>
                          <a:cs typeface="Times New Roman" panose="02020603050405020304" pitchFamily="18" charset="0"/>
                        </a:rPr>
                        <a:t>Name</a:t>
                      </a:r>
                      <a:r>
                        <a:rPr lang="en-US" sz="1800" baseline="0" dirty="0">
                          <a:latin typeface="Times New Roman" panose="02020603050405020304" pitchFamily="18" charset="0"/>
                          <a:cs typeface="Times New Roman" panose="02020603050405020304" pitchFamily="18" charset="0"/>
                        </a:rPr>
                        <a:t> of Activity/Project</a:t>
                      </a:r>
                      <a:endParaRPr lang="en-US" sz="1800" dirty="0">
                        <a:latin typeface="Times New Roman" panose="02020603050405020304" pitchFamily="18" charset="0"/>
                        <a:cs typeface="Times New Roman" panose="02020603050405020304" pitchFamily="18" charset="0"/>
                      </a:endParaRPr>
                    </a:p>
                  </a:txBody>
                  <a:tcPr/>
                </a:tc>
                <a:tc>
                  <a:txBody>
                    <a:bodyPr/>
                    <a:lstStyle/>
                    <a:p>
                      <a:r>
                        <a:rPr lang="en-US" sz="1800" dirty="0">
                          <a:latin typeface="Times New Roman" panose="02020603050405020304" pitchFamily="18" charset="0"/>
                          <a:cs typeface="Times New Roman" panose="02020603050405020304" pitchFamily="18" charset="0"/>
                        </a:rPr>
                        <a:t>Budget </a:t>
                      </a:r>
                    </a:p>
                  </a:txBody>
                  <a:tcPr/>
                </a:tc>
                <a:tc>
                  <a:txBody>
                    <a:bodyPr/>
                    <a:lstStyle/>
                    <a:p>
                      <a:r>
                        <a:rPr lang="en-US" sz="1800" dirty="0">
                          <a:latin typeface="Times New Roman" panose="02020603050405020304" pitchFamily="18" charset="0"/>
                          <a:cs typeface="Times New Roman" panose="02020603050405020304" pitchFamily="18" charset="0"/>
                        </a:rPr>
                        <a:t>Actual as at Aug., 20</a:t>
                      </a:r>
                    </a:p>
                  </a:txBody>
                  <a:tcPr/>
                </a:tc>
                <a:extLst>
                  <a:ext uri="{0D108BD9-81ED-4DB2-BD59-A6C34878D82A}">
                    <a16:rowId xmlns:a16="http://schemas.microsoft.com/office/drawing/2014/main" val="10001"/>
                  </a:ext>
                </a:extLst>
              </a:tr>
              <a:tr h="276225">
                <a:tc>
                  <a:txBody>
                    <a:bodyPr/>
                    <a:lstStyle/>
                    <a:p>
                      <a:r>
                        <a:rPr lang="en-US" sz="1600" dirty="0">
                          <a:latin typeface="Times New Roman" panose="02020603050405020304" pitchFamily="18" charset="0"/>
                          <a:cs typeface="Times New Roman" panose="02020603050405020304" pitchFamily="18" charset="0"/>
                        </a:rPr>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1600" kern="1200" dirty="0">
                          <a:solidFill>
                            <a:schemeClr val="dk1"/>
                          </a:solidFill>
                          <a:effectLst/>
                          <a:latin typeface="Times New Roman" panose="02020603050405020304" pitchFamily="18" charset="0"/>
                          <a:ea typeface="+mn-ea"/>
                          <a:cs typeface="Times New Roman" panose="02020603050405020304" pitchFamily="18" charset="0"/>
                        </a:rPr>
                        <a:t>Community Led Total Sanitation (UNICEF WASH)</a:t>
                      </a:r>
                    </a:p>
                  </a:txBody>
                  <a:tcPr/>
                </a:tc>
                <a:tc>
                  <a:txBody>
                    <a:bodyPr/>
                    <a:lstStyle/>
                    <a:p>
                      <a:r>
                        <a:rPr lang="en-US" sz="1600" dirty="0">
                          <a:latin typeface="Times New Roman" panose="02020603050405020304" pitchFamily="18" charset="0"/>
                          <a:cs typeface="Times New Roman" panose="02020603050405020304" pitchFamily="18" charset="0"/>
                        </a:rPr>
                        <a:t>162,000.00</a:t>
                      </a:r>
                    </a:p>
                  </a:txBody>
                  <a:tcPr/>
                </a:tc>
                <a:tc>
                  <a:txBody>
                    <a:bodyPr/>
                    <a:lstStyle/>
                    <a:p>
                      <a:r>
                        <a:rPr lang="en-US" sz="1600" dirty="0">
                          <a:latin typeface="Times New Roman" panose="02020603050405020304" pitchFamily="18" charset="0"/>
                          <a:cs typeface="Times New Roman" panose="02020603050405020304" pitchFamily="18" charset="0"/>
                        </a:rPr>
                        <a:t>15,835.00</a:t>
                      </a:r>
                    </a:p>
                  </a:txBody>
                  <a:tcPr/>
                </a:tc>
                <a:extLst>
                  <a:ext uri="{0D108BD9-81ED-4DB2-BD59-A6C34878D82A}">
                    <a16:rowId xmlns:a16="http://schemas.microsoft.com/office/drawing/2014/main" val="10002"/>
                  </a:ext>
                </a:extLst>
              </a:tr>
              <a:tr h="276225">
                <a:tc>
                  <a:txBody>
                    <a:bodyPr/>
                    <a:lstStyle/>
                    <a:p>
                      <a:r>
                        <a:rPr lang="en-US" sz="1600" dirty="0">
                          <a:latin typeface="Times New Roman" panose="02020603050405020304" pitchFamily="18" charset="0"/>
                          <a:cs typeface="Times New Roman" panose="02020603050405020304" pitchFamily="18" charset="0"/>
                        </a:rPr>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dirty="0">
                          <a:latin typeface="Times New Roman" panose="02020603050405020304" pitchFamily="18" charset="0"/>
                          <a:cs typeface="Times New Roman" panose="02020603050405020304" pitchFamily="18" charset="0"/>
                        </a:rPr>
                        <a:t>Fumigation</a:t>
                      </a:r>
                    </a:p>
                  </a:txBody>
                  <a:tcPr/>
                </a:tc>
                <a:tc>
                  <a:txBody>
                    <a:bodyPr/>
                    <a:lstStyle/>
                    <a:p>
                      <a:r>
                        <a:rPr lang="en-US" sz="1600" dirty="0">
                          <a:latin typeface="Times New Roman" panose="02020603050405020304" pitchFamily="18" charset="0"/>
                          <a:cs typeface="Times New Roman" panose="02020603050405020304" pitchFamily="18" charset="0"/>
                        </a:rPr>
                        <a:t>161,000.00</a:t>
                      </a:r>
                    </a:p>
                  </a:txBody>
                  <a:tcPr/>
                </a:tc>
                <a:tc>
                  <a:txBody>
                    <a:bodyPr/>
                    <a:lstStyle/>
                    <a:p>
                      <a:r>
                        <a:rPr lang="en-US" sz="1600" dirty="0">
                          <a:latin typeface="Times New Roman" panose="02020603050405020304" pitchFamily="18" charset="0"/>
                          <a:cs typeface="Times New Roman" panose="02020603050405020304" pitchFamily="18" charset="0"/>
                        </a:rPr>
                        <a:t>80,500.00</a:t>
                      </a:r>
                    </a:p>
                  </a:txBody>
                  <a:tcPr/>
                </a:tc>
                <a:extLst>
                  <a:ext uri="{0D108BD9-81ED-4DB2-BD59-A6C34878D82A}">
                    <a16:rowId xmlns:a16="http://schemas.microsoft.com/office/drawing/2014/main" val="10003"/>
                  </a:ext>
                </a:extLst>
              </a:tr>
              <a:tr h="276225">
                <a:tc>
                  <a:txBody>
                    <a:bodyPr/>
                    <a:lstStyle/>
                    <a:p>
                      <a:endParaRPr lang="en-US" sz="1800" dirty="0">
                        <a:latin typeface="Times New Roman" panose="02020603050405020304" pitchFamily="18" charset="0"/>
                        <a:cs typeface="Times New Roman" panose="02020603050405020304" pitchFamily="18" charset="0"/>
                      </a:endParaRPr>
                    </a:p>
                  </a:txBody>
                  <a:tcPr/>
                </a:tc>
                <a:tc>
                  <a:txBody>
                    <a:bodyPr/>
                    <a:lstStyle/>
                    <a:p>
                      <a:endParaRPr lang="en-US" sz="1800" dirty="0">
                        <a:latin typeface="Times New Roman" panose="02020603050405020304" pitchFamily="18" charset="0"/>
                        <a:cs typeface="Times New Roman" panose="02020603050405020304" pitchFamily="18" charset="0"/>
                      </a:endParaRPr>
                    </a:p>
                  </a:txBody>
                  <a:tcPr/>
                </a:tc>
                <a:tc>
                  <a:txBody>
                    <a:bodyPr/>
                    <a:lstStyle/>
                    <a:p>
                      <a:endParaRPr lang="en-US" sz="1800">
                        <a:latin typeface="Times New Roman" panose="02020603050405020304" pitchFamily="18" charset="0"/>
                        <a:cs typeface="Times New Roman" panose="02020603050405020304" pitchFamily="18" charset="0"/>
                      </a:endParaRPr>
                    </a:p>
                  </a:txBody>
                  <a:tcPr/>
                </a:tc>
                <a:tc>
                  <a:txBody>
                    <a:bodyPr/>
                    <a:lstStyle/>
                    <a:p>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r h="276225">
                <a:tc>
                  <a:txBody>
                    <a:bodyPr/>
                    <a:lstStyle/>
                    <a:p>
                      <a:endParaRPr lang="en-US" sz="1800"/>
                    </a:p>
                  </a:txBody>
                  <a:tcPr/>
                </a:tc>
                <a:tc>
                  <a:txBody>
                    <a:bodyPr/>
                    <a:lstStyle/>
                    <a:p>
                      <a:endParaRPr lang="en-US" sz="180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5"/>
                  </a:ext>
                </a:extLst>
              </a:tr>
              <a:tr h="276225">
                <a:tc>
                  <a:txBody>
                    <a:bodyPr/>
                    <a:lstStyle/>
                    <a:p>
                      <a:endParaRPr lang="en-US" sz="1800"/>
                    </a:p>
                  </a:txBody>
                  <a:tcPr/>
                </a:tc>
                <a:tc>
                  <a:txBody>
                    <a:bodyPr/>
                    <a:lstStyle/>
                    <a:p>
                      <a:endParaRPr lang="en-US" sz="1800" dirty="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6"/>
                  </a:ext>
                </a:extLst>
              </a:tr>
              <a:tr h="276225">
                <a:tc>
                  <a:txBody>
                    <a:bodyPr/>
                    <a:lstStyle/>
                    <a:p>
                      <a:endParaRPr lang="en-US" sz="1800"/>
                    </a:p>
                  </a:txBody>
                  <a:tcPr/>
                </a:tc>
                <a:tc>
                  <a:txBody>
                    <a:bodyPr/>
                    <a:lstStyle/>
                    <a:p>
                      <a:endParaRPr lang="en-US" sz="180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7"/>
                  </a:ext>
                </a:extLst>
              </a:tr>
            </a:tbl>
          </a:graphicData>
        </a:graphic>
      </p:graphicFrame>
      <p:graphicFrame>
        <p:nvGraphicFramePr>
          <p:cNvPr id="8" name="Content Placeholder 3"/>
          <p:cNvGraphicFramePr>
            <a:graphicFrameLocks/>
          </p:cNvGraphicFramePr>
          <p:nvPr>
            <p:extLst>
              <p:ext uri="{D42A27DB-BD31-4B8C-83A1-F6EECF244321}">
                <p14:modId xmlns:p14="http://schemas.microsoft.com/office/powerpoint/2010/main" val="4266816140"/>
              </p:ext>
            </p:extLst>
          </p:nvPr>
        </p:nvGraphicFramePr>
        <p:xfrm>
          <a:off x="84221" y="3302408"/>
          <a:ext cx="8975558" cy="3169920"/>
        </p:xfrm>
        <a:graphic>
          <a:graphicData uri="http://schemas.openxmlformats.org/drawingml/2006/table">
            <a:tbl>
              <a:tblPr firstRow="1" bandRow="1">
                <a:tableStyleId>{5C22544A-7EE6-4342-B048-85BDC9FD1C3A}</a:tableStyleId>
              </a:tblPr>
              <a:tblGrid>
                <a:gridCol w="664856">
                  <a:extLst>
                    <a:ext uri="{9D8B030D-6E8A-4147-A177-3AD203B41FA5}">
                      <a16:colId xmlns:a16="http://schemas.microsoft.com/office/drawing/2014/main" val="20000"/>
                    </a:ext>
                  </a:extLst>
                </a:gridCol>
                <a:gridCol w="3074960">
                  <a:extLst>
                    <a:ext uri="{9D8B030D-6E8A-4147-A177-3AD203B41FA5}">
                      <a16:colId xmlns:a16="http://schemas.microsoft.com/office/drawing/2014/main" val="20001"/>
                    </a:ext>
                  </a:extLst>
                </a:gridCol>
                <a:gridCol w="2326996">
                  <a:extLst>
                    <a:ext uri="{9D8B030D-6E8A-4147-A177-3AD203B41FA5}">
                      <a16:colId xmlns:a16="http://schemas.microsoft.com/office/drawing/2014/main" val="20002"/>
                    </a:ext>
                  </a:extLst>
                </a:gridCol>
                <a:gridCol w="2908746">
                  <a:extLst>
                    <a:ext uri="{9D8B030D-6E8A-4147-A177-3AD203B41FA5}">
                      <a16:colId xmlns:a16="http://schemas.microsoft.com/office/drawing/2014/main" val="20003"/>
                    </a:ext>
                  </a:extLst>
                </a:gridCol>
              </a:tblGrid>
              <a:tr h="326363">
                <a:tc gridSpan="4">
                  <a:txBody>
                    <a:bodyPr/>
                    <a:lstStyle/>
                    <a:p>
                      <a:pPr algn="ctr"/>
                      <a:r>
                        <a:rPr lang="en-US" sz="1800" dirty="0"/>
                        <a:t>Solid Waste</a:t>
                      </a:r>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326363">
                <a:tc>
                  <a:txBody>
                    <a:bodyPr/>
                    <a:lstStyle/>
                    <a:p>
                      <a:r>
                        <a:rPr lang="en-US" sz="1600" dirty="0"/>
                        <a:t>No</a:t>
                      </a:r>
                    </a:p>
                  </a:txBody>
                  <a:tcPr/>
                </a:tc>
                <a:tc>
                  <a:txBody>
                    <a:bodyPr/>
                    <a:lstStyle/>
                    <a:p>
                      <a:r>
                        <a:rPr lang="en-US" sz="1600" dirty="0"/>
                        <a:t>Name</a:t>
                      </a:r>
                      <a:r>
                        <a:rPr lang="en-US" sz="1600" baseline="0" dirty="0"/>
                        <a:t> of Activity/Project</a:t>
                      </a:r>
                      <a:endParaRPr lang="en-US" sz="1600" dirty="0"/>
                    </a:p>
                  </a:txBody>
                  <a:tcPr/>
                </a:tc>
                <a:tc>
                  <a:txBody>
                    <a:bodyPr/>
                    <a:lstStyle/>
                    <a:p>
                      <a:r>
                        <a:rPr lang="en-US" sz="1600" dirty="0"/>
                        <a:t>Budget </a:t>
                      </a:r>
                    </a:p>
                  </a:txBody>
                  <a:tcPr/>
                </a:tc>
                <a:tc>
                  <a:txBody>
                    <a:bodyPr/>
                    <a:lstStyle/>
                    <a:p>
                      <a:r>
                        <a:rPr lang="en-US" sz="1600" dirty="0"/>
                        <a:t>Actual as at Aug., 2020</a:t>
                      </a:r>
                    </a:p>
                  </a:txBody>
                  <a:tcPr/>
                </a:tc>
                <a:extLst>
                  <a:ext uri="{0D108BD9-81ED-4DB2-BD59-A6C34878D82A}">
                    <a16:rowId xmlns:a16="http://schemas.microsoft.com/office/drawing/2014/main" val="10001"/>
                  </a:ext>
                </a:extLst>
              </a:tr>
              <a:tr h="571136">
                <a:tc>
                  <a:txBody>
                    <a:bodyPr/>
                    <a:lstStyle/>
                    <a:p>
                      <a:r>
                        <a:rPr lang="en-US" sz="1600" b="0" dirty="0">
                          <a:latin typeface="Times New Roman" panose="02020603050405020304" pitchFamily="18" charset="0"/>
                          <a:cs typeface="Times New Roman" panose="02020603050405020304" pitchFamily="18" charset="0"/>
                        </a:rPr>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1600" b="0" kern="1200" dirty="0">
                          <a:solidFill>
                            <a:schemeClr val="dk1"/>
                          </a:solidFill>
                          <a:effectLst/>
                          <a:latin typeface="Times New Roman" panose="02020603050405020304" pitchFamily="18" charset="0"/>
                          <a:ea typeface="+mn-ea"/>
                          <a:cs typeface="Times New Roman" panose="02020603050405020304" pitchFamily="18" charset="0"/>
                        </a:rPr>
                        <a:t>Sanitation Improvement Package (SIP)</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GB" sz="1600" b="0" kern="1200" dirty="0">
                          <a:solidFill>
                            <a:schemeClr val="dk1"/>
                          </a:solidFill>
                          <a:effectLst/>
                          <a:latin typeface="Times New Roman" panose="02020603050405020304" pitchFamily="18" charset="0"/>
                          <a:ea typeface="+mn-ea"/>
                          <a:cs typeface="Times New Roman" panose="02020603050405020304" pitchFamily="18" charset="0"/>
                        </a:rPr>
                        <a:t>170,200.00</a:t>
                      </a:r>
                      <a:endParaRPr lang="en-US" sz="1600" b="0" dirty="0">
                        <a:effectLst/>
                        <a:latin typeface="Times New Roman" panose="02020603050405020304" pitchFamily="18" charset="0"/>
                        <a:ea typeface="Calibri" panose="020F0502020204030204"/>
                        <a:cs typeface="Times New Roman" panose="02020603050405020304" pitchFamily="18" charset="0"/>
                      </a:endParaRPr>
                    </a:p>
                  </a:txBody>
                  <a:tcPr/>
                </a:tc>
                <a:tc>
                  <a:txBody>
                    <a:bodyPr/>
                    <a:lstStyle/>
                    <a:p>
                      <a:r>
                        <a:rPr lang="en-US" sz="1600" b="0" dirty="0">
                          <a:latin typeface="Times New Roman" panose="02020603050405020304" pitchFamily="18" charset="0"/>
                          <a:cs typeface="Times New Roman" panose="02020603050405020304" pitchFamily="18" charset="0"/>
                        </a:rPr>
                        <a:t>85,100.00</a:t>
                      </a:r>
                    </a:p>
                  </a:txBody>
                  <a:tcPr/>
                </a:tc>
                <a:extLst>
                  <a:ext uri="{0D108BD9-81ED-4DB2-BD59-A6C34878D82A}">
                    <a16:rowId xmlns:a16="http://schemas.microsoft.com/office/drawing/2014/main" val="10002"/>
                  </a:ext>
                </a:extLst>
              </a:tr>
              <a:tr h="571136">
                <a:tc>
                  <a:txBody>
                    <a:bodyPr/>
                    <a:lstStyle/>
                    <a:p>
                      <a:r>
                        <a:rPr lang="en-US" sz="1600" b="0" dirty="0">
                          <a:latin typeface="Times New Roman" panose="02020603050405020304" pitchFamily="18" charset="0"/>
                          <a:cs typeface="Times New Roman" panose="02020603050405020304" pitchFamily="18" charset="0"/>
                        </a:rPr>
                        <a:t>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GB" sz="1600" b="0" kern="1200" dirty="0">
                          <a:solidFill>
                            <a:schemeClr val="dk1"/>
                          </a:solidFill>
                          <a:effectLst/>
                          <a:latin typeface="Times New Roman" panose="02020603050405020304" pitchFamily="18" charset="0"/>
                          <a:ea typeface="+mn-ea"/>
                          <a:cs typeface="Times New Roman" panose="02020603050405020304" pitchFamily="18" charset="0"/>
                        </a:rPr>
                        <a:t>Management of waste final</a:t>
                      </a:r>
                      <a:r>
                        <a:rPr lang="en-GB" sz="1600" b="0" kern="1200" baseline="0" dirty="0">
                          <a:solidFill>
                            <a:schemeClr val="dk1"/>
                          </a:solidFill>
                          <a:effectLst/>
                          <a:latin typeface="Times New Roman" panose="02020603050405020304" pitchFamily="18" charset="0"/>
                          <a:ea typeface="+mn-ea"/>
                          <a:cs typeface="Times New Roman" panose="02020603050405020304" pitchFamily="18" charset="0"/>
                        </a:rPr>
                        <a:t> disposal site by Landfills</a:t>
                      </a:r>
                      <a:endParaRPr lang="en-US"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GB" sz="1600" b="0" kern="1200" dirty="0">
                          <a:solidFill>
                            <a:schemeClr val="dk1"/>
                          </a:solidFill>
                          <a:effectLst/>
                          <a:latin typeface="Times New Roman" panose="02020603050405020304" pitchFamily="18" charset="0"/>
                          <a:ea typeface="+mn-ea"/>
                          <a:cs typeface="Times New Roman" panose="02020603050405020304" pitchFamily="18" charset="0"/>
                        </a:rPr>
                        <a:t>50,000.00</a:t>
                      </a:r>
                      <a:endParaRPr lang="en-US" sz="1600" b="0" dirty="0">
                        <a:effectLst/>
                        <a:latin typeface="Times New Roman" panose="02020603050405020304" pitchFamily="18" charset="0"/>
                        <a:ea typeface="Calibri" panose="020F0502020204030204"/>
                        <a:cs typeface="Times New Roman" panose="02020603050405020304" pitchFamily="18" charset="0"/>
                      </a:endParaRPr>
                    </a:p>
                  </a:txBody>
                  <a:tcPr/>
                </a:tc>
                <a:tc>
                  <a:txBody>
                    <a:bodyPr/>
                    <a:lstStyle/>
                    <a:p>
                      <a:r>
                        <a:rPr lang="en-US" sz="1600" b="0" dirty="0">
                          <a:latin typeface="Times New Roman" panose="02020603050405020304" pitchFamily="18" charset="0"/>
                          <a:cs typeface="Times New Roman" panose="02020603050405020304" pitchFamily="18" charset="0"/>
                        </a:rPr>
                        <a:t>-</a:t>
                      </a:r>
                    </a:p>
                  </a:txBody>
                  <a:tcPr/>
                </a:tc>
                <a:extLst>
                  <a:ext uri="{0D108BD9-81ED-4DB2-BD59-A6C34878D82A}">
                    <a16:rowId xmlns:a16="http://schemas.microsoft.com/office/drawing/2014/main" val="10003"/>
                  </a:ext>
                </a:extLst>
              </a:tr>
              <a:tr h="571136">
                <a:tc>
                  <a:txBody>
                    <a:bodyPr/>
                    <a:lstStyle/>
                    <a:p>
                      <a:r>
                        <a:rPr lang="en-US" sz="1600" b="0" dirty="0">
                          <a:latin typeface="Times New Roman" panose="02020603050405020304" pitchFamily="18" charset="0"/>
                          <a:cs typeface="Times New Roman" panose="02020603050405020304" pitchFamily="18" charset="0"/>
                        </a:rPr>
                        <a:t>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Environmental Sanitation</a:t>
                      </a:r>
                      <a:r>
                        <a:rPr lang="en-US" sz="1600" b="0" baseline="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Management</a:t>
                      </a:r>
                      <a:endParaRPr lang="en-US" sz="1600" b="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1600" b="0" dirty="0">
                          <a:effectLst/>
                          <a:latin typeface="Times New Roman" panose="02020603050405020304" pitchFamily="18" charset="0"/>
                          <a:ea typeface="Calibri" panose="020F0502020204030204"/>
                          <a:cs typeface="Times New Roman" panose="02020603050405020304" pitchFamily="18" charset="0"/>
                        </a:rPr>
                        <a:t>35,000.00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en-US" sz="1600"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r h="326363">
                <a:tc>
                  <a:txBody>
                    <a:bodyPr/>
                    <a:lstStyle/>
                    <a:p>
                      <a:endParaRPr lang="en-US" sz="1800" dirty="0"/>
                    </a:p>
                  </a:txBody>
                  <a:tcPr/>
                </a:tc>
                <a:tc>
                  <a:txBody>
                    <a:bodyPr/>
                    <a:lstStyle/>
                    <a:p>
                      <a:endParaRPr lang="en-US" sz="1800" dirty="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6"/>
                  </a:ext>
                </a:extLst>
              </a:tr>
              <a:tr h="326363">
                <a:tc gridSpan="4">
                  <a:txBody>
                    <a:bodyPr/>
                    <a:lstStyle/>
                    <a:p>
                      <a:r>
                        <a:rPr lang="en-US" sz="1800" baseline="0" dirty="0">
                          <a:solidFill>
                            <a:srgbClr val="FF0000"/>
                          </a:solidFill>
                        </a:rPr>
                        <a:t> </a:t>
                      </a:r>
                      <a:endParaRPr lang="en-US" sz="1800" dirty="0">
                        <a:solidFill>
                          <a:srgbClr val="FF0000"/>
                        </a:solidFill>
                      </a:endParaRPr>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8007399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42</a:t>
            </a:fld>
            <a:endParaRPr lang="en-GB"/>
          </a:p>
        </p:txBody>
      </p:sp>
      <p:sp>
        <p:nvSpPr>
          <p:cNvPr id="6" name="Title 1"/>
          <p:cNvSpPr>
            <a:spLocks noGrp="1"/>
          </p:cNvSpPr>
          <p:nvPr>
            <p:ph type="title"/>
          </p:nvPr>
        </p:nvSpPr>
        <p:spPr>
          <a:xfrm>
            <a:off x="477982" y="537754"/>
            <a:ext cx="8229600" cy="675584"/>
          </a:xfrm>
        </p:spPr>
        <p:txBody>
          <a:bodyPr>
            <a:normAutofit/>
          </a:bodyPr>
          <a:lstStyle/>
          <a:p>
            <a:r>
              <a:rPr lang="en-US" dirty="0"/>
              <a:t>DP Support- WASH</a:t>
            </a:r>
          </a:p>
        </p:txBody>
      </p:sp>
      <p:graphicFrame>
        <p:nvGraphicFramePr>
          <p:cNvPr id="7" name="Content Placeholder 3"/>
          <p:cNvGraphicFramePr>
            <a:graphicFrameLocks/>
          </p:cNvGraphicFramePr>
          <p:nvPr>
            <p:extLst>
              <p:ext uri="{D42A27DB-BD31-4B8C-83A1-F6EECF244321}">
                <p14:modId xmlns:p14="http://schemas.microsoft.com/office/powerpoint/2010/main" val="2477375440"/>
              </p:ext>
            </p:extLst>
          </p:nvPr>
        </p:nvGraphicFramePr>
        <p:xfrm>
          <a:off x="416436" y="1321773"/>
          <a:ext cx="8229600" cy="4314308"/>
        </p:xfrm>
        <a:graphic>
          <a:graphicData uri="http://schemas.openxmlformats.org/drawingml/2006/table">
            <a:tbl>
              <a:tblPr firstRow="1" bandRow="1">
                <a:tableStyleId>{5C22544A-7EE6-4342-B048-85BDC9FD1C3A}</a:tableStyleId>
              </a:tblPr>
              <a:tblGrid>
                <a:gridCol w="609600">
                  <a:extLst>
                    <a:ext uri="{9D8B030D-6E8A-4147-A177-3AD203B41FA5}">
                      <a16:colId xmlns:a16="http://schemas.microsoft.com/office/drawing/2014/main" val="20000"/>
                    </a:ext>
                  </a:extLst>
                </a:gridCol>
                <a:gridCol w="3172985">
                  <a:extLst>
                    <a:ext uri="{9D8B030D-6E8A-4147-A177-3AD203B41FA5}">
                      <a16:colId xmlns:a16="http://schemas.microsoft.com/office/drawing/2014/main" val="20001"/>
                    </a:ext>
                  </a:extLst>
                </a:gridCol>
                <a:gridCol w="1780015">
                  <a:extLst>
                    <a:ext uri="{9D8B030D-6E8A-4147-A177-3AD203B41FA5}">
                      <a16:colId xmlns:a16="http://schemas.microsoft.com/office/drawing/2014/main" val="20002"/>
                    </a:ext>
                  </a:extLst>
                </a:gridCol>
                <a:gridCol w="2667000">
                  <a:extLst>
                    <a:ext uri="{9D8B030D-6E8A-4147-A177-3AD203B41FA5}">
                      <a16:colId xmlns:a16="http://schemas.microsoft.com/office/drawing/2014/main" val="20003"/>
                    </a:ext>
                  </a:extLst>
                </a:gridCol>
              </a:tblGrid>
              <a:tr h="498764">
                <a:tc gridSpan="4">
                  <a:txBody>
                    <a:bodyPr/>
                    <a:lstStyle/>
                    <a:p>
                      <a:pPr algn="ctr"/>
                      <a:r>
                        <a:rPr lang="en-US" sz="1800" dirty="0"/>
                        <a:t>Environmental Sanitation Management</a:t>
                      </a:r>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498764">
                <a:tc>
                  <a:txBody>
                    <a:bodyPr/>
                    <a:lstStyle/>
                    <a:p>
                      <a:r>
                        <a:rPr lang="en-US" sz="1800" dirty="0"/>
                        <a:t>No</a:t>
                      </a:r>
                    </a:p>
                  </a:txBody>
                  <a:tcPr/>
                </a:tc>
                <a:tc>
                  <a:txBody>
                    <a:bodyPr/>
                    <a:lstStyle/>
                    <a:p>
                      <a:r>
                        <a:rPr lang="en-US" sz="1800" dirty="0"/>
                        <a:t>Name</a:t>
                      </a:r>
                      <a:r>
                        <a:rPr lang="en-US" sz="1800" baseline="0" dirty="0"/>
                        <a:t> of Activity/Project</a:t>
                      </a:r>
                      <a:endParaRPr lang="en-US" sz="1800" dirty="0"/>
                    </a:p>
                  </a:txBody>
                  <a:tcPr/>
                </a:tc>
                <a:tc>
                  <a:txBody>
                    <a:bodyPr/>
                    <a:lstStyle/>
                    <a:p>
                      <a:r>
                        <a:rPr lang="en-US" sz="1800" dirty="0"/>
                        <a:t>Budget </a:t>
                      </a:r>
                    </a:p>
                  </a:txBody>
                  <a:tcPr/>
                </a:tc>
                <a:tc>
                  <a:txBody>
                    <a:bodyPr/>
                    <a:lstStyle/>
                    <a:p>
                      <a:r>
                        <a:rPr lang="en-US" sz="1800" dirty="0"/>
                        <a:t>Actual as at Aug., 2020</a:t>
                      </a:r>
                    </a:p>
                  </a:txBody>
                  <a:tcPr/>
                </a:tc>
                <a:extLst>
                  <a:ext uri="{0D108BD9-81ED-4DB2-BD59-A6C34878D82A}">
                    <a16:rowId xmlns:a16="http://schemas.microsoft.com/office/drawing/2014/main" val="10001"/>
                  </a:ext>
                </a:extLst>
              </a:tr>
              <a:tr h="498764">
                <a:tc>
                  <a:txBody>
                    <a:bodyPr/>
                    <a:lstStyle/>
                    <a:p>
                      <a:endParaRPr lang="en-US" sz="18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1600" kern="1200" dirty="0">
                          <a:solidFill>
                            <a:schemeClr val="dk1"/>
                          </a:solidFill>
                          <a:effectLst/>
                          <a:latin typeface="Times New Roman" panose="02020603050405020304" pitchFamily="18" charset="0"/>
                          <a:ea typeface="+mn-ea"/>
                          <a:cs typeface="Times New Roman" panose="02020603050405020304" pitchFamily="18" charset="0"/>
                        </a:rPr>
                        <a:t>Community Led Total Sanitation </a:t>
                      </a:r>
                    </a:p>
                    <a:p>
                      <a:pPr marL="0" marR="0" lvl="0" indent="0" algn="l" defTabSz="914400" rtl="0" eaLnBrk="1" fontAlgn="auto" latinLnBrk="0" hangingPunct="1">
                        <a:lnSpc>
                          <a:spcPct val="100000"/>
                        </a:lnSpc>
                        <a:spcBef>
                          <a:spcPts val="0"/>
                        </a:spcBef>
                        <a:spcAft>
                          <a:spcPts val="0"/>
                        </a:spcAft>
                        <a:buClrTx/>
                        <a:buSzTx/>
                        <a:buFontTx/>
                        <a:buNone/>
                        <a:defRPr/>
                      </a:pPr>
                      <a:r>
                        <a:rPr lang="en-US" sz="1600" kern="1200" dirty="0">
                          <a:solidFill>
                            <a:schemeClr val="dk1"/>
                          </a:solidFill>
                          <a:effectLst/>
                          <a:latin typeface="Times New Roman" panose="02020603050405020304" pitchFamily="18" charset="0"/>
                          <a:ea typeface="+mn-ea"/>
                          <a:cs typeface="Times New Roman" panose="02020603050405020304" pitchFamily="18" charset="0"/>
                        </a:rPr>
                        <a:t>(Environmental Sanitation management)</a:t>
                      </a:r>
                    </a:p>
                  </a:txBody>
                  <a:tcPr/>
                </a:tc>
                <a:tc>
                  <a:txBody>
                    <a:bodyPr/>
                    <a:lstStyle/>
                    <a:p>
                      <a:r>
                        <a:rPr lang="en-US" sz="1600" dirty="0">
                          <a:latin typeface="Times New Roman" panose="02020603050405020304" pitchFamily="18" charset="0"/>
                          <a:cs typeface="Times New Roman" panose="02020603050405020304" pitchFamily="18" charset="0"/>
                        </a:rPr>
                        <a:t>162,000.00</a:t>
                      </a:r>
                    </a:p>
                  </a:txBody>
                  <a:tcPr/>
                </a:tc>
                <a:tc>
                  <a:txBody>
                    <a:bodyPr/>
                    <a:lstStyle/>
                    <a:p>
                      <a:r>
                        <a:rPr lang="en-US" sz="1600" dirty="0">
                          <a:latin typeface="Times New Roman" panose="02020603050405020304" pitchFamily="18" charset="0"/>
                          <a:cs typeface="Times New Roman" panose="02020603050405020304" pitchFamily="18" charset="0"/>
                        </a:rPr>
                        <a:t>15,835.00</a:t>
                      </a:r>
                    </a:p>
                  </a:txBody>
                  <a:tcPr/>
                </a:tc>
                <a:extLst>
                  <a:ext uri="{0D108BD9-81ED-4DB2-BD59-A6C34878D82A}">
                    <a16:rowId xmlns:a16="http://schemas.microsoft.com/office/drawing/2014/main" val="10002"/>
                  </a:ext>
                </a:extLst>
              </a:tr>
              <a:tr h="498764">
                <a:tc>
                  <a:txBody>
                    <a:bodyPr/>
                    <a:lstStyle/>
                    <a:p>
                      <a:endParaRPr lang="en-US" sz="1800" dirty="0"/>
                    </a:p>
                  </a:txBody>
                  <a:tcPr/>
                </a:tc>
                <a:tc>
                  <a:txBody>
                    <a:bodyPr/>
                    <a:lstStyle/>
                    <a:p>
                      <a:endParaRPr lang="en-US" sz="1800" dirty="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3"/>
                  </a:ext>
                </a:extLst>
              </a:tr>
              <a:tr h="498764">
                <a:tc>
                  <a:txBody>
                    <a:bodyPr/>
                    <a:lstStyle/>
                    <a:p>
                      <a:endParaRPr lang="en-US" sz="1800"/>
                    </a:p>
                  </a:txBody>
                  <a:tcPr/>
                </a:tc>
                <a:tc>
                  <a:txBody>
                    <a:bodyPr/>
                    <a:lstStyle/>
                    <a:p>
                      <a:endParaRPr lang="en-US" sz="1800" dirty="0"/>
                    </a:p>
                  </a:txBody>
                  <a:tcPr/>
                </a:tc>
                <a:tc>
                  <a:txBody>
                    <a:bodyPr/>
                    <a:lstStyle/>
                    <a:p>
                      <a:endParaRPr lang="en-US" sz="1800"/>
                    </a:p>
                  </a:txBody>
                  <a:tcPr/>
                </a:tc>
                <a:tc>
                  <a:txBody>
                    <a:bodyPr/>
                    <a:lstStyle/>
                    <a:p>
                      <a:endParaRPr lang="en-US" sz="1800" dirty="0"/>
                    </a:p>
                  </a:txBody>
                  <a:tcPr/>
                </a:tc>
                <a:extLst>
                  <a:ext uri="{0D108BD9-81ED-4DB2-BD59-A6C34878D82A}">
                    <a16:rowId xmlns:a16="http://schemas.microsoft.com/office/drawing/2014/main" val="10004"/>
                  </a:ext>
                </a:extLst>
              </a:tr>
              <a:tr h="498764">
                <a:tc>
                  <a:txBody>
                    <a:bodyPr/>
                    <a:lstStyle/>
                    <a:p>
                      <a:endParaRPr lang="en-US" sz="1800"/>
                    </a:p>
                  </a:txBody>
                  <a:tcPr/>
                </a:tc>
                <a:tc>
                  <a:txBody>
                    <a:bodyPr/>
                    <a:lstStyle/>
                    <a:p>
                      <a:endParaRPr lang="en-US" sz="180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5"/>
                  </a:ext>
                </a:extLst>
              </a:tr>
              <a:tr h="498764">
                <a:tc>
                  <a:txBody>
                    <a:bodyPr/>
                    <a:lstStyle/>
                    <a:p>
                      <a:endParaRPr lang="en-US" sz="1800"/>
                    </a:p>
                  </a:txBody>
                  <a:tcPr/>
                </a:tc>
                <a:tc>
                  <a:txBody>
                    <a:bodyPr/>
                    <a:lstStyle/>
                    <a:p>
                      <a:endParaRPr lang="en-US" sz="1800" dirty="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6"/>
                  </a:ext>
                </a:extLst>
              </a:tr>
              <a:tr h="498764">
                <a:tc>
                  <a:txBody>
                    <a:bodyPr/>
                    <a:lstStyle/>
                    <a:p>
                      <a:endParaRPr lang="en-US" sz="1800"/>
                    </a:p>
                  </a:txBody>
                  <a:tcPr/>
                </a:tc>
                <a:tc>
                  <a:txBody>
                    <a:bodyPr/>
                    <a:lstStyle/>
                    <a:p>
                      <a:endParaRPr lang="en-US" sz="1800" dirty="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1557169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43</a:t>
            </a:fld>
            <a:endParaRPr lang="en-GB"/>
          </a:p>
        </p:txBody>
      </p:sp>
      <p:sp>
        <p:nvSpPr>
          <p:cNvPr id="6" name="Title 1"/>
          <p:cNvSpPr>
            <a:spLocks noGrp="1"/>
          </p:cNvSpPr>
          <p:nvPr>
            <p:ph type="title"/>
          </p:nvPr>
        </p:nvSpPr>
        <p:spPr>
          <a:xfrm>
            <a:off x="477982" y="537754"/>
            <a:ext cx="8229600" cy="675584"/>
          </a:xfrm>
        </p:spPr>
        <p:txBody>
          <a:bodyPr>
            <a:normAutofit/>
          </a:bodyPr>
          <a:lstStyle/>
          <a:p>
            <a:r>
              <a:rPr lang="en-US" dirty="0"/>
              <a:t>DP Support- Safety Net</a:t>
            </a:r>
          </a:p>
        </p:txBody>
      </p:sp>
      <p:graphicFrame>
        <p:nvGraphicFramePr>
          <p:cNvPr id="7" name="Content Placeholder 3"/>
          <p:cNvGraphicFramePr>
            <a:graphicFrameLocks/>
          </p:cNvGraphicFramePr>
          <p:nvPr>
            <p:extLst>
              <p:ext uri="{D42A27DB-BD31-4B8C-83A1-F6EECF244321}">
                <p14:modId xmlns:p14="http://schemas.microsoft.com/office/powerpoint/2010/main" val="1146909444"/>
              </p:ext>
            </p:extLst>
          </p:nvPr>
        </p:nvGraphicFramePr>
        <p:xfrm>
          <a:off x="416436" y="1321773"/>
          <a:ext cx="8229600" cy="4131428"/>
        </p:xfrm>
        <a:graphic>
          <a:graphicData uri="http://schemas.openxmlformats.org/drawingml/2006/table">
            <a:tbl>
              <a:tblPr firstRow="1" bandRow="1">
                <a:tableStyleId>{5C22544A-7EE6-4342-B048-85BDC9FD1C3A}</a:tableStyleId>
              </a:tblPr>
              <a:tblGrid>
                <a:gridCol w="609600">
                  <a:extLst>
                    <a:ext uri="{9D8B030D-6E8A-4147-A177-3AD203B41FA5}">
                      <a16:colId xmlns:a16="http://schemas.microsoft.com/office/drawing/2014/main" val="20000"/>
                    </a:ext>
                  </a:extLst>
                </a:gridCol>
                <a:gridCol w="2819400">
                  <a:extLst>
                    <a:ext uri="{9D8B030D-6E8A-4147-A177-3AD203B41FA5}">
                      <a16:colId xmlns:a16="http://schemas.microsoft.com/office/drawing/2014/main" val="20001"/>
                    </a:ext>
                  </a:extLst>
                </a:gridCol>
                <a:gridCol w="2133600">
                  <a:extLst>
                    <a:ext uri="{9D8B030D-6E8A-4147-A177-3AD203B41FA5}">
                      <a16:colId xmlns:a16="http://schemas.microsoft.com/office/drawing/2014/main" val="20002"/>
                    </a:ext>
                  </a:extLst>
                </a:gridCol>
                <a:gridCol w="2667000">
                  <a:extLst>
                    <a:ext uri="{9D8B030D-6E8A-4147-A177-3AD203B41FA5}">
                      <a16:colId xmlns:a16="http://schemas.microsoft.com/office/drawing/2014/main" val="20003"/>
                    </a:ext>
                  </a:extLst>
                </a:gridCol>
              </a:tblGrid>
              <a:tr h="498764">
                <a:tc gridSpan="4">
                  <a:txBody>
                    <a:bodyPr/>
                    <a:lstStyle/>
                    <a:p>
                      <a:pPr algn="ctr"/>
                      <a:r>
                        <a:rPr lang="en-US" sz="1800" dirty="0"/>
                        <a:t>Agricultural Development</a:t>
                      </a:r>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498764">
                <a:tc>
                  <a:txBody>
                    <a:bodyPr/>
                    <a:lstStyle/>
                    <a:p>
                      <a:r>
                        <a:rPr lang="en-US" sz="1800" dirty="0"/>
                        <a:t>No</a:t>
                      </a:r>
                    </a:p>
                  </a:txBody>
                  <a:tcPr/>
                </a:tc>
                <a:tc>
                  <a:txBody>
                    <a:bodyPr/>
                    <a:lstStyle/>
                    <a:p>
                      <a:r>
                        <a:rPr lang="en-US" sz="1800" dirty="0"/>
                        <a:t>Name</a:t>
                      </a:r>
                      <a:r>
                        <a:rPr lang="en-US" sz="1800" baseline="0" dirty="0"/>
                        <a:t> of Activity/Project</a:t>
                      </a:r>
                      <a:endParaRPr lang="en-US" sz="1800" dirty="0"/>
                    </a:p>
                  </a:txBody>
                  <a:tcPr/>
                </a:tc>
                <a:tc>
                  <a:txBody>
                    <a:bodyPr/>
                    <a:lstStyle/>
                    <a:p>
                      <a:r>
                        <a:rPr lang="en-US" sz="1800" dirty="0"/>
                        <a:t>Budget </a:t>
                      </a:r>
                    </a:p>
                  </a:txBody>
                  <a:tcPr/>
                </a:tc>
                <a:tc>
                  <a:txBody>
                    <a:bodyPr/>
                    <a:lstStyle/>
                    <a:p>
                      <a:r>
                        <a:rPr lang="en-US" sz="1800" dirty="0"/>
                        <a:t>Actual as at Aug., 2020</a:t>
                      </a:r>
                    </a:p>
                  </a:txBody>
                  <a:tcPr/>
                </a:tc>
                <a:extLst>
                  <a:ext uri="{0D108BD9-81ED-4DB2-BD59-A6C34878D82A}">
                    <a16:rowId xmlns:a16="http://schemas.microsoft.com/office/drawing/2014/main" val="10001"/>
                  </a:ext>
                </a:extLst>
              </a:tr>
              <a:tr h="498764">
                <a:tc>
                  <a:txBody>
                    <a:bodyPr/>
                    <a:lstStyle/>
                    <a:p>
                      <a:endParaRPr lang="en-US" sz="1800" dirty="0">
                        <a:latin typeface="Times New Roman" panose="02020603050405020304" pitchFamily="18" charset="0"/>
                        <a:cs typeface="Times New Roman" panose="02020603050405020304" pitchFamily="18" charset="0"/>
                      </a:endParaRPr>
                    </a:p>
                  </a:txBody>
                  <a:tcPr/>
                </a:tc>
                <a:tc>
                  <a:txBody>
                    <a:bodyPr/>
                    <a:lstStyle/>
                    <a:p>
                      <a:r>
                        <a:rPr lang="en-US" sz="1800" dirty="0">
                          <a:latin typeface="Times New Roman" panose="02020603050405020304" pitchFamily="18" charset="0"/>
                          <a:cs typeface="Times New Roman" panose="02020603050405020304" pitchFamily="18" charset="0"/>
                        </a:rPr>
                        <a:t>Agricultural Research and Demonstration Farms</a:t>
                      </a:r>
                    </a:p>
                  </a:txBody>
                  <a:tcPr/>
                </a:tc>
                <a:tc>
                  <a:txBody>
                    <a:bodyPr/>
                    <a:lstStyle/>
                    <a:p>
                      <a:r>
                        <a:rPr lang="en-US" sz="1800" dirty="0">
                          <a:latin typeface="Times New Roman" panose="02020603050405020304" pitchFamily="18" charset="0"/>
                          <a:cs typeface="Times New Roman" panose="02020603050405020304" pitchFamily="18" charset="0"/>
                        </a:rPr>
                        <a:t>150,000.00</a:t>
                      </a:r>
                    </a:p>
                  </a:txBody>
                  <a:tcPr/>
                </a:tc>
                <a:tc>
                  <a:txBody>
                    <a:bodyPr/>
                    <a:lstStyle/>
                    <a:p>
                      <a:r>
                        <a:rPr lang="en-US" sz="1800" dirty="0">
                          <a:latin typeface="Times New Roman" panose="02020603050405020304" pitchFamily="18" charset="0"/>
                          <a:cs typeface="Times New Roman" panose="02020603050405020304" pitchFamily="18" charset="0"/>
                        </a:rPr>
                        <a:t>30,000.00</a:t>
                      </a:r>
                    </a:p>
                  </a:txBody>
                  <a:tcPr/>
                </a:tc>
                <a:extLst>
                  <a:ext uri="{0D108BD9-81ED-4DB2-BD59-A6C34878D82A}">
                    <a16:rowId xmlns:a16="http://schemas.microsoft.com/office/drawing/2014/main" val="10002"/>
                  </a:ext>
                </a:extLst>
              </a:tr>
              <a:tr h="498764">
                <a:tc>
                  <a:txBody>
                    <a:bodyPr/>
                    <a:lstStyle/>
                    <a:p>
                      <a:endParaRPr lang="en-US" sz="1800" dirty="0"/>
                    </a:p>
                  </a:txBody>
                  <a:tcPr/>
                </a:tc>
                <a:tc>
                  <a:txBody>
                    <a:bodyPr/>
                    <a:lstStyle/>
                    <a:p>
                      <a:endParaRPr lang="en-US" sz="180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3"/>
                  </a:ext>
                </a:extLst>
              </a:tr>
              <a:tr h="498764">
                <a:tc>
                  <a:txBody>
                    <a:bodyPr/>
                    <a:lstStyle/>
                    <a:p>
                      <a:endParaRPr lang="en-US" sz="1800"/>
                    </a:p>
                  </a:txBody>
                  <a:tcPr/>
                </a:tc>
                <a:tc>
                  <a:txBody>
                    <a:bodyPr/>
                    <a:lstStyle/>
                    <a:p>
                      <a:endParaRPr lang="en-US" sz="1800" dirty="0"/>
                    </a:p>
                  </a:txBody>
                  <a:tcPr/>
                </a:tc>
                <a:tc>
                  <a:txBody>
                    <a:bodyPr/>
                    <a:lstStyle/>
                    <a:p>
                      <a:endParaRPr lang="en-US" sz="1800"/>
                    </a:p>
                  </a:txBody>
                  <a:tcPr/>
                </a:tc>
                <a:tc>
                  <a:txBody>
                    <a:bodyPr/>
                    <a:lstStyle/>
                    <a:p>
                      <a:endParaRPr lang="en-US" sz="1800" dirty="0"/>
                    </a:p>
                  </a:txBody>
                  <a:tcPr/>
                </a:tc>
                <a:extLst>
                  <a:ext uri="{0D108BD9-81ED-4DB2-BD59-A6C34878D82A}">
                    <a16:rowId xmlns:a16="http://schemas.microsoft.com/office/drawing/2014/main" val="10004"/>
                  </a:ext>
                </a:extLst>
              </a:tr>
              <a:tr h="498764">
                <a:tc>
                  <a:txBody>
                    <a:bodyPr/>
                    <a:lstStyle/>
                    <a:p>
                      <a:endParaRPr lang="en-US" sz="1800"/>
                    </a:p>
                  </a:txBody>
                  <a:tcPr/>
                </a:tc>
                <a:tc>
                  <a:txBody>
                    <a:bodyPr/>
                    <a:lstStyle/>
                    <a:p>
                      <a:endParaRPr lang="en-US" sz="180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5"/>
                  </a:ext>
                </a:extLst>
              </a:tr>
              <a:tr h="498764">
                <a:tc>
                  <a:txBody>
                    <a:bodyPr/>
                    <a:lstStyle/>
                    <a:p>
                      <a:endParaRPr lang="en-US" sz="1800"/>
                    </a:p>
                  </a:txBody>
                  <a:tcPr/>
                </a:tc>
                <a:tc>
                  <a:txBody>
                    <a:bodyPr/>
                    <a:lstStyle/>
                    <a:p>
                      <a:endParaRPr lang="en-US" sz="1800" dirty="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6"/>
                  </a:ext>
                </a:extLst>
              </a:tr>
              <a:tr h="498764">
                <a:tc>
                  <a:txBody>
                    <a:bodyPr/>
                    <a:lstStyle/>
                    <a:p>
                      <a:endParaRPr lang="en-US" sz="1800"/>
                    </a:p>
                  </a:txBody>
                  <a:tcPr/>
                </a:tc>
                <a:tc>
                  <a:txBody>
                    <a:bodyPr/>
                    <a:lstStyle/>
                    <a:p>
                      <a:endParaRPr lang="en-US" sz="1800" dirty="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4763162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44</a:t>
            </a:fld>
            <a:endParaRPr lang="en-GB"/>
          </a:p>
        </p:txBody>
      </p:sp>
      <p:sp>
        <p:nvSpPr>
          <p:cNvPr id="6" name="Title 1"/>
          <p:cNvSpPr>
            <a:spLocks noGrp="1"/>
          </p:cNvSpPr>
          <p:nvPr>
            <p:ph type="title"/>
          </p:nvPr>
        </p:nvSpPr>
        <p:spPr>
          <a:xfrm>
            <a:off x="477982" y="537754"/>
            <a:ext cx="8229600" cy="675584"/>
          </a:xfrm>
        </p:spPr>
        <p:txBody>
          <a:bodyPr>
            <a:normAutofit/>
          </a:bodyPr>
          <a:lstStyle/>
          <a:p>
            <a:r>
              <a:rPr lang="en-US" dirty="0"/>
              <a:t>DP Support - MAG </a:t>
            </a:r>
          </a:p>
        </p:txBody>
      </p:sp>
      <p:graphicFrame>
        <p:nvGraphicFramePr>
          <p:cNvPr id="7" name="Content Placeholder 3"/>
          <p:cNvGraphicFramePr>
            <a:graphicFrameLocks/>
          </p:cNvGraphicFramePr>
          <p:nvPr>
            <p:extLst>
              <p:ext uri="{D42A27DB-BD31-4B8C-83A1-F6EECF244321}">
                <p14:modId xmlns:p14="http://schemas.microsoft.com/office/powerpoint/2010/main" val="2148221247"/>
              </p:ext>
            </p:extLst>
          </p:nvPr>
        </p:nvGraphicFramePr>
        <p:xfrm>
          <a:off x="416436" y="1321773"/>
          <a:ext cx="8229600" cy="3314008"/>
        </p:xfrm>
        <a:graphic>
          <a:graphicData uri="http://schemas.openxmlformats.org/drawingml/2006/table">
            <a:tbl>
              <a:tblPr firstRow="1" bandRow="1">
                <a:tableStyleId>{5C22544A-7EE6-4342-B048-85BDC9FD1C3A}</a:tableStyleId>
              </a:tblPr>
              <a:tblGrid>
                <a:gridCol w="609600">
                  <a:extLst>
                    <a:ext uri="{9D8B030D-6E8A-4147-A177-3AD203B41FA5}">
                      <a16:colId xmlns:a16="http://schemas.microsoft.com/office/drawing/2014/main" val="20000"/>
                    </a:ext>
                  </a:extLst>
                </a:gridCol>
                <a:gridCol w="2819400">
                  <a:extLst>
                    <a:ext uri="{9D8B030D-6E8A-4147-A177-3AD203B41FA5}">
                      <a16:colId xmlns:a16="http://schemas.microsoft.com/office/drawing/2014/main" val="20001"/>
                    </a:ext>
                  </a:extLst>
                </a:gridCol>
                <a:gridCol w="2133600">
                  <a:extLst>
                    <a:ext uri="{9D8B030D-6E8A-4147-A177-3AD203B41FA5}">
                      <a16:colId xmlns:a16="http://schemas.microsoft.com/office/drawing/2014/main" val="20002"/>
                    </a:ext>
                  </a:extLst>
                </a:gridCol>
                <a:gridCol w="2667000">
                  <a:extLst>
                    <a:ext uri="{9D8B030D-6E8A-4147-A177-3AD203B41FA5}">
                      <a16:colId xmlns:a16="http://schemas.microsoft.com/office/drawing/2014/main" val="20003"/>
                    </a:ext>
                  </a:extLst>
                </a:gridCol>
              </a:tblGrid>
              <a:tr h="498764">
                <a:tc gridSpan="4">
                  <a:txBody>
                    <a:bodyPr/>
                    <a:lstStyle/>
                    <a:p>
                      <a:pPr algn="ctr"/>
                      <a:r>
                        <a:rPr lang="en-US" sz="1800" dirty="0"/>
                        <a:t>Agricultural Development</a:t>
                      </a:r>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498764">
                <a:tc>
                  <a:txBody>
                    <a:bodyPr/>
                    <a:lstStyle/>
                    <a:p>
                      <a:r>
                        <a:rPr lang="en-US" sz="1800" dirty="0"/>
                        <a:t>No</a:t>
                      </a:r>
                    </a:p>
                  </a:txBody>
                  <a:tcPr/>
                </a:tc>
                <a:tc>
                  <a:txBody>
                    <a:bodyPr/>
                    <a:lstStyle/>
                    <a:p>
                      <a:r>
                        <a:rPr lang="en-US" sz="1800" dirty="0"/>
                        <a:t>Name</a:t>
                      </a:r>
                      <a:r>
                        <a:rPr lang="en-US" sz="1800" baseline="0" dirty="0"/>
                        <a:t> of Activity/Project</a:t>
                      </a:r>
                      <a:endParaRPr lang="en-US" sz="1800" dirty="0"/>
                    </a:p>
                  </a:txBody>
                  <a:tcPr/>
                </a:tc>
                <a:tc>
                  <a:txBody>
                    <a:bodyPr/>
                    <a:lstStyle/>
                    <a:p>
                      <a:r>
                        <a:rPr lang="en-US" sz="1800" dirty="0"/>
                        <a:t>Budget </a:t>
                      </a:r>
                    </a:p>
                  </a:txBody>
                  <a:tcPr/>
                </a:tc>
                <a:tc>
                  <a:txBody>
                    <a:bodyPr/>
                    <a:lstStyle/>
                    <a:p>
                      <a:r>
                        <a:rPr lang="en-US" sz="1800" dirty="0"/>
                        <a:t>Actual as at Aug., 2020</a:t>
                      </a:r>
                    </a:p>
                  </a:txBody>
                  <a:tcPr/>
                </a:tc>
                <a:extLst>
                  <a:ext uri="{0D108BD9-81ED-4DB2-BD59-A6C34878D82A}">
                    <a16:rowId xmlns:a16="http://schemas.microsoft.com/office/drawing/2014/main" val="10001"/>
                  </a:ext>
                </a:extLst>
              </a:tr>
              <a:tr h="498764">
                <a:tc>
                  <a:txBody>
                    <a:bodyPr/>
                    <a:lstStyle/>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1</a:t>
                      </a:r>
                    </a:p>
                  </a:txBody>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Extension Services</a:t>
                      </a:r>
                    </a:p>
                  </a:txBody>
                  <a:tcPr marL="7620" marR="7620" marT="7620" marB="0" anchor="b"/>
                </a:tc>
                <a:tc>
                  <a:txBody>
                    <a:bodyPr/>
                    <a:lstStyle/>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136,541.00</a:t>
                      </a:r>
                    </a:p>
                  </a:txBody>
                  <a:tcPr/>
                </a:tc>
                <a:tc>
                  <a:txBody>
                    <a:bodyPr/>
                    <a:lstStyle/>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89,450.00</a:t>
                      </a:r>
                    </a:p>
                  </a:txBody>
                  <a:tcPr/>
                </a:tc>
                <a:extLst>
                  <a:ext uri="{0D108BD9-81ED-4DB2-BD59-A6C34878D82A}">
                    <a16:rowId xmlns:a16="http://schemas.microsoft.com/office/drawing/2014/main" val="10002"/>
                  </a:ext>
                </a:extLst>
              </a:tr>
              <a:tr h="498764">
                <a:tc>
                  <a:txBody>
                    <a:bodyPr/>
                    <a:lstStyle/>
                    <a:p>
                      <a:r>
                        <a:rPr lang="en-US" sz="1600" dirty="0">
                          <a:latin typeface="Times New Roman" panose="02020603050405020304" pitchFamily="18" charset="0"/>
                          <a:cs typeface="Times New Roman" panose="02020603050405020304" pitchFamily="18" charset="0"/>
                        </a:rPr>
                        <a:t>2</a:t>
                      </a:r>
                    </a:p>
                  </a:txBody>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Monitoring and evaluation of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programmes</a:t>
                      </a:r>
                      <a:r>
                        <a:rPr lang="en-US" sz="1600" b="0" i="0" u="none" strike="noStrike" dirty="0">
                          <a:solidFill>
                            <a:srgbClr val="000000"/>
                          </a:solidFill>
                          <a:effectLst/>
                          <a:latin typeface="Times New Roman" panose="02020603050405020304" pitchFamily="18" charset="0"/>
                          <a:cs typeface="Times New Roman" panose="02020603050405020304" pitchFamily="18" charset="0"/>
                        </a:rPr>
                        <a:t> and projects</a:t>
                      </a:r>
                    </a:p>
                  </a:txBody>
                  <a:tcPr marL="7620" marR="7620" marT="7620" marB="0" anchor="b"/>
                </a:tc>
                <a:tc>
                  <a:txBody>
                    <a:bodyPr/>
                    <a:lstStyle/>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10,000.00</a:t>
                      </a:r>
                    </a:p>
                  </a:txBody>
                  <a:tcPr/>
                </a:tc>
                <a:tc>
                  <a:txBody>
                    <a:bodyPr/>
                    <a:lstStyle/>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7,500.00</a:t>
                      </a:r>
                    </a:p>
                  </a:txBody>
                  <a:tcPr/>
                </a:tc>
                <a:extLst>
                  <a:ext uri="{0D108BD9-81ED-4DB2-BD59-A6C34878D82A}">
                    <a16:rowId xmlns:a16="http://schemas.microsoft.com/office/drawing/2014/main" val="3221871323"/>
                  </a:ext>
                </a:extLst>
              </a:tr>
              <a:tr h="498764">
                <a:tc>
                  <a:txBody>
                    <a:bodyPr/>
                    <a:lstStyle/>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3</a:t>
                      </a:r>
                    </a:p>
                  </a:txBody>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Manpower And Skills Development</a:t>
                      </a:r>
                    </a:p>
                  </a:txBody>
                  <a:tcPr marL="7620" marR="7620" marT="7620" marB="0" anchor="b"/>
                </a:tc>
                <a:tc>
                  <a:txBody>
                    <a:bodyPr/>
                    <a:lstStyle/>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5,000</a:t>
                      </a:r>
                    </a:p>
                  </a:txBody>
                  <a:tcPr/>
                </a:tc>
                <a:tc>
                  <a:txBody>
                    <a:bodyPr/>
                    <a:lstStyle/>
                    <a:p>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5,000</a:t>
                      </a:r>
                    </a:p>
                  </a:txBody>
                  <a:tcPr/>
                </a:tc>
                <a:extLst>
                  <a:ext uri="{0D108BD9-81ED-4DB2-BD59-A6C34878D82A}">
                    <a16:rowId xmlns:a16="http://schemas.microsoft.com/office/drawing/2014/main" val="10006"/>
                  </a:ext>
                </a:extLst>
              </a:tr>
              <a:tr h="498764">
                <a:tc>
                  <a:txBody>
                    <a:bodyPr/>
                    <a:lstStyle/>
                    <a:p>
                      <a:endParaRPr lang="en-US" sz="1600" dirty="0">
                        <a:latin typeface="Times New Roman" panose="02020603050405020304" pitchFamily="18" charset="0"/>
                        <a:cs typeface="Times New Roman" panose="02020603050405020304" pitchFamily="18" charset="0"/>
                      </a:endParaRPr>
                    </a:p>
                  </a:txBody>
                  <a:tcPr/>
                </a:tc>
                <a:tc>
                  <a:txBody>
                    <a:bodyPr/>
                    <a:lstStyle/>
                    <a:p>
                      <a:pPr algn="l"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7620" marR="7620" marT="7620" marB="0" anchor="b"/>
                </a:tc>
                <a:tc>
                  <a:txBody>
                    <a:bodyPr/>
                    <a:lstStyle/>
                    <a:p>
                      <a:endParaRPr lang="en-US" sz="1600" b="1"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151,541.00</a:t>
                      </a:r>
                    </a:p>
                  </a:txBody>
                  <a:tcPr/>
                </a:tc>
                <a:tc>
                  <a:txBody>
                    <a:bodyPr/>
                    <a:lstStyle/>
                    <a:p>
                      <a:endParaRPr lang="en-US" sz="1600" b="1"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101,950.00</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8569963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45</a:t>
            </a:fld>
            <a:endParaRPr lang="en-GB"/>
          </a:p>
        </p:txBody>
      </p:sp>
      <p:sp>
        <p:nvSpPr>
          <p:cNvPr id="6" name="Title 1"/>
          <p:cNvSpPr>
            <a:spLocks noGrp="1"/>
          </p:cNvSpPr>
          <p:nvPr>
            <p:ph type="title"/>
          </p:nvPr>
        </p:nvSpPr>
        <p:spPr>
          <a:xfrm>
            <a:off x="491836" y="547255"/>
            <a:ext cx="8229600" cy="503238"/>
          </a:xfrm>
        </p:spPr>
        <p:txBody>
          <a:bodyPr>
            <a:noAutofit/>
          </a:bodyPr>
          <a:lstStyle/>
          <a:p>
            <a:r>
              <a:rPr lang="en-US" b="0" dirty="0"/>
              <a:t>Government Flagship Projects/</a:t>
            </a:r>
            <a:r>
              <a:rPr lang="en-US" b="0" dirty="0" err="1"/>
              <a:t>Programmes</a:t>
            </a:r>
            <a:endParaRPr lang="en-US" b="0" dirty="0"/>
          </a:p>
        </p:txBody>
      </p:sp>
      <p:graphicFrame>
        <p:nvGraphicFramePr>
          <p:cNvPr id="7" name="Content Placeholder 3"/>
          <p:cNvGraphicFramePr>
            <a:graphicFrameLocks/>
          </p:cNvGraphicFramePr>
          <p:nvPr>
            <p:extLst>
              <p:ext uri="{D42A27DB-BD31-4B8C-83A1-F6EECF244321}">
                <p14:modId xmlns:p14="http://schemas.microsoft.com/office/powerpoint/2010/main" val="1696618666"/>
              </p:ext>
            </p:extLst>
          </p:nvPr>
        </p:nvGraphicFramePr>
        <p:xfrm>
          <a:off x="477982" y="1524003"/>
          <a:ext cx="8229600" cy="3832002"/>
        </p:xfrm>
        <a:graphic>
          <a:graphicData uri="http://schemas.openxmlformats.org/drawingml/2006/table">
            <a:tbl>
              <a:tblPr firstRow="1" bandRow="1">
                <a:tableStyleId>{5C22544A-7EE6-4342-B048-85BDC9FD1C3A}</a:tableStyleId>
              </a:tblPr>
              <a:tblGrid>
                <a:gridCol w="609600">
                  <a:extLst>
                    <a:ext uri="{9D8B030D-6E8A-4147-A177-3AD203B41FA5}">
                      <a16:colId xmlns:a16="http://schemas.microsoft.com/office/drawing/2014/main" val="20000"/>
                    </a:ext>
                  </a:extLst>
                </a:gridCol>
                <a:gridCol w="2819400">
                  <a:extLst>
                    <a:ext uri="{9D8B030D-6E8A-4147-A177-3AD203B41FA5}">
                      <a16:colId xmlns:a16="http://schemas.microsoft.com/office/drawing/2014/main" val="20001"/>
                    </a:ext>
                  </a:extLst>
                </a:gridCol>
                <a:gridCol w="2133600">
                  <a:extLst>
                    <a:ext uri="{9D8B030D-6E8A-4147-A177-3AD203B41FA5}">
                      <a16:colId xmlns:a16="http://schemas.microsoft.com/office/drawing/2014/main" val="20002"/>
                    </a:ext>
                  </a:extLst>
                </a:gridCol>
                <a:gridCol w="2667000">
                  <a:extLst>
                    <a:ext uri="{9D8B030D-6E8A-4147-A177-3AD203B41FA5}">
                      <a16:colId xmlns:a16="http://schemas.microsoft.com/office/drawing/2014/main" val="20003"/>
                    </a:ext>
                  </a:extLst>
                </a:gridCol>
              </a:tblGrid>
              <a:tr h="740241">
                <a:tc>
                  <a:txBody>
                    <a:bodyPr/>
                    <a:lstStyle/>
                    <a:p>
                      <a:r>
                        <a:rPr lang="en-US" sz="2000" dirty="0"/>
                        <a:t>No</a:t>
                      </a:r>
                    </a:p>
                  </a:txBody>
                  <a:tcPr/>
                </a:tc>
                <a:tc>
                  <a:txBody>
                    <a:bodyPr/>
                    <a:lstStyle/>
                    <a:p>
                      <a:r>
                        <a:rPr lang="en-US" sz="2000" dirty="0"/>
                        <a:t>Name</a:t>
                      </a:r>
                      <a:r>
                        <a:rPr lang="en-US" sz="2000" baseline="0" dirty="0"/>
                        <a:t> of Activity/Project</a:t>
                      </a:r>
                      <a:endParaRPr lang="en-US" sz="2000" dirty="0"/>
                    </a:p>
                  </a:txBody>
                  <a:tcPr/>
                </a:tc>
                <a:tc>
                  <a:txBody>
                    <a:bodyPr/>
                    <a:lstStyle/>
                    <a:p>
                      <a:r>
                        <a:rPr lang="en-US" sz="2000" dirty="0"/>
                        <a:t>Budget </a:t>
                      </a:r>
                    </a:p>
                  </a:txBody>
                  <a:tcPr/>
                </a:tc>
                <a:tc>
                  <a:txBody>
                    <a:bodyPr/>
                    <a:lstStyle/>
                    <a:p>
                      <a:r>
                        <a:rPr lang="en-US" sz="2000" dirty="0"/>
                        <a:t>Actual as at August, 2020</a:t>
                      </a:r>
                    </a:p>
                  </a:txBody>
                  <a:tcPr/>
                </a:tc>
                <a:extLst>
                  <a:ext uri="{0D108BD9-81ED-4DB2-BD59-A6C34878D82A}">
                    <a16:rowId xmlns:a16="http://schemas.microsoft.com/office/drawing/2014/main" val="10000"/>
                  </a:ext>
                </a:extLst>
              </a:tr>
              <a:tr h="563227">
                <a:tc>
                  <a:txBody>
                    <a:bodyPr/>
                    <a:lstStyle/>
                    <a:p>
                      <a:r>
                        <a:rPr lang="en-US" sz="1600" dirty="0">
                          <a:latin typeface="Times New Roman" panose="02020603050405020304" pitchFamily="18" charset="0"/>
                          <a:cs typeface="Times New Roman" panose="02020603050405020304" pitchFamily="18" charset="0"/>
                        </a:rPr>
                        <a:t>1</a:t>
                      </a:r>
                    </a:p>
                  </a:txBody>
                  <a:tcPr/>
                </a:tc>
                <a:tc>
                  <a:txBody>
                    <a:bodyPr/>
                    <a:lstStyle/>
                    <a:p>
                      <a:r>
                        <a:rPr lang="en-US" sz="1600" baseline="0" dirty="0">
                          <a:latin typeface="Times New Roman" panose="02020603050405020304" pitchFamily="18" charset="0"/>
                          <a:cs typeface="Times New Roman" panose="02020603050405020304" pitchFamily="18" charset="0"/>
                        </a:rPr>
                        <a:t>Support  the implementation of One District One factory policy of government </a:t>
                      </a:r>
                      <a:endParaRPr lang="en-US" sz="1600" dirty="0">
                        <a:latin typeface="Times New Roman" panose="02020603050405020304" pitchFamily="18" charset="0"/>
                        <a:cs typeface="Times New Roman" panose="02020603050405020304" pitchFamily="18" charset="0"/>
                      </a:endParaRPr>
                    </a:p>
                  </a:txBody>
                  <a:tcPr/>
                </a:tc>
                <a:tc>
                  <a:txBody>
                    <a:bodyPr/>
                    <a:lstStyle/>
                    <a:p>
                      <a:endParaRPr lang="en-US" sz="1600" dirty="0">
                        <a:latin typeface="Times New Roman" panose="02020603050405020304" pitchFamily="18" charset="0"/>
                        <a:cs typeface="Times New Roman" panose="02020603050405020304" pitchFamily="18" charset="0"/>
                      </a:endParaRPr>
                    </a:p>
                  </a:txBody>
                  <a:tcPr/>
                </a:tc>
                <a:tc>
                  <a:txBody>
                    <a:bodyPr/>
                    <a:lstStyle/>
                    <a:p>
                      <a:endParaRPr lang="en-US" sz="16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563227">
                <a:tc>
                  <a:txBody>
                    <a:bodyPr/>
                    <a:lstStyle/>
                    <a:p>
                      <a:r>
                        <a:rPr lang="en-US" sz="1600" dirty="0">
                          <a:latin typeface="Times New Roman" panose="02020603050405020304" pitchFamily="18" charset="0"/>
                          <a:cs typeface="Times New Roman" panose="02020603050405020304" pitchFamily="18" charset="0"/>
                        </a:rPr>
                        <a:t>1a</a:t>
                      </a:r>
                    </a:p>
                  </a:txBody>
                  <a:tcPr/>
                </a:tc>
                <a:tc>
                  <a:txBody>
                    <a:bodyPr/>
                    <a:lstStyle/>
                    <a:p>
                      <a:r>
                        <a:rPr lang="en-US" sz="1600" dirty="0">
                          <a:latin typeface="Times New Roman" panose="02020603050405020304" pitchFamily="18" charset="0"/>
                          <a:cs typeface="Times New Roman" panose="02020603050405020304" pitchFamily="18" charset="0"/>
                        </a:rPr>
                        <a:t>Establish a 34,000 oil palm nursery</a:t>
                      </a:r>
                    </a:p>
                  </a:txBody>
                  <a:tcPr/>
                </a:tc>
                <a:tc>
                  <a:txBody>
                    <a:bodyPr/>
                    <a:lstStyle/>
                    <a:p>
                      <a:r>
                        <a:rPr lang="en-US" sz="1600" dirty="0">
                          <a:latin typeface="Times New Roman" panose="02020603050405020304" pitchFamily="18" charset="0"/>
                          <a:cs typeface="Times New Roman" panose="02020603050405020304" pitchFamily="18" charset="0"/>
                        </a:rPr>
                        <a:t>30,000.00</a:t>
                      </a:r>
                    </a:p>
                  </a:txBody>
                  <a:tcPr/>
                </a:tc>
                <a:tc>
                  <a:txBody>
                    <a:bodyPr/>
                    <a:lstStyle/>
                    <a:p>
                      <a:r>
                        <a:rPr lang="en-US" sz="1600" dirty="0">
                          <a:latin typeface="Times New Roman" panose="02020603050405020304" pitchFamily="18" charset="0"/>
                          <a:cs typeface="Times New Roman" panose="02020603050405020304" pitchFamily="18" charset="0"/>
                        </a:rPr>
                        <a:t>13,950.00</a:t>
                      </a:r>
                    </a:p>
                  </a:txBody>
                  <a:tcPr/>
                </a:tc>
                <a:extLst>
                  <a:ext uri="{0D108BD9-81ED-4DB2-BD59-A6C34878D82A}">
                    <a16:rowId xmlns:a16="http://schemas.microsoft.com/office/drawing/2014/main" val="10002"/>
                  </a:ext>
                </a:extLst>
              </a:tr>
              <a:tr h="563227">
                <a:tc>
                  <a:txBody>
                    <a:bodyPr/>
                    <a:lstStyle/>
                    <a:p>
                      <a:endParaRPr lang="en-US" sz="2000" dirty="0"/>
                    </a:p>
                  </a:txBody>
                  <a:tcPr/>
                </a:tc>
                <a:tc>
                  <a:txBody>
                    <a:bodyPr/>
                    <a:lstStyle/>
                    <a:p>
                      <a:endParaRPr lang="en-US" sz="2000" dirty="0"/>
                    </a:p>
                  </a:txBody>
                  <a:tcPr/>
                </a:tc>
                <a:tc>
                  <a:txBody>
                    <a:bodyPr/>
                    <a:lstStyle/>
                    <a:p>
                      <a:endParaRPr lang="en-US" sz="2000" dirty="0"/>
                    </a:p>
                  </a:txBody>
                  <a:tcPr/>
                </a:tc>
                <a:tc>
                  <a:txBody>
                    <a:bodyPr/>
                    <a:lstStyle/>
                    <a:p>
                      <a:endParaRPr lang="en-US" sz="2000" dirty="0"/>
                    </a:p>
                  </a:txBody>
                  <a:tcPr/>
                </a:tc>
                <a:extLst>
                  <a:ext uri="{0D108BD9-81ED-4DB2-BD59-A6C34878D82A}">
                    <a16:rowId xmlns:a16="http://schemas.microsoft.com/office/drawing/2014/main" val="10003"/>
                  </a:ext>
                </a:extLst>
              </a:tr>
              <a:tr h="563227">
                <a:tc>
                  <a:txBody>
                    <a:bodyPr/>
                    <a:lstStyle/>
                    <a:p>
                      <a:endParaRPr lang="en-US" sz="2000" dirty="0"/>
                    </a:p>
                  </a:txBody>
                  <a:tcPr/>
                </a:tc>
                <a:tc>
                  <a:txBody>
                    <a:bodyPr/>
                    <a:lstStyle/>
                    <a:p>
                      <a:endParaRPr lang="en-US" sz="2000" dirty="0"/>
                    </a:p>
                  </a:txBody>
                  <a:tcPr/>
                </a:tc>
                <a:tc>
                  <a:txBody>
                    <a:bodyPr/>
                    <a:lstStyle/>
                    <a:p>
                      <a:endParaRPr lang="en-US" sz="2000" dirty="0"/>
                    </a:p>
                  </a:txBody>
                  <a:tcPr/>
                </a:tc>
                <a:tc>
                  <a:txBody>
                    <a:bodyPr/>
                    <a:lstStyle/>
                    <a:p>
                      <a:endParaRPr lang="en-US" sz="2000" dirty="0"/>
                    </a:p>
                  </a:txBody>
                  <a:tcPr/>
                </a:tc>
                <a:extLst>
                  <a:ext uri="{0D108BD9-81ED-4DB2-BD59-A6C34878D82A}">
                    <a16:rowId xmlns:a16="http://schemas.microsoft.com/office/drawing/2014/main" val="10006"/>
                  </a:ext>
                </a:extLst>
              </a:tr>
              <a:tr h="563227">
                <a:tc>
                  <a:txBody>
                    <a:bodyPr/>
                    <a:lstStyle/>
                    <a:p>
                      <a:endParaRPr lang="en-US" sz="2000"/>
                    </a:p>
                  </a:txBody>
                  <a:tcPr/>
                </a:tc>
                <a:tc>
                  <a:txBody>
                    <a:bodyPr/>
                    <a:lstStyle/>
                    <a:p>
                      <a:endParaRPr lang="en-US" sz="2000" dirty="0"/>
                    </a:p>
                  </a:txBody>
                  <a:tcPr/>
                </a:tc>
                <a:tc>
                  <a:txBody>
                    <a:bodyPr/>
                    <a:lstStyle/>
                    <a:p>
                      <a:endParaRPr lang="en-US" sz="2000" dirty="0"/>
                    </a:p>
                  </a:txBody>
                  <a:tcPr/>
                </a:tc>
                <a:tc>
                  <a:txBody>
                    <a:bodyPr/>
                    <a:lstStyle/>
                    <a:p>
                      <a:endParaRPr lang="en-US" sz="2000" dirty="0"/>
                    </a:p>
                  </a:txBody>
                  <a:tcPr/>
                </a:tc>
                <a:extLst>
                  <a:ext uri="{0D108BD9-81ED-4DB2-BD59-A6C34878D82A}">
                    <a16:rowId xmlns:a16="http://schemas.microsoft.com/office/drawing/2014/main" val="10007"/>
                  </a:ext>
                </a:extLst>
              </a:tr>
            </a:tbl>
          </a:graphicData>
        </a:graphic>
      </p:graphicFrame>
      <p:sp>
        <p:nvSpPr>
          <p:cNvPr id="5" name="Title 1"/>
          <p:cNvSpPr txBox="1">
            <a:spLocks/>
          </p:cNvSpPr>
          <p:nvPr/>
        </p:nvSpPr>
        <p:spPr>
          <a:xfrm>
            <a:off x="2027279" y="1020765"/>
            <a:ext cx="4858431" cy="503238"/>
          </a:xfrm>
          <a:prstGeom prst="rect">
            <a:avLst/>
          </a:prstGeom>
        </p:spPr>
        <p:txBody>
          <a:bodyPr vert="horz" lIns="0" tIns="0" rIns="0" bIns="0" rtlCol="0" anchor="t" anchorCtr="0">
            <a:noAutofit/>
          </a:bodyPr>
          <a:lstStyle>
            <a:lvl1pPr algn="l" defTabSz="514350" rtl="0" eaLnBrk="1" latinLnBrk="0" hangingPunct="1">
              <a:lnSpc>
                <a:spcPct val="90000"/>
              </a:lnSpc>
              <a:spcBef>
                <a:spcPct val="0"/>
              </a:spcBef>
              <a:buNone/>
              <a:defRPr sz="2800" b="1" i="0" kern="1200">
                <a:solidFill>
                  <a:schemeClr val="tx1"/>
                </a:solidFill>
                <a:latin typeface="+mj-lt"/>
                <a:ea typeface="+mj-ea"/>
                <a:cs typeface="+mj-cs"/>
              </a:defRPr>
            </a:lvl1pPr>
          </a:lstStyle>
          <a:p>
            <a:r>
              <a:rPr lang="en-US" sz="2400" b="0" dirty="0"/>
              <a:t>(Assembly’s Contribution)</a:t>
            </a:r>
          </a:p>
        </p:txBody>
      </p:sp>
    </p:spTree>
    <p:extLst>
      <p:ext uri="{BB962C8B-B14F-4D97-AF65-F5344CB8AC3E}">
        <p14:creationId xmlns:p14="http://schemas.microsoft.com/office/powerpoint/2010/main" val="40283290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46</a:t>
            </a:fld>
            <a:endParaRPr lang="en-GB"/>
          </a:p>
        </p:txBody>
      </p:sp>
      <p:sp>
        <p:nvSpPr>
          <p:cNvPr id="6" name="Content Placeholder 2"/>
          <p:cNvSpPr txBox="1">
            <a:spLocks/>
          </p:cNvSpPr>
          <p:nvPr/>
        </p:nvSpPr>
        <p:spPr>
          <a:xfrm>
            <a:off x="533400" y="762002"/>
            <a:ext cx="8229600" cy="4585854"/>
          </a:xfrm>
          <a:prstGeom prst="rect">
            <a:avLst/>
          </a:prstGeom>
        </p:spPr>
        <p:txBody>
          <a:bodyPr vert="horz" lIns="0" tIns="0" rIns="0" bIns="0" rtlCol="0">
            <a:normAutofit/>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indent="0" algn="ctr"/>
            <a:endParaRPr lang="en-US" sz="4800" b="1" dirty="0"/>
          </a:p>
          <a:p>
            <a:pPr indent="0" algn="ctr"/>
            <a:endParaRPr lang="en-US" sz="4800" b="1" dirty="0"/>
          </a:p>
          <a:p>
            <a:pPr indent="0" algn="ctr"/>
            <a:r>
              <a:rPr lang="en-US" sz="4800" b="1" dirty="0"/>
              <a:t>OUTLOOK FOR 2021-2024</a:t>
            </a:r>
          </a:p>
          <a:p>
            <a:endParaRPr lang="en-US" sz="4800" dirty="0"/>
          </a:p>
        </p:txBody>
      </p:sp>
    </p:spTree>
    <p:extLst>
      <p:ext uri="{BB962C8B-B14F-4D97-AF65-F5344CB8AC3E}">
        <p14:creationId xmlns:p14="http://schemas.microsoft.com/office/powerpoint/2010/main" val="1971855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47</a:t>
            </a:fld>
            <a:endParaRPr lang="en-GB"/>
          </a:p>
        </p:txBody>
      </p:sp>
      <p:sp>
        <p:nvSpPr>
          <p:cNvPr id="6" name="Title 1"/>
          <p:cNvSpPr>
            <a:spLocks noGrp="1"/>
          </p:cNvSpPr>
          <p:nvPr>
            <p:ph type="title"/>
          </p:nvPr>
        </p:nvSpPr>
        <p:spPr>
          <a:xfrm>
            <a:off x="540327" y="662565"/>
            <a:ext cx="7620000" cy="584344"/>
          </a:xfrm>
        </p:spPr>
        <p:txBody>
          <a:bodyPr>
            <a:normAutofit/>
          </a:bodyPr>
          <a:lstStyle/>
          <a:p>
            <a:r>
              <a:rPr lang="en-US" dirty="0"/>
              <a:t>MMDA Adopted Policy Objectives for 2021</a:t>
            </a:r>
          </a:p>
        </p:txBody>
      </p:sp>
      <p:graphicFrame>
        <p:nvGraphicFramePr>
          <p:cNvPr id="7" name="Table 6"/>
          <p:cNvGraphicFramePr>
            <a:graphicFrameLocks noGrp="1"/>
          </p:cNvGraphicFramePr>
          <p:nvPr>
            <p:extLst>
              <p:ext uri="{D42A27DB-BD31-4B8C-83A1-F6EECF244321}">
                <p14:modId xmlns:p14="http://schemas.microsoft.com/office/powerpoint/2010/main" val="1060757262"/>
              </p:ext>
            </p:extLst>
          </p:nvPr>
        </p:nvGraphicFramePr>
        <p:xfrm>
          <a:off x="0" y="1175657"/>
          <a:ext cx="8999621" cy="5313668"/>
        </p:xfrm>
        <a:graphic>
          <a:graphicData uri="http://schemas.openxmlformats.org/drawingml/2006/table">
            <a:tbl>
              <a:tblPr firstRow="1" bandRow="1">
                <a:tableStyleId>{5C22544A-7EE6-4342-B048-85BDC9FD1C3A}</a:tableStyleId>
              </a:tblPr>
              <a:tblGrid>
                <a:gridCol w="3224464">
                  <a:extLst>
                    <a:ext uri="{9D8B030D-6E8A-4147-A177-3AD203B41FA5}">
                      <a16:colId xmlns:a16="http://schemas.microsoft.com/office/drawing/2014/main" val="2414576586"/>
                    </a:ext>
                  </a:extLst>
                </a:gridCol>
                <a:gridCol w="3139014">
                  <a:extLst>
                    <a:ext uri="{9D8B030D-6E8A-4147-A177-3AD203B41FA5}">
                      <a16:colId xmlns:a16="http://schemas.microsoft.com/office/drawing/2014/main" val="2850597969"/>
                    </a:ext>
                  </a:extLst>
                </a:gridCol>
                <a:gridCol w="2636143">
                  <a:extLst>
                    <a:ext uri="{9D8B030D-6E8A-4147-A177-3AD203B41FA5}">
                      <a16:colId xmlns:a16="http://schemas.microsoft.com/office/drawing/2014/main" val="3246874931"/>
                    </a:ext>
                  </a:extLst>
                </a:gridCol>
              </a:tblGrid>
              <a:tr h="617266">
                <a:tc>
                  <a:txBody>
                    <a:bodyPr/>
                    <a:lstStyle/>
                    <a:p>
                      <a:r>
                        <a:rPr lang="en-US" sz="1800" dirty="0"/>
                        <a:t>FOCUS AREA</a:t>
                      </a:r>
                    </a:p>
                  </a:txBody>
                  <a:tcPr/>
                </a:tc>
                <a:tc>
                  <a:txBody>
                    <a:bodyPr/>
                    <a:lstStyle/>
                    <a:p>
                      <a:r>
                        <a:rPr lang="en-US" sz="1800" dirty="0"/>
                        <a:t>POLICY OBJECTIVE</a:t>
                      </a:r>
                    </a:p>
                  </a:txBody>
                  <a:tcPr/>
                </a:tc>
                <a:tc>
                  <a:txBody>
                    <a:bodyPr/>
                    <a:lstStyle/>
                    <a:p>
                      <a:r>
                        <a:rPr lang="en-US" sz="1800" dirty="0"/>
                        <a:t>BUDGET ALLOCATION</a:t>
                      </a:r>
                    </a:p>
                  </a:txBody>
                  <a:tcPr/>
                </a:tc>
                <a:extLst>
                  <a:ext uri="{0D108BD9-81ED-4DB2-BD59-A6C34878D82A}">
                    <a16:rowId xmlns:a16="http://schemas.microsoft.com/office/drawing/2014/main" val="4035702051"/>
                  </a:ext>
                </a:extLst>
              </a:tr>
              <a:tr h="617266">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r>
                        <a:rPr lang="en-US" sz="1400" dirty="0">
                          <a:latin typeface="Times New Roman" panose="02020603050405020304" pitchFamily="18" charset="0"/>
                          <a:cs typeface="Times New Roman" panose="02020603050405020304" pitchFamily="18" charset="0"/>
                        </a:rPr>
                        <a:t>GOOD GOVERNANCE</a:t>
                      </a:r>
                    </a:p>
                  </a:txBody>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r>
                        <a:rPr lang="en-US" sz="1400" dirty="0">
                          <a:latin typeface="Times New Roman" panose="02020603050405020304" pitchFamily="18" charset="0"/>
                          <a:cs typeface="Times New Roman" panose="02020603050405020304" pitchFamily="18" charset="0"/>
                        </a:rPr>
                        <a:t>Improve decentralized planning</a:t>
                      </a:r>
                    </a:p>
                  </a:txBody>
                  <a:tcPr/>
                </a:tc>
                <a:tc>
                  <a:txBody>
                    <a:bodyPr/>
                    <a:lstStyle/>
                    <a:p>
                      <a:r>
                        <a:rPr lang="en-US" sz="1400" dirty="0">
                          <a:latin typeface="Times New Roman" panose="02020603050405020304" pitchFamily="18" charset="0"/>
                          <a:cs typeface="Times New Roman" panose="02020603050405020304" pitchFamily="18" charset="0"/>
                        </a:rPr>
                        <a:t>155,000.00</a:t>
                      </a:r>
                    </a:p>
                  </a:txBody>
                  <a:tcPr/>
                </a:tc>
                <a:extLst>
                  <a:ext uri="{0D108BD9-81ED-4DB2-BD59-A6C34878D82A}">
                    <a16:rowId xmlns:a16="http://schemas.microsoft.com/office/drawing/2014/main" val="3869063521"/>
                  </a:ext>
                </a:extLst>
              </a:tr>
              <a:tr h="617266">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endParaRPr lang="en-US" sz="1400" dirty="0">
                        <a:latin typeface="Times New Roman" panose="02020603050405020304" pitchFamily="18" charset="0"/>
                        <a:cs typeface="Times New Roman" panose="02020603050405020304" pitchFamily="18" charset="0"/>
                      </a:endParaRPr>
                    </a:p>
                  </a:txBody>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r>
                        <a:rPr lang="en-US" sz="1400" dirty="0">
                          <a:latin typeface="Times New Roman" panose="02020603050405020304" pitchFamily="18" charset="0"/>
                          <a:cs typeface="Times New Roman" panose="02020603050405020304" pitchFamily="18" charset="0"/>
                        </a:rPr>
                        <a:t>Deepen political and administrative decentralization</a:t>
                      </a:r>
                    </a:p>
                  </a:txBody>
                  <a:tcPr/>
                </a:tc>
                <a:tc>
                  <a:txBody>
                    <a:bodyPr/>
                    <a:lstStyle/>
                    <a:p>
                      <a:pPr marL="0" marR="0">
                        <a:lnSpc>
                          <a:spcPct val="115000"/>
                        </a:lnSpc>
                        <a:spcBef>
                          <a:spcPts val="0"/>
                        </a:spcBef>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742,233.00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88360100"/>
                  </a:ext>
                </a:extLst>
              </a:tr>
              <a:tr h="1146352">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endParaRPr lang="en-US" sz="1400" dirty="0">
                        <a:latin typeface="Times New Roman" panose="02020603050405020304" pitchFamily="18" charset="0"/>
                        <a:cs typeface="Times New Roman" panose="02020603050405020304" pitchFamily="18" charset="0"/>
                      </a:endParaRPr>
                    </a:p>
                  </a:txBody>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r>
                        <a:rPr lang="en-US" sz="1400" dirty="0">
                          <a:latin typeface="Times New Roman" panose="02020603050405020304" pitchFamily="18" charset="0"/>
                          <a:cs typeface="Times New Roman" panose="02020603050405020304" pitchFamily="18" charset="0"/>
                        </a:rPr>
                        <a:t>Ensure free, equitable and quality education for all by 2030</a:t>
                      </a:r>
                    </a:p>
                  </a:txBody>
                  <a:tcPr/>
                </a:tc>
                <a:tc>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1,727,098.5</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57029261"/>
                  </a:ext>
                </a:extLst>
              </a:tr>
              <a:tr h="1146352">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SOCIAL DEVELOPMENT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Achieve universal health coverage, including financial risk protection, access to quality health-care services.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651,533.7</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1272228"/>
                  </a:ext>
                </a:extLst>
              </a:tr>
              <a:tr h="1146352">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SOCIAL DEVELOPMENT CONT’D</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Eradicate forced </a:t>
                      </a:r>
                      <a:r>
                        <a:rPr lang="en-US" sz="1400" dirty="0" err="1">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and end slavery</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30,503.00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66879842"/>
                  </a:ext>
                </a:extLst>
              </a:tr>
            </a:tbl>
          </a:graphicData>
        </a:graphic>
      </p:graphicFrame>
    </p:spTree>
    <p:extLst>
      <p:ext uri="{BB962C8B-B14F-4D97-AF65-F5344CB8AC3E}">
        <p14:creationId xmlns:p14="http://schemas.microsoft.com/office/powerpoint/2010/main" val="548639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48</a:t>
            </a:fld>
            <a:endParaRPr lang="en-GB"/>
          </a:p>
        </p:txBody>
      </p:sp>
      <p:sp>
        <p:nvSpPr>
          <p:cNvPr id="6" name="Title 1"/>
          <p:cNvSpPr>
            <a:spLocks noGrp="1"/>
          </p:cNvSpPr>
          <p:nvPr>
            <p:ph type="title"/>
          </p:nvPr>
        </p:nvSpPr>
        <p:spPr>
          <a:xfrm>
            <a:off x="540327" y="662565"/>
            <a:ext cx="7620000" cy="584344"/>
          </a:xfrm>
        </p:spPr>
        <p:txBody>
          <a:bodyPr>
            <a:normAutofit/>
          </a:bodyPr>
          <a:lstStyle/>
          <a:p>
            <a:r>
              <a:rPr lang="en-US" dirty="0"/>
              <a:t>MMDA Adopted Policy Objectives for 2021</a:t>
            </a:r>
          </a:p>
        </p:txBody>
      </p:sp>
      <p:graphicFrame>
        <p:nvGraphicFramePr>
          <p:cNvPr id="7" name="Table 6"/>
          <p:cNvGraphicFramePr>
            <a:graphicFrameLocks noGrp="1"/>
          </p:cNvGraphicFramePr>
          <p:nvPr>
            <p:extLst>
              <p:ext uri="{D42A27DB-BD31-4B8C-83A1-F6EECF244321}">
                <p14:modId xmlns:p14="http://schemas.microsoft.com/office/powerpoint/2010/main" val="4217124693"/>
              </p:ext>
            </p:extLst>
          </p:nvPr>
        </p:nvGraphicFramePr>
        <p:xfrm>
          <a:off x="0" y="1336962"/>
          <a:ext cx="8999621" cy="4923879"/>
        </p:xfrm>
        <a:graphic>
          <a:graphicData uri="http://schemas.openxmlformats.org/drawingml/2006/table">
            <a:tbl>
              <a:tblPr firstRow="1" bandRow="1">
                <a:tableStyleId>{5C22544A-7EE6-4342-B048-85BDC9FD1C3A}</a:tableStyleId>
              </a:tblPr>
              <a:tblGrid>
                <a:gridCol w="3224464">
                  <a:extLst>
                    <a:ext uri="{9D8B030D-6E8A-4147-A177-3AD203B41FA5}">
                      <a16:colId xmlns:a16="http://schemas.microsoft.com/office/drawing/2014/main" val="2414576586"/>
                    </a:ext>
                  </a:extLst>
                </a:gridCol>
                <a:gridCol w="2743199">
                  <a:extLst>
                    <a:ext uri="{9D8B030D-6E8A-4147-A177-3AD203B41FA5}">
                      <a16:colId xmlns:a16="http://schemas.microsoft.com/office/drawing/2014/main" val="2850597969"/>
                    </a:ext>
                  </a:extLst>
                </a:gridCol>
                <a:gridCol w="3031958">
                  <a:extLst>
                    <a:ext uri="{9D8B030D-6E8A-4147-A177-3AD203B41FA5}">
                      <a16:colId xmlns:a16="http://schemas.microsoft.com/office/drawing/2014/main" val="3246874931"/>
                    </a:ext>
                  </a:extLst>
                </a:gridCol>
              </a:tblGrid>
              <a:tr h="414057">
                <a:tc>
                  <a:txBody>
                    <a:bodyPr/>
                    <a:lstStyle/>
                    <a:p>
                      <a:r>
                        <a:rPr lang="en-US" sz="1800" dirty="0"/>
                        <a:t>FOCUS AREA</a:t>
                      </a:r>
                    </a:p>
                  </a:txBody>
                  <a:tcPr/>
                </a:tc>
                <a:tc>
                  <a:txBody>
                    <a:bodyPr/>
                    <a:lstStyle/>
                    <a:p>
                      <a:r>
                        <a:rPr lang="en-US" sz="1800" dirty="0"/>
                        <a:t>POLICY OBJECTIVE</a:t>
                      </a:r>
                    </a:p>
                  </a:txBody>
                  <a:tcPr/>
                </a:tc>
                <a:tc>
                  <a:txBody>
                    <a:bodyPr/>
                    <a:lstStyle/>
                    <a:p>
                      <a:r>
                        <a:rPr lang="en-US" sz="1800" dirty="0"/>
                        <a:t>BUDGET ALLOCATION</a:t>
                      </a:r>
                    </a:p>
                  </a:txBody>
                  <a:tcPr/>
                </a:tc>
                <a:extLst>
                  <a:ext uri="{0D108BD9-81ED-4DB2-BD59-A6C34878D82A}">
                    <a16:rowId xmlns:a16="http://schemas.microsoft.com/office/drawing/2014/main" val="4035702051"/>
                  </a:ext>
                </a:extLst>
              </a:tr>
              <a:tr h="861595">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DISABILITY AND DEVELOPMENT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Ensure that PWDs enjoy all the benefits of Ghana citizenship</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405,200.00</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69063521"/>
                  </a:ext>
                </a:extLst>
              </a:tr>
              <a:tr h="1120074">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ECONOMIC</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err="1">
                          <a:effectLst/>
                          <a:latin typeface="Times New Roman" panose="02020603050405020304" pitchFamily="18" charset="0"/>
                          <a:ea typeface="Times New Roman" panose="02020603050405020304" pitchFamily="18" charset="0"/>
                          <a:cs typeface="Times New Roman" panose="02020603050405020304" pitchFamily="18" charset="0"/>
                        </a:rPr>
                        <a:t>Mobilise</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additional financial resources for development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40,000.00</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88360100"/>
                  </a:ext>
                </a:extLst>
              </a:tr>
              <a:tr h="861595">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ECONOMIC</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Improve business financing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362,000.00</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57029261"/>
                  </a:ext>
                </a:extLst>
              </a:tr>
              <a:tr h="861595">
                <a:tc>
                  <a:txBody>
                    <a:bodyPr/>
                    <a:lstStyle/>
                    <a:p>
                      <a:pPr marL="0" marR="0">
                        <a:lnSpc>
                          <a:spcPct val="115000"/>
                        </a:lnSpc>
                        <a:spcBef>
                          <a:spcPts val="0"/>
                        </a:spcBef>
                        <a:spcAft>
                          <a:spcPts val="0"/>
                        </a:spcAft>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ECONOMIC</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Improve production efficiency and yield</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297,500.00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1272228"/>
                  </a:ext>
                </a:extLst>
              </a:tr>
              <a:tr h="804963">
                <a:tc>
                  <a:txBody>
                    <a:bodyPr/>
                    <a:lstStyle/>
                    <a:p>
                      <a:endParaRPr lang="en-US" sz="1800" dirty="0"/>
                    </a:p>
                  </a:txBody>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endParaRPr lang="en-US" sz="1800" dirty="0">
                        <a:latin typeface="Arial Narrow" panose="020B0606020202030204" pitchFamily="34" charset="0"/>
                      </a:endParaRPr>
                    </a:p>
                  </a:txBody>
                  <a:tcPr/>
                </a:tc>
                <a:tc>
                  <a:txBody>
                    <a:bodyPr/>
                    <a:lstStyle/>
                    <a:p>
                      <a:endParaRPr lang="en-US" sz="1800" dirty="0"/>
                    </a:p>
                  </a:txBody>
                  <a:tcPr/>
                </a:tc>
                <a:extLst>
                  <a:ext uri="{0D108BD9-81ED-4DB2-BD59-A6C34878D82A}">
                    <a16:rowId xmlns:a16="http://schemas.microsoft.com/office/drawing/2014/main" val="1966879842"/>
                  </a:ext>
                </a:extLst>
              </a:tr>
            </a:tbl>
          </a:graphicData>
        </a:graphic>
      </p:graphicFrame>
    </p:spTree>
    <p:extLst>
      <p:ext uri="{BB962C8B-B14F-4D97-AF65-F5344CB8AC3E}">
        <p14:creationId xmlns:p14="http://schemas.microsoft.com/office/powerpoint/2010/main" val="30644551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49</a:t>
            </a:fld>
            <a:endParaRPr lang="en-GB"/>
          </a:p>
        </p:txBody>
      </p:sp>
      <p:sp>
        <p:nvSpPr>
          <p:cNvPr id="6" name="Title 1"/>
          <p:cNvSpPr>
            <a:spLocks noGrp="1"/>
          </p:cNvSpPr>
          <p:nvPr>
            <p:ph type="title"/>
          </p:nvPr>
        </p:nvSpPr>
        <p:spPr>
          <a:xfrm>
            <a:off x="540327" y="662565"/>
            <a:ext cx="7620000" cy="584344"/>
          </a:xfrm>
        </p:spPr>
        <p:txBody>
          <a:bodyPr>
            <a:normAutofit/>
          </a:bodyPr>
          <a:lstStyle/>
          <a:p>
            <a:r>
              <a:rPr lang="en-US" dirty="0"/>
              <a:t>MMDA Adopted Policy Objectives for 2021</a:t>
            </a:r>
          </a:p>
        </p:txBody>
      </p:sp>
      <p:graphicFrame>
        <p:nvGraphicFramePr>
          <p:cNvPr id="7" name="Table 6"/>
          <p:cNvGraphicFramePr>
            <a:graphicFrameLocks noGrp="1"/>
          </p:cNvGraphicFramePr>
          <p:nvPr>
            <p:extLst>
              <p:ext uri="{D42A27DB-BD31-4B8C-83A1-F6EECF244321}">
                <p14:modId xmlns:p14="http://schemas.microsoft.com/office/powerpoint/2010/main" val="3827039432"/>
              </p:ext>
            </p:extLst>
          </p:nvPr>
        </p:nvGraphicFramePr>
        <p:xfrm>
          <a:off x="0" y="1336962"/>
          <a:ext cx="8999621" cy="5054506"/>
        </p:xfrm>
        <a:graphic>
          <a:graphicData uri="http://schemas.openxmlformats.org/drawingml/2006/table">
            <a:tbl>
              <a:tblPr firstRow="1" bandRow="1">
                <a:tableStyleId>{5C22544A-7EE6-4342-B048-85BDC9FD1C3A}</a:tableStyleId>
              </a:tblPr>
              <a:tblGrid>
                <a:gridCol w="3224464">
                  <a:extLst>
                    <a:ext uri="{9D8B030D-6E8A-4147-A177-3AD203B41FA5}">
                      <a16:colId xmlns:a16="http://schemas.microsoft.com/office/drawing/2014/main" val="2414576586"/>
                    </a:ext>
                  </a:extLst>
                </a:gridCol>
                <a:gridCol w="2743199">
                  <a:extLst>
                    <a:ext uri="{9D8B030D-6E8A-4147-A177-3AD203B41FA5}">
                      <a16:colId xmlns:a16="http://schemas.microsoft.com/office/drawing/2014/main" val="2850597969"/>
                    </a:ext>
                  </a:extLst>
                </a:gridCol>
                <a:gridCol w="3031958">
                  <a:extLst>
                    <a:ext uri="{9D8B030D-6E8A-4147-A177-3AD203B41FA5}">
                      <a16:colId xmlns:a16="http://schemas.microsoft.com/office/drawing/2014/main" val="3246874931"/>
                    </a:ext>
                  </a:extLst>
                </a:gridCol>
              </a:tblGrid>
              <a:tr h="412095">
                <a:tc>
                  <a:txBody>
                    <a:bodyPr/>
                    <a:lstStyle/>
                    <a:p>
                      <a:r>
                        <a:rPr lang="en-US" sz="1800" dirty="0"/>
                        <a:t>FOCUS AREA</a:t>
                      </a:r>
                    </a:p>
                  </a:txBody>
                  <a:tcPr/>
                </a:tc>
                <a:tc>
                  <a:txBody>
                    <a:bodyPr/>
                    <a:lstStyle/>
                    <a:p>
                      <a:r>
                        <a:rPr lang="en-US" sz="1800" dirty="0"/>
                        <a:t>POLICY OBJECTIVE</a:t>
                      </a:r>
                    </a:p>
                  </a:txBody>
                  <a:tcPr/>
                </a:tc>
                <a:tc>
                  <a:txBody>
                    <a:bodyPr/>
                    <a:lstStyle/>
                    <a:p>
                      <a:r>
                        <a:rPr lang="en-US" sz="1800" dirty="0"/>
                        <a:t>BUDGET ALLOCATION</a:t>
                      </a:r>
                    </a:p>
                  </a:txBody>
                  <a:tcPr/>
                </a:tc>
                <a:extLst>
                  <a:ext uri="{0D108BD9-81ED-4DB2-BD59-A6C34878D82A}">
                    <a16:rowId xmlns:a16="http://schemas.microsoft.com/office/drawing/2014/main" val="4035702051"/>
                  </a:ext>
                </a:extLst>
              </a:tr>
              <a:tr h="730338">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ENVIRONMENT, INFRASTRUCTURE AND HUMAN SETTLEMENT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Facilitate sustainable and resilient infrastructure development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1,108,473.60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69063521"/>
                  </a:ext>
                </a:extLst>
              </a:tr>
              <a:tr h="1036974">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ENVIRONMENT, INFRASTRUCTURE AND HUMAN SETTLEMENT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Develop efficient land administration and management system</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264,868.00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88360100"/>
                  </a:ext>
                </a:extLst>
              </a:tr>
              <a:tr h="1273997">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DISASTER MANAGEMENT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Reduced vulnerability to climate-related events and disasters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95,000.00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57029261"/>
                  </a:ext>
                </a:extLst>
              </a:tr>
              <a:tr h="799952">
                <a:tc>
                  <a:txBody>
                    <a:bodyPr/>
                    <a:lstStyle/>
                    <a:p>
                      <a:pPr marL="0" marR="0">
                        <a:lnSpc>
                          <a:spcPct val="115000"/>
                        </a:lnSpc>
                        <a:spcBef>
                          <a:spcPts val="0"/>
                        </a:spcBef>
                        <a:spcAft>
                          <a:spcPts val="0"/>
                        </a:spcAft>
                      </a:pPr>
                      <a:r>
                        <a:rPr lang="en-US" sz="1400" kern="1200" dirty="0">
                          <a:effectLst/>
                          <a:latin typeface="Times New Roman" panose="02020603050405020304" pitchFamily="18" charset="0"/>
                          <a:ea typeface="Times New Roman" panose="02020603050405020304" pitchFamily="18" charset="0"/>
                          <a:cs typeface="Times New Roman" panose="02020603050405020304" pitchFamily="18" charset="0"/>
                        </a:rPr>
                        <a:t>WATER AND SANITATION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Support and strengthen communities in water and sanitation management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413,226.30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1272228"/>
                  </a:ext>
                </a:extLst>
              </a:tr>
              <a:tr h="801150">
                <a:tc>
                  <a:txBody>
                    <a:bodyPr/>
                    <a:lstStyle/>
                    <a:p>
                      <a:pPr marL="0" marR="0">
                        <a:lnSpc>
                          <a:spcPct val="115000"/>
                        </a:lnSpc>
                        <a:spcBef>
                          <a:spcPts val="0"/>
                        </a:spcBef>
                        <a:spcAft>
                          <a:spcPts val="0"/>
                        </a:spcAft>
                      </a:pPr>
                      <a:r>
                        <a:rPr lang="en-US"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Compensation of employees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1,598,376.9</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66879842"/>
                  </a:ext>
                </a:extLst>
              </a:tr>
            </a:tbl>
          </a:graphicData>
        </a:graphic>
      </p:graphicFrame>
    </p:spTree>
    <p:extLst>
      <p:ext uri="{BB962C8B-B14F-4D97-AF65-F5344CB8AC3E}">
        <p14:creationId xmlns:p14="http://schemas.microsoft.com/office/powerpoint/2010/main" val="15118080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50</a:t>
            </a:fld>
            <a:endParaRPr lang="en-GB"/>
          </a:p>
        </p:txBody>
      </p:sp>
      <p:sp>
        <p:nvSpPr>
          <p:cNvPr id="6" name="Title 1"/>
          <p:cNvSpPr>
            <a:spLocks noGrp="1"/>
          </p:cNvSpPr>
          <p:nvPr>
            <p:ph type="title"/>
          </p:nvPr>
        </p:nvSpPr>
        <p:spPr>
          <a:xfrm>
            <a:off x="838200" y="706582"/>
            <a:ext cx="7848599" cy="692728"/>
          </a:xfrm>
        </p:spPr>
        <p:txBody>
          <a:bodyPr>
            <a:normAutofit fontScale="90000"/>
          </a:bodyPr>
          <a:lstStyle/>
          <a:p>
            <a:pPr algn="l"/>
            <a:br>
              <a:rPr lang="en-US" dirty="0"/>
            </a:br>
            <a:r>
              <a:rPr lang="en-US" sz="2900" b="1" dirty="0">
                <a:latin typeface="Century Gothic" panose="020B0502020202020204" pitchFamily="34" charset="0"/>
              </a:rPr>
              <a:t>Policy Outcome Indicators and Targets</a:t>
            </a:r>
            <a:br>
              <a:rPr lang="en-US" dirty="0"/>
            </a:br>
            <a:endParaRPr lang="en-US" dirty="0"/>
          </a:p>
        </p:txBody>
      </p:sp>
      <p:graphicFrame>
        <p:nvGraphicFramePr>
          <p:cNvPr id="7" name="Content Placeholder 6"/>
          <p:cNvGraphicFramePr>
            <a:graphicFrameLocks/>
          </p:cNvGraphicFramePr>
          <p:nvPr>
            <p:extLst>
              <p:ext uri="{D42A27DB-BD31-4B8C-83A1-F6EECF244321}">
                <p14:modId xmlns:p14="http://schemas.microsoft.com/office/powerpoint/2010/main" val="157132571"/>
              </p:ext>
            </p:extLst>
          </p:nvPr>
        </p:nvGraphicFramePr>
        <p:xfrm>
          <a:off x="276726" y="1493952"/>
          <a:ext cx="8722895" cy="4844583"/>
        </p:xfrm>
        <a:graphic>
          <a:graphicData uri="http://schemas.openxmlformats.org/drawingml/2006/table">
            <a:tbl>
              <a:tblPr firstRow="1" firstCol="1" bandRow="1"/>
              <a:tblGrid>
                <a:gridCol w="1337966">
                  <a:extLst>
                    <a:ext uri="{9D8B030D-6E8A-4147-A177-3AD203B41FA5}">
                      <a16:colId xmlns:a16="http://schemas.microsoft.com/office/drawing/2014/main" val="20000"/>
                    </a:ext>
                  </a:extLst>
                </a:gridCol>
                <a:gridCol w="1420179">
                  <a:extLst>
                    <a:ext uri="{9D8B030D-6E8A-4147-A177-3AD203B41FA5}">
                      <a16:colId xmlns:a16="http://schemas.microsoft.com/office/drawing/2014/main" val="20001"/>
                    </a:ext>
                  </a:extLst>
                </a:gridCol>
                <a:gridCol w="941802">
                  <a:extLst>
                    <a:ext uri="{9D8B030D-6E8A-4147-A177-3AD203B41FA5}">
                      <a16:colId xmlns:a16="http://schemas.microsoft.com/office/drawing/2014/main" val="20002"/>
                    </a:ext>
                  </a:extLst>
                </a:gridCol>
                <a:gridCol w="896955">
                  <a:extLst>
                    <a:ext uri="{9D8B030D-6E8A-4147-A177-3AD203B41FA5}">
                      <a16:colId xmlns:a16="http://schemas.microsoft.com/office/drawing/2014/main" val="20003"/>
                    </a:ext>
                  </a:extLst>
                </a:gridCol>
                <a:gridCol w="837159">
                  <a:extLst>
                    <a:ext uri="{9D8B030D-6E8A-4147-A177-3AD203B41FA5}">
                      <a16:colId xmlns:a16="http://schemas.microsoft.com/office/drawing/2014/main" val="20004"/>
                    </a:ext>
                  </a:extLst>
                </a:gridCol>
                <a:gridCol w="792309">
                  <a:extLst>
                    <a:ext uri="{9D8B030D-6E8A-4147-A177-3AD203B41FA5}">
                      <a16:colId xmlns:a16="http://schemas.microsoft.com/office/drawing/2014/main" val="20005"/>
                    </a:ext>
                  </a:extLst>
                </a:gridCol>
                <a:gridCol w="1282324">
                  <a:extLst>
                    <a:ext uri="{9D8B030D-6E8A-4147-A177-3AD203B41FA5}">
                      <a16:colId xmlns:a16="http://schemas.microsoft.com/office/drawing/2014/main" val="20006"/>
                    </a:ext>
                  </a:extLst>
                </a:gridCol>
                <a:gridCol w="1214201">
                  <a:extLst>
                    <a:ext uri="{9D8B030D-6E8A-4147-A177-3AD203B41FA5}">
                      <a16:colId xmlns:a16="http://schemas.microsoft.com/office/drawing/2014/main" val="20007"/>
                    </a:ext>
                  </a:extLst>
                </a:gridCol>
              </a:tblGrid>
              <a:tr h="369251">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Baseline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Latest status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Target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460404">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91971">
                <a:tc rowSpan="2">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l" defTabSz="514350" rtl="0" eaLnBrk="1" fontAlgn="auto" latinLnBrk="0" hangingPunct="1">
                        <a:lnSpc>
                          <a:spcPct val="115000"/>
                        </a:lnSpc>
                        <a:spcBef>
                          <a:spcPts val="0"/>
                        </a:spcBef>
                        <a:spcAft>
                          <a:spcPts val="0"/>
                        </a:spcAft>
                        <a:buClrTx/>
                        <a:buSzTx/>
                        <a:buFontTx/>
                        <a:buNone/>
                        <a:tabLst/>
                        <a:defRPr/>
                      </a:pPr>
                      <a:endParaRPr lang="en-GB"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Teaching and learning enhanced</a:t>
                      </a:r>
                      <a:r>
                        <a:rPr lang="en-GB" sz="1600" baseline="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BECE Performance (% passed)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sz="1600" dirty="0">
                          <a:effectLst/>
                          <a:latin typeface="Times New Roman" panose="02020603050405020304" pitchFamily="18" charset="0"/>
                          <a:ea typeface="Times New Roman" panose="02020603050405020304"/>
                          <a:cs typeface="Times New Roman" panose="02020603050405020304" pitchFamily="18" charset="0"/>
                        </a:rPr>
                        <a:t>42</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60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sz="1600" dirty="0">
                          <a:effectLst/>
                          <a:latin typeface="Times New Roman" panose="02020603050405020304" pitchFamily="18" charset="0"/>
                          <a:ea typeface="Times New Roman" panose="02020603050405020304"/>
                          <a:cs typeface="Times New Roman" panose="02020603050405020304" pitchFamily="18" charset="0"/>
                        </a:rPr>
                        <a:t>60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2021</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65 </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91971">
                <a:tc vMerge="1">
                  <a:txBody>
                    <a:bodyPr/>
                    <a:lstStyle/>
                    <a:p>
                      <a:pPr marL="0" marR="0">
                        <a:lnSpc>
                          <a:spcPct val="115000"/>
                        </a:lnSpc>
                        <a:spcBef>
                          <a:spcPts val="0"/>
                        </a:spcBef>
                        <a:spcAft>
                          <a:spcPts val="0"/>
                        </a:spcAft>
                      </a:pPr>
                      <a:endParaRPr lang="en-US"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l" defTabSz="514350" rtl="0" eaLnBrk="1" fontAlgn="auto" latinLnBrk="0" hangingPunct="1">
                        <a:lnSpc>
                          <a:spcPct val="115000"/>
                        </a:lnSpc>
                        <a:spcBef>
                          <a:spcPts val="0"/>
                        </a:spcBef>
                        <a:spcAft>
                          <a:spcPts val="0"/>
                        </a:spcAft>
                        <a:buClrTx/>
                        <a:buSzTx/>
                        <a:buFontTx/>
                        <a:buNone/>
                        <a:tabLst/>
                        <a:defRPr/>
                      </a:pP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Enrolment figures</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19,800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20,300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20,106</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20,410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08787">
                <a:tc rowSpan="2">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l" defTabSz="514350" rtl="0" eaLnBrk="1" fontAlgn="auto" latinLnBrk="0" hangingPunct="1">
                        <a:lnSpc>
                          <a:spcPct val="115000"/>
                        </a:lnSpc>
                        <a:spcBef>
                          <a:spcPts val="0"/>
                        </a:spcBef>
                        <a:spcAft>
                          <a:spcPts val="0"/>
                        </a:spcAft>
                        <a:buClrTx/>
                        <a:buSzTx/>
                        <a:buFontTx/>
                        <a:buNone/>
                        <a:tabLst/>
                        <a:defRPr/>
                      </a:pPr>
                      <a:endPar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Agricultural Development </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nSpc>
                          <a:spcPct val="115000"/>
                        </a:lnSpc>
                        <a:spcBef>
                          <a:spcPts val="0"/>
                        </a:spcBef>
                        <a:spcAft>
                          <a:spcPts val="0"/>
                        </a:spcAft>
                      </a:pP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 increase</a:t>
                      </a:r>
                      <a:r>
                        <a:rPr lang="en-GB" sz="1600" baseline="0" dirty="0">
                          <a:effectLst/>
                          <a:latin typeface="Times New Roman" panose="02020603050405020304" pitchFamily="18" charset="0"/>
                          <a:ea typeface="Times New Roman" panose="02020603050405020304" pitchFamily="18" charset="0"/>
                          <a:cs typeface="Times New Roman" panose="02020603050405020304" pitchFamily="18" charset="0"/>
                        </a:rPr>
                        <a:t> in Rice production</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600" dirty="0">
                          <a:latin typeface="Times New Roman" panose="02020603050405020304" pitchFamily="18" charset="0"/>
                          <a:cs typeface="Times New Roman" panose="02020603050405020304" pitchFamily="18" charset="0"/>
                        </a:rPr>
                        <a:t>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600" dirty="0">
                          <a:latin typeface="Times New Roman" panose="02020603050405020304" pitchFamily="18" charset="0"/>
                          <a:cs typeface="Times New Roman" panose="02020603050405020304" pitchFamily="18" charset="0"/>
                        </a:rPr>
                        <a:t>10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600" dirty="0">
                          <a:latin typeface="Times New Roman" panose="02020603050405020304" pitchFamily="18" charset="0"/>
                          <a:cs typeface="Times New Roman" panose="02020603050405020304" pitchFamily="18" charset="0"/>
                        </a:rPr>
                        <a:t>9.4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600" dirty="0">
                          <a:latin typeface="Times New Roman" panose="02020603050405020304" pitchFamily="18"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600" dirty="0">
                          <a:latin typeface="Times New Roman" panose="02020603050405020304" pitchFamily="18" charset="0"/>
                          <a:cs typeface="Times New Roman" panose="02020603050405020304" pitchFamily="18" charset="0"/>
                        </a:rPr>
                        <a:t>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653836">
                <a:tc vMerge="1">
                  <a:txBody>
                    <a:bodyPr/>
                    <a:lstStyle/>
                    <a:p>
                      <a:pPr marL="0" marR="0">
                        <a:lnSpc>
                          <a:spcPct val="115000"/>
                        </a:lnSpc>
                        <a:spcBef>
                          <a:spcPts val="0"/>
                        </a:spcBef>
                        <a:spcAft>
                          <a:spcPts val="0"/>
                        </a:spcAft>
                      </a:pPr>
                      <a:endParaRPr lang="en-US"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GB" sz="1600" baseline="0" dirty="0">
                          <a:effectLst/>
                          <a:latin typeface="Times New Roman" panose="02020603050405020304" pitchFamily="18" charset="0"/>
                          <a:ea typeface="Times New Roman" panose="02020603050405020304" pitchFamily="18" charset="0"/>
                          <a:cs typeface="Times New Roman" panose="02020603050405020304" pitchFamily="18" charset="0"/>
                        </a:rPr>
                        <a:t>No. of tubers of market oriented ginger (Peruvian variety) introduced</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defRPr/>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100,000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8549107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51</a:t>
            </a:fld>
            <a:endParaRPr lang="en-GB"/>
          </a:p>
        </p:txBody>
      </p:sp>
      <p:sp>
        <p:nvSpPr>
          <p:cNvPr id="6" name="Title 1"/>
          <p:cNvSpPr>
            <a:spLocks noGrp="1"/>
          </p:cNvSpPr>
          <p:nvPr>
            <p:ph type="title"/>
          </p:nvPr>
        </p:nvSpPr>
        <p:spPr>
          <a:xfrm>
            <a:off x="838200" y="706582"/>
            <a:ext cx="7848599" cy="692728"/>
          </a:xfrm>
        </p:spPr>
        <p:txBody>
          <a:bodyPr>
            <a:normAutofit fontScale="90000"/>
          </a:bodyPr>
          <a:lstStyle/>
          <a:p>
            <a:pPr algn="l"/>
            <a:br>
              <a:rPr lang="en-US" dirty="0"/>
            </a:br>
            <a:r>
              <a:rPr lang="en-US" sz="2900" b="1" dirty="0">
                <a:latin typeface="Century Gothic" panose="020B0502020202020204" pitchFamily="34" charset="0"/>
              </a:rPr>
              <a:t>Policy Outcome Indicators and Targets</a:t>
            </a:r>
            <a:br>
              <a:rPr lang="en-US" dirty="0"/>
            </a:br>
            <a:endParaRPr lang="en-US" dirty="0"/>
          </a:p>
        </p:txBody>
      </p:sp>
      <p:graphicFrame>
        <p:nvGraphicFramePr>
          <p:cNvPr id="7" name="Content Placeholder 6"/>
          <p:cNvGraphicFramePr>
            <a:graphicFrameLocks/>
          </p:cNvGraphicFramePr>
          <p:nvPr>
            <p:extLst>
              <p:ext uri="{D42A27DB-BD31-4B8C-83A1-F6EECF244321}">
                <p14:modId xmlns:p14="http://schemas.microsoft.com/office/powerpoint/2010/main" val="346665293"/>
              </p:ext>
            </p:extLst>
          </p:nvPr>
        </p:nvGraphicFramePr>
        <p:xfrm>
          <a:off x="180474" y="1493950"/>
          <a:ext cx="8819146" cy="4810598"/>
        </p:xfrm>
        <a:graphic>
          <a:graphicData uri="http://schemas.openxmlformats.org/drawingml/2006/table">
            <a:tbl>
              <a:tblPr firstRow="1" firstCol="1" bandRow="1"/>
              <a:tblGrid>
                <a:gridCol w="1352729">
                  <a:extLst>
                    <a:ext uri="{9D8B030D-6E8A-4147-A177-3AD203B41FA5}">
                      <a16:colId xmlns:a16="http://schemas.microsoft.com/office/drawing/2014/main" val="20000"/>
                    </a:ext>
                  </a:extLst>
                </a:gridCol>
                <a:gridCol w="1435850">
                  <a:extLst>
                    <a:ext uri="{9D8B030D-6E8A-4147-A177-3AD203B41FA5}">
                      <a16:colId xmlns:a16="http://schemas.microsoft.com/office/drawing/2014/main" val="20001"/>
                    </a:ext>
                  </a:extLst>
                </a:gridCol>
                <a:gridCol w="952194">
                  <a:extLst>
                    <a:ext uri="{9D8B030D-6E8A-4147-A177-3AD203B41FA5}">
                      <a16:colId xmlns:a16="http://schemas.microsoft.com/office/drawing/2014/main" val="20002"/>
                    </a:ext>
                  </a:extLst>
                </a:gridCol>
                <a:gridCol w="906852">
                  <a:extLst>
                    <a:ext uri="{9D8B030D-6E8A-4147-A177-3AD203B41FA5}">
                      <a16:colId xmlns:a16="http://schemas.microsoft.com/office/drawing/2014/main" val="20003"/>
                    </a:ext>
                  </a:extLst>
                </a:gridCol>
                <a:gridCol w="846396">
                  <a:extLst>
                    <a:ext uri="{9D8B030D-6E8A-4147-A177-3AD203B41FA5}">
                      <a16:colId xmlns:a16="http://schemas.microsoft.com/office/drawing/2014/main" val="20004"/>
                    </a:ext>
                  </a:extLst>
                </a:gridCol>
                <a:gridCol w="801052">
                  <a:extLst>
                    <a:ext uri="{9D8B030D-6E8A-4147-A177-3AD203B41FA5}">
                      <a16:colId xmlns:a16="http://schemas.microsoft.com/office/drawing/2014/main" val="20005"/>
                    </a:ext>
                  </a:extLst>
                </a:gridCol>
                <a:gridCol w="1296474">
                  <a:extLst>
                    <a:ext uri="{9D8B030D-6E8A-4147-A177-3AD203B41FA5}">
                      <a16:colId xmlns:a16="http://schemas.microsoft.com/office/drawing/2014/main" val="20006"/>
                    </a:ext>
                  </a:extLst>
                </a:gridCol>
                <a:gridCol w="1227599">
                  <a:extLst>
                    <a:ext uri="{9D8B030D-6E8A-4147-A177-3AD203B41FA5}">
                      <a16:colId xmlns:a16="http://schemas.microsoft.com/office/drawing/2014/main" val="20007"/>
                    </a:ext>
                  </a:extLst>
                </a:gridCol>
              </a:tblGrid>
              <a:tr h="607657">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Baseline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Latest status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Target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548289">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16767">
                <a:tc rowSpan="2">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Access to Health Services improved</a:t>
                      </a:r>
                    </a:p>
                    <a:p>
                      <a:pPr marL="0" marR="0" lvl="0" indent="0" algn="l" defTabSz="514350" rtl="0" eaLnBrk="1" fontAlgn="auto" latinLnBrk="0" hangingPunct="1">
                        <a:lnSpc>
                          <a:spcPct val="115000"/>
                        </a:lnSpc>
                        <a:spcBef>
                          <a:spcPts val="0"/>
                        </a:spcBef>
                        <a:spcAft>
                          <a:spcPts val="0"/>
                        </a:spcAft>
                        <a:buClrTx/>
                        <a:buSzTx/>
                        <a:buFontTx/>
                        <a:buNone/>
                        <a:tabLst/>
                        <a:defRPr/>
                      </a:pP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OPD attendance</a:t>
                      </a:r>
                    </a:p>
                    <a:p>
                      <a:pPr marL="0" marR="0" lvl="0" indent="0" algn="l" defTabSz="514350" rtl="0" eaLnBrk="1" fontAlgn="auto" latinLnBrk="0" hangingPunct="1">
                        <a:lnSpc>
                          <a:spcPct val="115000"/>
                        </a:lnSpc>
                        <a:spcBef>
                          <a:spcPts val="0"/>
                        </a:spcBef>
                        <a:spcAft>
                          <a:spcPts val="0"/>
                        </a:spcAft>
                        <a:buClrTx/>
                        <a:buSzTx/>
                        <a:buFontTx/>
                        <a:buNone/>
                        <a:tabLst/>
                        <a:defRPr/>
                      </a:pP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75,281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76,466</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30,760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76,450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34941">
                <a:tc vMerge="1">
                  <a:txBody>
                    <a:bodyPr/>
                    <a:lstStyle/>
                    <a:p>
                      <a:pPr marL="0" marR="0">
                        <a:lnSpc>
                          <a:spcPct val="115000"/>
                        </a:lnSpc>
                        <a:spcBef>
                          <a:spcPts val="0"/>
                        </a:spcBef>
                        <a:spcAft>
                          <a:spcPts val="0"/>
                        </a:spcAft>
                      </a:pPr>
                      <a:endParaRPr lang="en-US"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No. of functional CHPS compounds constructed</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6</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051383">
                <a:tc rowSpan="2">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Child Rights improved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15000"/>
                        </a:lnSpc>
                        <a:spcBef>
                          <a:spcPts val="0"/>
                        </a:spcBef>
                        <a:spcAft>
                          <a:spcPts val="0"/>
                        </a:spcAft>
                        <a:buClrTx/>
                        <a:buSzTx/>
                        <a:buFontTx/>
                        <a:buNone/>
                        <a:defRPr/>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No. of child maintenance cases reported and resolved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951561">
                <a:tc vMerge="1">
                  <a:txBody>
                    <a:bodyPr/>
                    <a:lstStyle/>
                    <a:p>
                      <a:endParaRPr lang="en-US"/>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 of sensitization activities held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9233913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52</a:t>
            </a:fld>
            <a:endParaRPr lang="en-GB"/>
          </a:p>
        </p:txBody>
      </p:sp>
      <p:sp>
        <p:nvSpPr>
          <p:cNvPr id="6" name="Title 1"/>
          <p:cNvSpPr>
            <a:spLocks noGrp="1"/>
          </p:cNvSpPr>
          <p:nvPr>
            <p:ph type="title"/>
          </p:nvPr>
        </p:nvSpPr>
        <p:spPr>
          <a:xfrm>
            <a:off x="838200" y="706582"/>
            <a:ext cx="7848599" cy="692728"/>
          </a:xfrm>
        </p:spPr>
        <p:txBody>
          <a:bodyPr>
            <a:normAutofit fontScale="90000"/>
          </a:bodyPr>
          <a:lstStyle/>
          <a:p>
            <a:pPr algn="l"/>
            <a:br>
              <a:rPr lang="en-US" dirty="0"/>
            </a:br>
            <a:r>
              <a:rPr lang="en-US" sz="2900" b="1" dirty="0">
                <a:latin typeface="Century Gothic" panose="020B0502020202020204" pitchFamily="34" charset="0"/>
              </a:rPr>
              <a:t>Policy Outcome Indicators and Targets</a:t>
            </a:r>
            <a:br>
              <a:rPr lang="en-US" dirty="0"/>
            </a:br>
            <a:endParaRPr lang="en-US" dirty="0"/>
          </a:p>
        </p:txBody>
      </p:sp>
      <p:graphicFrame>
        <p:nvGraphicFramePr>
          <p:cNvPr id="7" name="Content Placeholder 6"/>
          <p:cNvGraphicFramePr>
            <a:graphicFrameLocks/>
          </p:cNvGraphicFramePr>
          <p:nvPr>
            <p:extLst>
              <p:ext uri="{D42A27DB-BD31-4B8C-83A1-F6EECF244321}">
                <p14:modId xmlns:p14="http://schemas.microsoft.com/office/powerpoint/2010/main" val="1768893743"/>
              </p:ext>
            </p:extLst>
          </p:nvPr>
        </p:nvGraphicFramePr>
        <p:xfrm>
          <a:off x="276726" y="1493949"/>
          <a:ext cx="8722895" cy="4657468"/>
        </p:xfrm>
        <a:graphic>
          <a:graphicData uri="http://schemas.openxmlformats.org/drawingml/2006/table">
            <a:tbl>
              <a:tblPr firstRow="1" firstCol="1" bandRow="1"/>
              <a:tblGrid>
                <a:gridCol w="1337966">
                  <a:extLst>
                    <a:ext uri="{9D8B030D-6E8A-4147-A177-3AD203B41FA5}">
                      <a16:colId xmlns:a16="http://schemas.microsoft.com/office/drawing/2014/main" val="20000"/>
                    </a:ext>
                  </a:extLst>
                </a:gridCol>
                <a:gridCol w="1420179">
                  <a:extLst>
                    <a:ext uri="{9D8B030D-6E8A-4147-A177-3AD203B41FA5}">
                      <a16:colId xmlns:a16="http://schemas.microsoft.com/office/drawing/2014/main" val="20001"/>
                    </a:ext>
                  </a:extLst>
                </a:gridCol>
                <a:gridCol w="941802">
                  <a:extLst>
                    <a:ext uri="{9D8B030D-6E8A-4147-A177-3AD203B41FA5}">
                      <a16:colId xmlns:a16="http://schemas.microsoft.com/office/drawing/2014/main" val="20002"/>
                    </a:ext>
                  </a:extLst>
                </a:gridCol>
                <a:gridCol w="896955">
                  <a:extLst>
                    <a:ext uri="{9D8B030D-6E8A-4147-A177-3AD203B41FA5}">
                      <a16:colId xmlns:a16="http://schemas.microsoft.com/office/drawing/2014/main" val="20003"/>
                    </a:ext>
                  </a:extLst>
                </a:gridCol>
                <a:gridCol w="837159">
                  <a:extLst>
                    <a:ext uri="{9D8B030D-6E8A-4147-A177-3AD203B41FA5}">
                      <a16:colId xmlns:a16="http://schemas.microsoft.com/office/drawing/2014/main" val="20004"/>
                    </a:ext>
                  </a:extLst>
                </a:gridCol>
                <a:gridCol w="792309">
                  <a:extLst>
                    <a:ext uri="{9D8B030D-6E8A-4147-A177-3AD203B41FA5}">
                      <a16:colId xmlns:a16="http://schemas.microsoft.com/office/drawing/2014/main" val="20005"/>
                    </a:ext>
                  </a:extLst>
                </a:gridCol>
                <a:gridCol w="1282324">
                  <a:extLst>
                    <a:ext uri="{9D8B030D-6E8A-4147-A177-3AD203B41FA5}">
                      <a16:colId xmlns:a16="http://schemas.microsoft.com/office/drawing/2014/main" val="20006"/>
                    </a:ext>
                  </a:extLst>
                </a:gridCol>
                <a:gridCol w="1214201">
                  <a:extLst>
                    <a:ext uri="{9D8B030D-6E8A-4147-A177-3AD203B41FA5}">
                      <a16:colId xmlns:a16="http://schemas.microsoft.com/office/drawing/2014/main" val="20007"/>
                    </a:ext>
                  </a:extLst>
                </a:gridCol>
              </a:tblGrid>
              <a:tr h="719007">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Baseline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Latest status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Target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648759">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48110">
                <a:tc rowSpan="2">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Increased access to social intervention </a:t>
                      </a:r>
                      <a:r>
                        <a:rPr lang="en-US" sz="1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programmes</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 of PWD beneficiaries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57832">
                <a:tc vMerge="1">
                  <a:txBody>
                    <a:bodyPr/>
                    <a:lstStyle/>
                    <a:p>
                      <a:endParaRPr 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 of LEAP beneficiaries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6544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6595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6544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6544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57832">
                <a:tc rowSpan="2">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Improved local participation in governance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No.of Town Hall meetings  held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2019</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2021 </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125928">
                <a:tc vMerge="1">
                  <a:txBody>
                    <a:bodyPr/>
                    <a:lstStyle/>
                    <a:p>
                      <a:endParaRPr lang="en-US"/>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No.of General Assembly meetings held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98097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53</a:t>
            </a:fld>
            <a:endParaRPr lang="en-GB"/>
          </a:p>
        </p:txBody>
      </p:sp>
      <p:sp>
        <p:nvSpPr>
          <p:cNvPr id="6" name="Title 1"/>
          <p:cNvSpPr>
            <a:spLocks noGrp="1"/>
          </p:cNvSpPr>
          <p:nvPr>
            <p:ph type="title"/>
          </p:nvPr>
        </p:nvSpPr>
        <p:spPr>
          <a:xfrm>
            <a:off x="838200" y="706582"/>
            <a:ext cx="7848599" cy="692728"/>
          </a:xfrm>
        </p:spPr>
        <p:txBody>
          <a:bodyPr>
            <a:normAutofit fontScale="90000"/>
          </a:bodyPr>
          <a:lstStyle/>
          <a:p>
            <a:pPr algn="l"/>
            <a:br>
              <a:rPr lang="en-US" dirty="0"/>
            </a:br>
            <a:r>
              <a:rPr lang="en-US" sz="2900" b="1" dirty="0">
                <a:latin typeface="Century Gothic" panose="020B0502020202020204" pitchFamily="34" charset="0"/>
              </a:rPr>
              <a:t>Policy Outcome Indicators and Targets</a:t>
            </a:r>
            <a:br>
              <a:rPr lang="en-US" dirty="0"/>
            </a:br>
            <a:endParaRPr lang="en-US" dirty="0"/>
          </a:p>
        </p:txBody>
      </p:sp>
      <p:graphicFrame>
        <p:nvGraphicFramePr>
          <p:cNvPr id="7" name="Content Placeholder 6"/>
          <p:cNvGraphicFramePr>
            <a:graphicFrameLocks/>
          </p:cNvGraphicFramePr>
          <p:nvPr>
            <p:extLst>
              <p:ext uri="{D42A27DB-BD31-4B8C-83A1-F6EECF244321}">
                <p14:modId xmlns:p14="http://schemas.microsoft.com/office/powerpoint/2010/main" val="2804032848"/>
              </p:ext>
            </p:extLst>
          </p:nvPr>
        </p:nvGraphicFramePr>
        <p:xfrm>
          <a:off x="276726" y="1493949"/>
          <a:ext cx="8722895" cy="4961471"/>
        </p:xfrm>
        <a:graphic>
          <a:graphicData uri="http://schemas.openxmlformats.org/drawingml/2006/table">
            <a:tbl>
              <a:tblPr firstRow="1" firstCol="1" bandRow="1"/>
              <a:tblGrid>
                <a:gridCol w="1337966">
                  <a:extLst>
                    <a:ext uri="{9D8B030D-6E8A-4147-A177-3AD203B41FA5}">
                      <a16:colId xmlns:a16="http://schemas.microsoft.com/office/drawing/2014/main" val="20000"/>
                    </a:ext>
                  </a:extLst>
                </a:gridCol>
                <a:gridCol w="1420179">
                  <a:extLst>
                    <a:ext uri="{9D8B030D-6E8A-4147-A177-3AD203B41FA5}">
                      <a16:colId xmlns:a16="http://schemas.microsoft.com/office/drawing/2014/main" val="20001"/>
                    </a:ext>
                  </a:extLst>
                </a:gridCol>
                <a:gridCol w="941802">
                  <a:extLst>
                    <a:ext uri="{9D8B030D-6E8A-4147-A177-3AD203B41FA5}">
                      <a16:colId xmlns:a16="http://schemas.microsoft.com/office/drawing/2014/main" val="20002"/>
                    </a:ext>
                  </a:extLst>
                </a:gridCol>
                <a:gridCol w="896955">
                  <a:extLst>
                    <a:ext uri="{9D8B030D-6E8A-4147-A177-3AD203B41FA5}">
                      <a16:colId xmlns:a16="http://schemas.microsoft.com/office/drawing/2014/main" val="20003"/>
                    </a:ext>
                  </a:extLst>
                </a:gridCol>
                <a:gridCol w="837159">
                  <a:extLst>
                    <a:ext uri="{9D8B030D-6E8A-4147-A177-3AD203B41FA5}">
                      <a16:colId xmlns:a16="http://schemas.microsoft.com/office/drawing/2014/main" val="20004"/>
                    </a:ext>
                  </a:extLst>
                </a:gridCol>
                <a:gridCol w="792309">
                  <a:extLst>
                    <a:ext uri="{9D8B030D-6E8A-4147-A177-3AD203B41FA5}">
                      <a16:colId xmlns:a16="http://schemas.microsoft.com/office/drawing/2014/main" val="20005"/>
                    </a:ext>
                  </a:extLst>
                </a:gridCol>
                <a:gridCol w="1282324">
                  <a:extLst>
                    <a:ext uri="{9D8B030D-6E8A-4147-A177-3AD203B41FA5}">
                      <a16:colId xmlns:a16="http://schemas.microsoft.com/office/drawing/2014/main" val="20006"/>
                    </a:ext>
                  </a:extLst>
                </a:gridCol>
                <a:gridCol w="1214201">
                  <a:extLst>
                    <a:ext uri="{9D8B030D-6E8A-4147-A177-3AD203B41FA5}">
                      <a16:colId xmlns:a16="http://schemas.microsoft.com/office/drawing/2014/main" val="20007"/>
                    </a:ext>
                  </a:extLst>
                </a:gridCol>
              </a:tblGrid>
              <a:tr h="719007">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Baseline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Latest status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Target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648759">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48110">
                <a:tc>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IGF Mobilisation enhanced</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Increase in IGF generation</a:t>
                      </a:r>
                      <a:endPar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25.9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(22.57)</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8.58</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1.25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57832">
                <a:tc>
                  <a:txBody>
                    <a:bodyPr/>
                    <a:lstStyle/>
                    <a:p>
                      <a:pPr marL="0" marR="0">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Improved transport infrastructure services</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Km of roads reshaped/Spot improved</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2019</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40 </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2021 </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57832">
                <a:tc rowSpan="2">
                  <a:txBody>
                    <a:bodyPr/>
                    <a:lstStyle/>
                    <a:p>
                      <a:pPr marL="0" marR="0">
                        <a:lnSpc>
                          <a:spcPct val="115000"/>
                        </a:lnSpc>
                        <a:spcBef>
                          <a:spcPts val="0"/>
                        </a:spcBef>
                        <a:spcAft>
                          <a:spcPts val="0"/>
                        </a:spcAft>
                        <a:buNone/>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Water and sanitation improved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buNone/>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a:t>
                      </a:r>
                      <a:r>
                        <a:rPr lang="en-GB" altLang="en-US" sz="1400" baseline="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Boreholes drilled/repaired</a:t>
                      </a:r>
                      <a:endPar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125928">
                <a:tc vMerge="1">
                  <a:txBody>
                    <a:bodyPr/>
                    <a:lstStyle/>
                    <a:p>
                      <a:endParaRPr lang="en-US"/>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buNone/>
                      </a:pPr>
                      <a:r>
                        <a:rPr lang="en-GB" altLang="en-US" sz="1400" baseline="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increase in sanitation coverage (ODF)</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31.8</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buNone/>
                      </a:pPr>
                      <a:r>
                        <a:rPr lang="en-US"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3687893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54</a:t>
            </a:fld>
            <a:endParaRPr lang="en-GB"/>
          </a:p>
        </p:txBody>
      </p:sp>
      <p:sp>
        <p:nvSpPr>
          <p:cNvPr id="6" name="Title 1"/>
          <p:cNvSpPr>
            <a:spLocks noGrp="1"/>
          </p:cNvSpPr>
          <p:nvPr>
            <p:ph type="title"/>
          </p:nvPr>
        </p:nvSpPr>
        <p:spPr>
          <a:xfrm>
            <a:off x="838200" y="706582"/>
            <a:ext cx="7848599" cy="692728"/>
          </a:xfrm>
        </p:spPr>
        <p:txBody>
          <a:bodyPr>
            <a:normAutofit fontScale="90000"/>
          </a:bodyPr>
          <a:lstStyle/>
          <a:p>
            <a:pPr algn="l"/>
            <a:br>
              <a:rPr lang="en-US" dirty="0"/>
            </a:br>
            <a:r>
              <a:rPr lang="en-US" sz="2900" b="1" dirty="0">
                <a:latin typeface="Century Gothic" panose="020B0502020202020204" pitchFamily="34" charset="0"/>
              </a:rPr>
              <a:t>Policy Outcome Indicators and Targets</a:t>
            </a:r>
            <a:br>
              <a:rPr lang="en-US" dirty="0"/>
            </a:br>
            <a:endParaRPr lang="en-US" dirty="0"/>
          </a:p>
        </p:txBody>
      </p:sp>
      <p:graphicFrame>
        <p:nvGraphicFramePr>
          <p:cNvPr id="7" name="Content Placeholder 6"/>
          <p:cNvGraphicFramePr>
            <a:graphicFrameLocks/>
          </p:cNvGraphicFramePr>
          <p:nvPr>
            <p:extLst>
              <p:ext uri="{D42A27DB-BD31-4B8C-83A1-F6EECF244321}">
                <p14:modId xmlns:p14="http://schemas.microsoft.com/office/powerpoint/2010/main" val="2400708806"/>
              </p:ext>
            </p:extLst>
          </p:nvPr>
        </p:nvGraphicFramePr>
        <p:xfrm>
          <a:off x="276726" y="1493949"/>
          <a:ext cx="8722895" cy="4895025"/>
        </p:xfrm>
        <a:graphic>
          <a:graphicData uri="http://schemas.openxmlformats.org/drawingml/2006/table">
            <a:tbl>
              <a:tblPr firstRow="1" firstCol="1" bandRow="1"/>
              <a:tblGrid>
                <a:gridCol w="1337966">
                  <a:extLst>
                    <a:ext uri="{9D8B030D-6E8A-4147-A177-3AD203B41FA5}">
                      <a16:colId xmlns:a16="http://schemas.microsoft.com/office/drawing/2014/main" val="20000"/>
                    </a:ext>
                  </a:extLst>
                </a:gridCol>
                <a:gridCol w="1420179">
                  <a:extLst>
                    <a:ext uri="{9D8B030D-6E8A-4147-A177-3AD203B41FA5}">
                      <a16:colId xmlns:a16="http://schemas.microsoft.com/office/drawing/2014/main" val="20001"/>
                    </a:ext>
                  </a:extLst>
                </a:gridCol>
                <a:gridCol w="941802">
                  <a:extLst>
                    <a:ext uri="{9D8B030D-6E8A-4147-A177-3AD203B41FA5}">
                      <a16:colId xmlns:a16="http://schemas.microsoft.com/office/drawing/2014/main" val="20002"/>
                    </a:ext>
                  </a:extLst>
                </a:gridCol>
                <a:gridCol w="896955">
                  <a:extLst>
                    <a:ext uri="{9D8B030D-6E8A-4147-A177-3AD203B41FA5}">
                      <a16:colId xmlns:a16="http://schemas.microsoft.com/office/drawing/2014/main" val="20003"/>
                    </a:ext>
                  </a:extLst>
                </a:gridCol>
                <a:gridCol w="837159">
                  <a:extLst>
                    <a:ext uri="{9D8B030D-6E8A-4147-A177-3AD203B41FA5}">
                      <a16:colId xmlns:a16="http://schemas.microsoft.com/office/drawing/2014/main" val="20004"/>
                    </a:ext>
                  </a:extLst>
                </a:gridCol>
                <a:gridCol w="792309">
                  <a:extLst>
                    <a:ext uri="{9D8B030D-6E8A-4147-A177-3AD203B41FA5}">
                      <a16:colId xmlns:a16="http://schemas.microsoft.com/office/drawing/2014/main" val="20005"/>
                    </a:ext>
                  </a:extLst>
                </a:gridCol>
                <a:gridCol w="1282324">
                  <a:extLst>
                    <a:ext uri="{9D8B030D-6E8A-4147-A177-3AD203B41FA5}">
                      <a16:colId xmlns:a16="http://schemas.microsoft.com/office/drawing/2014/main" val="20006"/>
                    </a:ext>
                  </a:extLst>
                </a:gridCol>
                <a:gridCol w="1214201">
                  <a:extLst>
                    <a:ext uri="{9D8B030D-6E8A-4147-A177-3AD203B41FA5}">
                      <a16:colId xmlns:a16="http://schemas.microsoft.com/office/drawing/2014/main" val="20007"/>
                    </a:ext>
                  </a:extLst>
                </a:gridCol>
              </a:tblGrid>
              <a:tr h="692094">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Baseline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Latest status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Target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624476">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16365">
                <a:tc rowSpan="2">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Increased adherence to spatial plans</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 of building permits issued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50</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2021</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25833">
                <a:tc vMerge="1">
                  <a:txBody>
                    <a:bodyPr/>
                    <a:lstStyle/>
                    <a:p>
                      <a:pPr marL="0" marR="0">
                        <a:lnSpc>
                          <a:spcPct val="115000"/>
                        </a:lnSpc>
                        <a:spcBef>
                          <a:spcPts val="0"/>
                        </a:spcBef>
                        <a:spcAft>
                          <a:spcPts val="0"/>
                        </a:spcAft>
                      </a:pPr>
                      <a:endParaRPr lang="en-US" sz="1100" dirty="0">
                        <a:solidFill>
                          <a:srgbClr val="000000"/>
                        </a:solidFill>
                        <a:effectLst/>
                        <a:latin typeface="Arial Narrow" panose="020B0606020202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No.of sensitisation programmes undertaken</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89653">
                <a:tc rowSpan="2">
                  <a:txBody>
                    <a:bodyPr/>
                    <a:lstStyle/>
                    <a:p>
                      <a:pPr marL="0" marR="0">
                        <a:lnSpc>
                          <a:spcPct val="115000"/>
                        </a:lnSpc>
                        <a:spcBef>
                          <a:spcPts val="0"/>
                        </a:spcBef>
                        <a:spcAft>
                          <a:spcPts val="0"/>
                        </a:spcAft>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Disaster prevention and mitigation enhanced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0"/>
                        </a:spcAft>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No.of reported cases of disaster</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2019</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2021 </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083784">
                <a:tc vMerge="1">
                  <a:txBody>
                    <a:bodyPr/>
                    <a:lstStyle/>
                    <a:p>
                      <a:endParaRPr 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No.of sensitisation programmes held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15</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452508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55</a:t>
            </a:fld>
            <a:endParaRPr lang="en-GB"/>
          </a:p>
        </p:txBody>
      </p:sp>
      <p:sp>
        <p:nvSpPr>
          <p:cNvPr id="6" name="Title 1"/>
          <p:cNvSpPr>
            <a:spLocks noGrp="1"/>
          </p:cNvSpPr>
          <p:nvPr>
            <p:ph type="title"/>
          </p:nvPr>
        </p:nvSpPr>
        <p:spPr>
          <a:xfrm>
            <a:off x="838200" y="706582"/>
            <a:ext cx="7848599" cy="692728"/>
          </a:xfrm>
        </p:spPr>
        <p:txBody>
          <a:bodyPr>
            <a:normAutofit fontScale="90000"/>
          </a:bodyPr>
          <a:lstStyle/>
          <a:p>
            <a:pPr algn="l"/>
            <a:br>
              <a:rPr lang="en-US" dirty="0"/>
            </a:br>
            <a:r>
              <a:rPr lang="en-US" sz="2900" b="1" dirty="0">
                <a:latin typeface="Century Gothic" panose="020B0502020202020204" pitchFamily="34" charset="0"/>
              </a:rPr>
              <a:t>Policy Outcome Indicators and Targets</a:t>
            </a:r>
            <a:br>
              <a:rPr lang="en-US" dirty="0"/>
            </a:br>
            <a:endParaRPr lang="en-US" dirty="0"/>
          </a:p>
        </p:txBody>
      </p:sp>
      <p:graphicFrame>
        <p:nvGraphicFramePr>
          <p:cNvPr id="7" name="Content Placeholder 6"/>
          <p:cNvGraphicFramePr>
            <a:graphicFrameLocks/>
          </p:cNvGraphicFramePr>
          <p:nvPr>
            <p:extLst>
              <p:ext uri="{D42A27DB-BD31-4B8C-83A1-F6EECF244321}">
                <p14:modId xmlns:p14="http://schemas.microsoft.com/office/powerpoint/2010/main" val="3699934584"/>
              </p:ext>
            </p:extLst>
          </p:nvPr>
        </p:nvGraphicFramePr>
        <p:xfrm>
          <a:off x="276726" y="1493949"/>
          <a:ext cx="8722895" cy="2873708"/>
        </p:xfrm>
        <a:graphic>
          <a:graphicData uri="http://schemas.openxmlformats.org/drawingml/2006/table">
            <a:tbl>
              <a:tblPr firstRow="1" firstCol="1" bandRow="1"/>
              <a:tblGrid>
                <a:gridCol w="1337966">
                  <a:extLst>
                    <a:ext uri="{9D8B030D-6E8A-4147-A177-3AD203B41FA5}">
                      <a16:colId xmlns:a16="http://schemas.microsoft.com/office/drawing/2014/main" val="20000"/>
                    </a:ext>
                  </a:extLst>
                </a:gridCol>
                <a:gridCol w="1420179">
                  <a:extLst>
                    <a:ext uri="{9D8B030D-6E8A-4147-A177-3AD203B41FA5}">
                      <a16:colId xmlns:a16="http://schemas.microsoft.com/office/drawing/2014/main" val="20001"/>
                    </a:ext>
                  </a:extLst>
                </a:gridCol>
                <a:gridCol w="941802">
                  <a:extLst>
                    <a:ext uri="{9D8B030D-6E8A-4147-A177-3AD203B41FA5}">
                      <a16:colId xmlns:a16="http://schemas.microsoft.com/office/drawing/2014/main" val="20002"/>
                    </a:ext>
                  </a:extLst>
                </a:gridCol>
                <a:gridCol w="896955">
                  <a:extLst>
                    <a:ext uri="{9D8B030D-6E8A-4147-A177-3AD203B41FA5}">
                      <a16:colId xmlns:a16="http://schemas.microsoft.com/office/drawing/2014/main" val="20003"/>
                    </a:ext>
                  </a:extLst>
                </a:gridCol>
                <a:gridCol w="837159">
                  <a:extLst>
                    <a:ext uri="{9D8B030D-6E8A-4147-A177-3AD203B41FA5}">
                      <a16:colId xmlns:a16="http://schemas.microsoft.com/office/drawing/2014/main" val="20004"/>
                    </a:ext>
                  </a:extLst>
                </a:gridCol>
                <a:gridCol w="792309">
                  <a:extLst>
                    <a:ext uri="{9D8B030D-6E8A-4147-A177-3AD203B41FA5}">
                      <a16:colId xmlns:a16="http://schemas.microsoft.com/office/drawing/2014/main" val="20005"/>
                    </a:ext>
                  </a:extLst>
                </a:gridCol>
                <a:gridCol w="1282324">
                  <a:extLst>
                    <a:ext uri="{9D8B030D-6E8A-4147-A177-3AD203B41FA5}">
                      <a16:colId xmlns:a16="http://schemas.microsoft.com/office/drawing/2014/main" val="20006"/>
                    </a:ext>
                  </a:extLst>
                </a:gridCol>
                <a:gridCol w="1214201">
                  <a:extLst>
                    <a:ext uri="{9D8B030D-6E8A-4147-A177-3AD203B41FA5}">
                      <a16:colId xmlns:a16="http://schemas.microsoft.com/office/drawing/2014/main" val="20007"/>
                    </a:ext>
                  </a:extLst>
                </a:gridCol>
              </a:tblGrid>
              <a:tr h="719007">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Outcome Indicator Description</a:t>
                      </a:r>
                      <a:endParaRPr lang="en-US"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Measurement</a:t>
                      </a:r>
                      <a:endPar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Baseline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Latest status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Target </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648759">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2019</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2020</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Year</a:t>
                      </a:r>
                    </a:p>
                    <a:p>
                      <a:pPr marL="0" marR="0" algn="ctr">
                        <a:lnSpc>
                          <a:spcPct val="115000"/>
                        </a:lnSpc>
                        <a:spcBef>
                          <a:spcPts val="0"/>
                        </a:spcBef>
                        <a:spcAft>
                          <a:spcPts val="0"/>
                        </a:spcAft>
                      </a:pPr>
                      <a:r>
                        <a:rPr lang="en-GB"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2021</a:t>
                      </a:r>
                      <a:endPar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Value</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48110">
                <a:tc>
                  <a:txBody>
                    <a:bodyPr/>
                    <a:lstStyle/>
                    <a:p>
                      <a:pPr marL="0" marR="0">
                        <a:lnSpc>
                          <a:spcPct val="115000"/>
                        </a:lnSpc>
                        <a:spcBef>
                          <a:spcPts val="0"/>
                        </a:spcBef>
                        <a:spcAft>
                          <a:spcPts val="0"/>
                        </a:spcAft>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Development and promotion of tourism</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 of tourist sites developed</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2019 </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0</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GB"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2021 </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57832">
                <a:tc>
                  <a:txBody>
                    <a:bodyPr/>
                    <a:lstStyle/>
                    <a:p>
                      <a:pPr marL="0" marR="0">
                        <a:lnSpc>
                          <a:spcPct val="115000"/>
                        </a:lnSpc>
                        <a:spcBef>
                          <a:spcPts val="0"/>
                        </a:spcBef>
                        <a:spcAft>
                          <a:spcPts val="0"/>
                        </a:spcAft>
                      </a:pP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defRPr/>
                      </a:pPr>
                      <a:endParaRPr lang="en-GB" alt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17102735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56</a:t>
            </a:fld>
            <a:endParaRPr lang="en-GB"/>
          </a:p>
        </p:txBody>
      </p:sp>
      <p:sp>
        <p:nvSpPr>
          <p:cNvPr id="8" name="Rectangle 7"/>
          <p:cNvSpPr>
            <a:spLocks noChangeArrowheads="1"/>
          </p:cNvSpPr>
          <p:nvPr/>
        </p:nvSpPr>
        <p:spPr bwMode="auto">
          <a:xfrm>
            <a:off x="436419" y="575847"/>
            <a:ext cx="7626926"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fontAlgn="b"/>
            <a:r>
              <a:rPr lang="en-US" sz="2000" b="1" dirty="0">
                <a:solidFill>
                  <a:srgbClr val="000000"/>
                </a:solidFill>
              </a:rPr>
              <a:t>2021</a:t>
            </a:r>
            <a:r>
              <a:rPr lang="en-US" sz="2000" b="1" dirty="0"/>
              <a:t>-2024</a:t>
            </a:r>
            <a:r>
              <a:rPr lang="en-US" sz="2000" b="1" dirty="0">
                <a:solidFill>
                  <a:srgbClr val="000000"/>
                </a:solidFill>
              </a:rPr>
              <a:t> REVENUE PROJECTIONS – IGF ONLY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3734726276"/>
              </p:ext>
            </p:extLst>
          </p:nvPr>
        </p:nvGraphicFramePr>
        <p:xfrm>
          <a:off x="84220" y="1440873"/>
          <a:ext cx="9059779" cy="4841277"/>
        </p:xfrm>
        <a:graphic>
          <a:graphicData uri="http://schemas.openxmlformats.org/drawingml/2006/table">
            <a:tbl>
              <a:tblPr>
                <a:tableStyleId>{5C22544A-7EE6-4342-B048-85BDC9FD1C3A}</a:tableStyleId>
              </a:tblPr>
              <a:tblGrid>
                <a:gridCol w="1593857">
                  <a:extLst>
                    <a:ext uri="{9D8B030D-6E8A-4147-A177-3AD203B41FA5}">
                      <a16:colId xmlns:a16="http://schemas.microsoft.com/office/drawing/2014/main" val="20000"/>
                    </a:ext>
                  </a:extLst>
                </a:gridCol>
                <a:gridCol w="994652">
                  <a:extLst>
                    <a:ext uri="{9D8B030D-6E8A-4147-A177-3AD203B41FA5}">
                      <a16:colId xmlns:a16="http://schemas.microsoft.com/office/drawing/2014/main" val="20001"/>
                    </a:ext>
                  </a:extLst>
                </a:gridCol>
                <a:gridCol w="1294254">
                  <a:extLst>
                    <a:ext uri="{9D8B030D-6E8A-4147-A177-3AD203B41FA5}">
                      <a16:colId xmlns:a16="http://schemas.microsoft.com/office/drawing/2014/main" val="20002"/>
                    </a:ext>
                  </a:extLst>
                </a:gridCol>
                <a:gridCol w="1294254">
                  <a:extLst>
                    <a:ext uri="{9D8B030D-6E8A-4147-A177-3AD203B41FA5}">
                      <a16:colId xmlns:a16="http://schemas.microsoft.com/office/drawing/2014/main" val="20003"/>
                    </a:ext>
                  </a:extLst>
                </a:gridCol>
                <a:gridCol w="1294254">
                  <a:extLst>
                    <a:ext uri="{9D8B030D-6E8A-4147-A177-3AD203B41FA5}">
                      <a16:colId xmlns:a16="http://schemas.microsoft.com/office/drawing/2014/main" val="20004"/>
                    </a:ext>
                  </a:extLst>
                </a:gridCol>
                <a:gridCol w="1294254">
                  <a:extLst>
                    <a:ext uri="{9D8B030D-6E8A-4147-A177-3AD203B41FA5}">
                      <a16:colId xmlns:a16="http://schemas.microsoft.com/office/drawing/2014/main" val="20005"/>
                    </a:ext>
                  </a:extLst>
                </a:gridCol>
                <a:gridCol w="1294254">
                  <a:extLst>
                    <a:ext uri="{9D8B030D-6E8A-4147-A177-3AD203B41FA5}">
                      <a16:colId xmlns:a16="http://schemas.microsoft.com/office/drawing/2014/main" val="20006"/>
                    </a:ext>
                  </a:extLst>
                </a:gridCol>
              </a:tblGrid>
              <a:tr h="281405">
                <a:tc>
                  <a:txBody>
                    <a:bodyPr/>
                    <a:lstStyle/>
                    <a:p>
                      <a:pPr algn="l" rtl="0" fontAlgn="b"/>
                      <a:r>
                        <a:rPr lang="en-US" sz="1600" u="none" strike="noStrike">
                          <a:effectLst/>
                        </a:rPr>
                        <a:t>ITEM</a:t>
                      </a:r>
                      <a:endParaRPr lang="en-US" sz="1600" b="1" i="0" u="none" strike="noStrike">
                        <a:solidFill>
                          <a:srgbClr val="000000"/>
                        </a:solidFill>
                        <a:effectLst/>
                        <a:latin typeface="Calibri" panose="020F0502020204030204" pitchFamily="34" charset="0"/>
                      </a:endParaRPr>
                    </a:p>
                  </a:txBody>
                  <a:tcPr marL="5063" marR="5063" marT="5063" marB="0" anchor="b"/>
                </a:tc>
                <a:tc gridSpan="2">
                  <a:txBody>
                    <a:bodyPr/>
                    <a:lstStyle/>
                    <a:p>
                      <a:pPr algn="ctr" rtl="0" fontAlgn="b"/>
                      <a:r>
                        <a:rPr lang="en-US" sz="1600" u="none" strike="noStrike" dirty="0">
                          <a:effectLst/>
                        </a:rPr>
                        <a:t>2020</a:t>
                      </a:r>
                      <a:endParaRPr lang="en-US" sz="1600" b="1" i="0" u="none" strike="noStrike" dirty="0">
                        <a:solidFill>
                          <a:srgbClr val="000000"/>
                        </a:solidFill>
                        <a:effectLst/>
                        <a:latin typeface="Calibri" panose="020F0502020204030204" pitchFamily="34" charset="0"/>
                      </a:endParaRPr>
                    </a:p>
                  </a:txBody>
                  <a:tcPr marL="5063" marR="5063" marT="5063" marB="0" anchor="b"/>
                </a:tc>
                <a:tc hMerge="1">
                  <a:txBody>
                    <a:bodyPr/>
                    <a:lstStyle/>
                    <a:p>
                      <a:endParaRPr lang="en-US"/>
                    </a:p>
                  </a:txBody>
                  <a:tcPr/>
                </a:tc>
                <a:tc>
                  <a:txBody>
                    <a:bodyPr/>
                    <a:lstStyle/>
                    <a:p>
                      <a:pPr algn="ctr" rtl="0" fontAlgn="b"/>
                      <a:r>
                        <a:rPr lang="en-US" sz="1600" u="none" strike="noStrike" dirty="0">
                          <a:effectLst/>
                        </a:rPr>
                        <a:t>2021</a:t>
                      </a:r>
                      <a:endParaRPr lang="en-US" sz="1600" b="1" i="0" u="none" strike="noStrike" dirty="0">
                        <a:solidFill>
                          <a:srgbClr val="000000"/>
                        </a:solidFill>
                        <a:effectLst/>
                        <a:latin typeface="Calibri" panose="020F0502020204030204" pitchFamily="34" charset="0"/>
                      </a:endParaRPr>
                    </a:p>
                  </a:txBody>
                  <a:tcPr marL="5063" marR="5063" marT="5063" marB="0" anchor="b"/>
                </a:tc>
                <a:tc>
                  <a:txBody>
                    <a:bodyPr/>
                    <a:lstStyle/>
                    <a:p>
                      <a:pPr algn="ctr" rtl="0" fontAlgn="b"/>
                      <a:r>
                        <a:rPr lang="en-US" sz="1600" u="none" strike="noStrike" dirty="0">
                          <a:effectLst/>
                        </a:rPr>
                        <a:t>2022</a:t>
                      </a:r>
                      <a:endParaRPr lang="en-US" sz="1600" b="1" i="0" u="none" strike="noStrike" dirty="0">
                        <a:solidFill>
                          <a:srgbClr val="000000"/>
                        </a:solidFill>
                        <a:effectLst/>
                        <a:latin typeface="Calibri" panose="020F0502020204030204" pitchFamily="34" charset="0"/>
                      </a:endParaRPr>
                    </a:p>
                  </a:txBody>
                  <a:tcPr marL="5063" marR="5063" marT="5063" marB="0" anchor="b"/>
                </a:tc>
                <a:tc>
                  <a:txBody>
                    <a:bodyPr/>
                    <a:lstStyle/>
                    <a:p>
                      <a:pPr algn="ctr" rtl="0" fontAlgn="b"/>
                      <a:r>
                        <a:rPr lang="en-US" sz="1600" u="none" strike="noStrike" dirty="0">
                          <a:effectLst/>
                        </a:rPr>
                        <a:t>2023</a:t>
                      </a:r>
                      <a:endParaRPr lang="en-US" sz="1600" b="1" i="0" u="none" strike="noStrike" dirty="0">
                        <a:solidFill>
                          <a:srgbClr val="000000"/>
                        </a:solidFill>
                        <a:effectLst/>
                        <a:latin typeface="Calibri" panose="020F0502020204030204" pitchFamily="34" charset="0"/>
                      </a:endParaRPr>
                    </a:p>
                  </a:txBody>
                  <a:tcPr marL="5063" marR="5063" marT="5063" marB="0" anchor="b"/>
                </a:tc>
                <a:tc>
                  <a:txBody>
                    <a:bodyPr/>
                    <a:lstStyle/>
                    <a:p>
                      <a:pPr algn="ctr" rtl="0" fontAlgn="b"/>
                      <a:r>
                        <a:rPr lang="en-US" sz="1600" u="none" strike="noStrike" dirty="0">
                          <a:effectLst/>
                        </a:rPr>
                        <a:t>2024</a:t>
                      </a:r>
                      <a:endParaRPr lang="en-US" sz="1600" b="1" i="0" u="none" strike="noStrike" dirty="0">
                        <a:solidFill>
                          <a:srgbClr val="000000"/>
                        </a:solidFill>
                        <a:effectLst/>
                        <a:latin typeface="Calibri" panose="020F0502020204030204" pitchFamily="34" charset="0"/>
                      </a:endParaRPr>
                    </a:p>
                  </a:txBody>
                  <a:tcPr marL="5063" marR="5063" marT="5063" marB="0" anchor="b"/>
                </a:tc>
                <a:extLst>
                  <a:ext uri="{0D108BD9-81ED-4DB2-BD59-A6C34878D82A}">
                    <a16:rowId xmlns:a16="http://schemas.microsoft.com/office/drawing/2014/main" val="10000"/>
                  </a:ext>
                </a:extLst>
              </a:tr>
              <a:tr h="557086">
                <a:tc>
                  <a:txBody>
                    <a:bodyPr/>
                    <a:lstStyle/>
                    <a:p>
                      <a:pPr algn="l" rtl="0" fontAlgn="b"/>
                      <a:r>
                        <a:rPr lang="en-US" sz="1600" u="none" strike="noStrike">
                          <a:effectLst/>
                        </a:rPr>
                        <a:t> </a:t>
                      </a:r>
                      <a:endParaRPr lang="en-US" sz="1600" b="1" i="0" u="none" strike="noStrike">
                        <a:solidFill>
                          <a:srgbClr val="000000"/>
                        </a:solidFill>
                        <a:effectLst/>
                        <a:latin typeface="Calibri" panose="020F0502020204030204" pitchFamily="34" charset="0"/>
                      </a:endParaRPr>
                    </a:p>
                  </a:txBody>
                  <a:tcPr marL="5063" marR="5063" marT="5063" marB="0" anchor="b"/>
                </a:tc>
                <a:tc>
                  <a:txBody>
                    <a:bodyPr/>
                    <a:lstStyle/>
                    <a:p>
                      <a:pPr algn="ctr" rtl="0" fontAlgn="b"/>
                      <a:r>
                        <a:rPr lang="en-US" sz="1600" u="none" strike="noStrike" dirty="0">
                          <a:effectLst/>
                        </a:rPr>
                        <a:t>Budget</a:t>
                      </a:r>
                      <a:endParaRPr lang="en-US" sz="1600" b="1" i="0" u="none" strike="noStrike" dirty="0">
                        <a:solidFill>
                          <a:srgbClr val="000000"/>
                        </a:solidFill>
                        <a:effectLst/>
                        <a:latin typeface="Calibri" panose="020F0502020204030204" pitchFamily="34" charset="0"/>
                      </a:endParaRPr>
                    </a:p>
                  </a:txBody>
                  <a:tcPr marL="5063" marR="5063" marT="5063" marB="0" anchor="b"/>
                </a:tc>
                <a:tc>
                  <a:txBody>
                    <a:bodyPr/>
                    <a:lstStyle/>
                    <a:p>
                      <a:pPr algn="ctr" rtl="0" fontAlgn="b"/>
                      <a:r>
                        <a:rPr lang="en-US" sz="1600" u="none" strike="noStrike" dirty="0">
                          <a:effectLst/>
                        </a:rPr>
                        <a:t>Actual as at Aug.</a:t>
                      </a:r>
                      <a:endParaRPr lang="en-US" sz="1600" b="1" i="0" u="none" strike="noStrike" dirty="0">
                        <a:solidFill>
                          <a:srgbClr val="000000"/>
                        </a:solidFill>
                        <a:effectLst/>
                        <a:latin typeface="Calibri" panose="020F0502020204030204" pitchFamily="34" charset="0"/>
                      </a:endParaRPr>
                    </a:p>
                  </a:txBody>
                  <a:tcPr marL="5063" marR="5063" marT="5063" marB="0" anchor="b"/>
                </a:tc>
                <a:tc>
                  <a:txBody>
                    <a:bodyPr/>
                    <a:lstStyle/>
                    <a:p>
                      <a:pPr algn="ctr" rtl="0" fontAlgn="b"/>
                      <a:r>
                        <a:rPr lang="en-US" sz="1600" u="none" strike="noStrike" dirty="0">
                          <a:effectLst/>
                        </a:rPr>
                        <a:t>Projection</a:t>
                      </a:r>
                      <a:endParaRPr lang="en-US" sz="1600" b="1" i="0" u="none" strike="noStrike" dirty="0">
                        <a:solidFill>
                          <a:srgbClr val="000000"/>
                        </a:solidFill>
                        <a:effectLst/>
                        <a:latin typeface="Calibri" panose="020F0502020204030204" pitchFamily="34" charset="0"/>
                      </a:endParaRPr>
                    </a:p>
                  </a:txBody>
                  <a:tcPr marL="5063" marR="5063" marT="5063" marB="0" anchor="b"/>
                </a:tc>
                <a:tc>
                  <a:txBody>
                    <a:bodyPr/>
                    <a:lstStyle/>
                    <a:p>
                      <a:pPr algn="ctr" rtl="0" fontAlgn="b"/>
                      <a:r>
                        <a:rPr lang="en-US" sz="1600" u="none" strike="noStrike" dirty="0">
                          <a:effectLst/>
                        </a:rPr>
                        <a:t>Projection</a:t>
                      </a:r>
                      <a:endParaRPr lang="en-US" sz="1600" b="1" i="0" u="none" strike="noStrike" dirty="0">
                        <a:solidFill>
                          <a:srgbClr val="000000"/>
                        </a:solidFill>
                        <a:effectLst/>
                        <a:latin typeface="Calibri" panose="020F0502020204030204" pitchFamily="34" charset="0"/>
                      </a:endParaRPr>
                    </a:p>
                  </a:txBody>
                  <a:tcPr marL="5063" marR="5063" marT="5063" marB="0" anchor="b"/>
                </a:tc>
                <a:tc>
                  <a:txBody>
                    <a:bodyPr/>
                    <a:lstStyle/>
                    <a:p>
                      <a:pPr algn="ctr" rtl="0" fontAlgn="b"/>
                      <a:r>
                        <a:rPr lang="en-US" sz="1600" u="none" strike="noStrike">
                          <a:effectLst/>
                        </a:rPr>
                        <a:t>Projection</a:t>
                      </a:r>
                      <a:endParaRPr lang="en-US" sz="1600" b="1" i="0" u="none" strike="noStrike">
                        <a:solidFill>
                          <a:srgbClr val="000000"/>
                        </a:solidFill>
                        <a:effectLst/>
                        <a:latin typeface="Calibri" panose="020F0502020204030204" pitchFamily="34" charset="0"/>
                      </a:endParaRPr>
                    </a:p>
                  </a:txBody>
                  <a:tcPr marL="5063" marR="5063" marT="5063" marB="0" anchor="b"/>
                </a:tc>
                <a:tc>
                  <a:txBody>
                    <a:bodyPr/>
                    <a:lstStyle/>
                    <a:p>
                      <a:pPr algn="ctr" rtl="0" fontAlgn="b"/>
                      <a:r>
                        <a:rPr lang="en-US" sz="1600" u="none" strike="noStrike">
                          <a:effectLst/>
                        </a:rPr>
                        <a:t>Projection</a:t>
                      </a:r>
                      <a:endParaRPr lang="en-US" sz="1600" b="1" i="0" u="none" strike="noStrike">
                        <a:solidFill>
                          <a:srgbClr val="000000"/>
                        </a:solidFill>
                        <a:effectLst/>
                        <a:latin typeface="Calibri" panose="020F0502020204030204" pitchFamily="34" charset="0"/>
                      </a:endParaRPr>
                    </a:p>
                  </a:txBody>
                  <a:tcPr marL="5063" marR="5063" marT="5063" marB="0" anchor="b"/>
                </a:tc>
                <a:extLst>
                  <a:ext uri="{0D108BD9-81ED-4DB2-BD59-A6C34878D82A}">
                    <a16:rowId xmlns:a16="http://schemas.microsoft.com/office/drawing/2014/main" val="10001"/>
                  </a:ext>
                </a:extLst>
              </a:tr>
              <a:tr h="533720">
                <a:tc>
                  <a:txBody>
                    <a:bodyPr/>
                    <a:lstStyle/>
                    <a:p>
                      <a:pPr algn="l" rtl="0" fontAlgn="b"/>
                      <a:r>
                        <a:rPr lang="en-US" sz="1600" u="none" strike="noStrike">
                          <a:effectLst/>
                        </a:rPr>
                        <a:t>Basic Rate</a:t>
                      </a:r>
                      <a:endParaRPr lang="en-US" sz="1600" b="1" i="0" u="none" strike="noStrike">
                        <a:solidFill>
                          <a:srgbClr val="000000"/>
                        </a:solidFill>
                        <a:effectLst/>
                        <a:latin typeface="Calibri" panose="020F0502020204030204" pitchFamily="34" charset="0"/>
                      </a:endParaRPr>
                    </a:p>
                  </a:txBody>
                  <a:tcPr marL="5063" marR="5063" marT="5063"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1,000.00</a:t>
                      </a:r>
                    </a:p>
                  </a:txBody>
                  <a:tcPr marL="7620" marR="7620" marT="7620" marB="0" anchor="b"/>
                </a:tc>
                <a:extLst>
                  <a:ext uri="{0D108BD9-81ED-4DB2-BD59-A6C34878D82A}">
                    <a16:rowId xmlns:a16="http://schemas.microsoft.com/office/drawing/2014/main" val="10002"/>
                  </a:ext>
                </a:extLst>
              </a:tr>
              <a:tr h="466964">
                <a:tc>
                  <a:txBody>
                    <a:bodyPr/>
                    <a:lstStyle/>
                    <a:p>
                      <a:pPr algn="l" rtl="0" fontAlgn="b"/>
                      <a:r>
                        <a:rPr lang="en-US" sz="1600" u="none" strike="noStrike" dirty="0">
                          <a:effectLst/>
                        </a:rPr>
                        <a:t>Property Rate</a:t>
                      </a:r>
                      <a:endParaRPr lang="en-US" sz="1600" b="1" i="0" u="none" strike="noStrike" dirty="0">
                        <a:solidFill>
                          <a:srgbClr val="000000"/>
                        </a:solidFill>
                        <a:effectLst/>
                        <a:latin typeface="Calibri" panose="020F0502020204030204" pitchFamily="34" charset="0"/>
                      </a:endParaRPr>
                    </a:p>
                  </a:txBody>
                  <a:tcPr marL="5063" marR="5063" marT="5063"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49,000.00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36,362.00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50,000.00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52,500.00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55,125.00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57,881.25</a:t>
                      </a:r>
                    </a:p>
                  </a:txBody>
                  <a:tcPr marL="7620" marR="7620" marT="7620" marB="0" anchor="b"/>
                </a:tc>
                <a:extLst>
                  <a:ext uri="{0D108BD9-81ED-4DB2-BD59-A6C34878D82A}">
                    <a16:rowId xmlns:a16="http://schemas.microsoft.com/office/drawing/2014/main" val="10003"/>
                  </a:ext>
                </a:extLst>
              </a:tr>
              <a:tr h="281405">
                <a:tc>
                  <a:txBody>
                    <a:bodyPr/>
                    <a:lstStyle/>
                    <a:p>
                      <a:pPr algn="l" rtl="0" fontAlgn="b"/>
                      <a:r>
                        <a:rPr lang="en-US" sz="1600" u="none" strike="noStrike">
                          <a:effectLst/>
                        </a:rPr>
                        <a:t>Fees </a:t>
                      </a:r>
                      <a:endParaRPr lang="en-US" sz="1600" b="1" i="0" u="none" strike="noStrike">
                        <a:solidFill>
                          <a:srgbClr val="000000"/>
                        </a:solidFill>
                        <a:effectLst/>
                        <a:latin typeface="Calibri" panose="020F0502020204030204" pitchFamily="34" charset="0"/>
                      </a:endParaRPr>
                    </a:p>
                  </a:txBody>
                  <a:tcPr marL="5063" marR="5063" marT="5063"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143,220.00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67,993.00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145,000.00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152,250.00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159,862.50</a:t>
                      </a:r>
                    </a:p>
                  </a:txBody>
                  <a:tcPr marL="7620" marR="7620" marT="7620"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167,855.63</a:t>
                      </a:r>
                    </a:p>
                  </a:txBody>
                  <a:tcPr marL="7620" marR="7620" marT="7620" marB="0" anchor="b"/>
                </a:tc>
                <a:extLst>
                  <a:ext uri="{0D108BD9-81ED-4DB2-BD59-A6C34878D82A}">
                    <a16:rowId xmlns:a16="http://schemas.microsoft.com/office/drawing/2014/main" val="10004"/>
                  </a:ext>
                </a:extLst>
              </a:tr>
              <a:tr h="281405">
                <a:tc>
                  <a:txBody>
                    <a:bodyPr/>
                    <a:lstStyle/>
                    <a:p>
                      <a:pPr algn="l" rtl="0" fontAlgn="b"/>
                      <a:r>
                        <a:rPr lang="en-US" sz="1600" u="none" strike="noStrike">
                          <a:effectLst/>
                        </a:rPr>
                        <a:t>Fines</a:t>
                      </a:r>
                      <a:endParaRPr lang="en-US" sz="1600" b="1" i="0" u="none" strike="noStrike">
                        <a:solidFill>
                          <a:srgbClr val="000000"/>
                        </a:solidFill>
                        <a:effectLst/>
                        <a:latin typeface="Calibri" panose="020F0502020204030204" pitchFamily="34" charset="0"/>
                      </a:endParaRPr>
                    </a:p>
                  </a:txBody>
                  <a:tcPr marL="5063" marR="5063" marT="5063"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5,712.00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10,000.00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10,500.00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11,025.00</a:t>
                      </a:r>
                    </a:p>
                  </a:txBody>
                  <a:tcPr marL="7620" marR="7620" marT="7620"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11,576.25</a:t>
                      </a:r>
                    </a:p>
                  </a:txBody>
                  <a:tcPr marL="7620" marR="7620" marT="7620" marB="0" anchor="b"/>
                </a:tc>
                <a:extLst>
                  <a:ext uri="{0D108BD9-81ED-4DB2-BD59-A6C34878D82A}">
                    <a16:rowId xmlns:a16="http://schemas.microsoft.com/office/drawing/2014/main" val="10005"/>
                  </a:ext>
                </a:extLst>
              </a:tr>
              <a:tr h="533720">
                <a:tc>
                  <a:txBody>
                    <a:bodyPr/>
                    <a:lstStyle/>
                    <a:p>
                      <a:pPr algn="l" rtl="0" fontAlgn="b"/>
                      <a:r>
                        <a:rPr lang="en-US" sz="1600" u="none" strike="noStrike">
                          <a:effectLst/>
                        </a:rPr>
                        <a:t>Licence</a:t>
                      </a:r>
                      <a:endParaRPr lang="en-US" sz="1600" b="1" i="0" u="none" strike="noStrike">
                        <a:solidFill>
                          <a:srgbClr val="000000"/>
                        </a:solidFill>
                        <a:effectLst/>
                        <a:latin typeface="Calibri" panose="020F0502020204030204" pitchFamily="34" charset="0"/>
                      </a:endParaRPr>
                    </a:p>
                  </a:txBody>
                  <a:tcPr marL="5063" marR="5063" marT="5063"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60,000.00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22,553.00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60,000.00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63,000.00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66,150.00</a:t>
                      </a:r>
                    </a:p>
                  </a:txBody>
                  <a:tcPr marL="7620" marR="7620" marT="7620"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69,457.50</a:t>
                      </a:r>
                    </a:p>
                  </a:txBody>
                  <a:tcPr marL="7620" marR="7620" marT="7620" marB="0" anchor="b"/>
                </a:tc>
                <a:extLst>
                  <a:ext uri="{0D108BD9-81ED-4DB2-BD59-A6C34878D82A}">
                    <a16:rowId xmlns:a16="http://schemas.microsoft.com/office/drawing/2014/main" val="10006"/>
                  </a:ext>
                </a:extLst>
              </a:tr>
              <a:tr h="281405">
                <a:tc>
                  <a:txBody>
                    <a:bodyPr/>
                    <a:lstStyle/>
                    <a:p>
                      <a:pPr algn="l" rtl="0" fontAlgn="b"/>
                      <a:r>
                        <a:rPr lang="en-US" sz="1600" u="none" strike="noStrike">
                          <a:effectLst/>
                        </a:rPr>
                        <a:t>Land</a:t>
                      </a:r>
                      <a:endParaRPr lang="en-US" sz="1600" b="1" i="0" u="none" strike="noStrike">
                        <a:solidFill>
                          <a:srgbClr val="000000"/>
                        </a:solidFill>
                        <a:effectLst/>
                        <a:latin typeface="Calibri" panose="020F0502020204030204" pitchFamily="34" charset="0"/>
                      </a:endParaRPr>
                    </a:p>
                  </a:txBody>
                  <a:tcPr marL="5063" marR="5063" marT="5063"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15,000.00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25,821.00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30,000.00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31,500.00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33,075.00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34,728.75</a:t>
                      </a:r>
                    </a:p>
                  </a:txBody>
                  <a:tcPr marL="7620" marR="7620" marT="7620" marB="0" anchor="b"/>
                </a:tc>
                <a:extLst>
                  <a:ext uri="{0D108BD9-81ED-4DB2-BD59-A6C34878D82A}">
                    <a16:rowId xmlns:a16="http://schemas.microsoft.com/office/drawing/2014/main" val="10007"/>
                  </a:ext>
                </a:extLst>
              </a:tr>
              <a:tr h="281405">
                <a:tc>
                  <a:txBody>
                    <a:bodyPr/>
                    <a:lstStyle/>
                    <a:p>
                      <a:pPr algn="l" rtl="0" fontAlgn="b"/>
                      <a:r>
                        <a:rPr lang="en-US" sz="1600" u="none" strike="noStrike">
                          <a:effectLst/>
                        </a:rPr>
                        <a:t>Rent</a:t>
                      </a:r>
                      <a:endParaRPr lang="en-US" sz="1600" b="1" i="0" u="none" strike="noStrike">
                        <a:solidFill>
                          <a:srgbClr val="000000"/>
                        </a:solidFill>
                        <a:effectLst/>
                        <a:latin typeface="Calibri" panose="020F0502020204030204" pitchFamily="34" charset="0"/>
                      </a:endParaRPr>
                    </a:p>
                  </a:txBody>
                  <a:tcPr marL="5063" marR="5063" marT="5063" marB="0" anchor="b"/>
                </a:tc>
                <a:tc>
                  <a:txBody>
                    <a:bodyPr/>
                    <a:lstStyle/>
                    <a:p>
                      <a:pPr algn="r" fontAlgn="b"/>
                      <a:r>
                        <a:rPr lang="en-US" sz="1600" b="0" i="0" u="none" strike="noStrike">
                          <a:solidFill>
                            <a:srgbClr val="000000"/>
                          </a:solidFill>
                          <a:effectLst/>
                          <a:latin typeface="Times New Roman" panose="02020603050405020304" pitchFamily="18" charset="0"/>
                          <a:cs typeface="Times New Roman" panose="02020603050405020304" pitchFamily="18" charset="0"/>
                        </a:rPr>
                        <a:t>26,000.00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22,380.00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5,250.00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5,512.50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5,788.13</a:t>
                      </a:r>
                    </a:p>
                  </a:txBody>
                  <a:tcPr marL="7620" marR="7620" marT="7620" marB="0" anchor="b"/>
                </a:tc>
                <a:extLst>
                  <a:ext uri="{0D108BD9-81ED-4DB2-BD59-A6C34878D82A}">
                    <a16:rowId xmlns:a16="http://schemas.microsoft.com/office/drawing/2014/main" val="10008"/>
                  </a:ext>
                </a:extLst>
              </a:tr>
              <a:tr h="533720">
                <a:tc>
                  <a:txBody>
                    <a:bodyPr/>
                    <a:lstStyle/>
                    <a:p>
                      <a:pPr algn="l" rtl="0" fontAlgn="b"/>
                      <a:r>
                        <a:rPr lang="en-US" sz="1600" u="none" strike="noStrike">
                          <a:effectLst/>
                        </a:rPr>
                        <a:t>Investment</a:t>
                      </a:r>
                      <a:endParaRPr lang="en-US" sz="1600" b="1" i="0" u="none" strike="noStrike">
                        <a:solidFill>
                          <a:srgbClr val="000000"/>
                        </a:solidFill>
                        <a:effectLst/>
                        <a:latin typeface="Calibri" panose="020F0502020204030204" pitchFamily="34" charset="0"/>
                      </a:endParaRPr>
                    </a:p>
                  </a:txBody>
                  <a:tcPr marL="5063" marR="5063" marT="5063"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3,000.00</a:t>
                      </a:r>
                    </a:p>
                  </a:txBody>
                  <a:tcPr marL="7620" marR="7620" marT="7620"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5,000.00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5,250.00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5,512.50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5,788.13</a:t>
                      </a:r>
                    </a:p>
                  </a:txBody>
                  <a:tcPr marL="7620" marR="7620" marT="7620" marB="0" anchor="b"/>
                </a:tc>
                <a:extLst>
                  <a:ext uri="{0D108BD9-81ED-4DB2-BD59-A6C34878D82A}">
                    <a16:rowId xmlns:a16="http://schemas.microsoft.com/office/drawing/2014/main" val="10009"/>
                  </a:ext>
                </a:extLst>
              </a:tr>
              <a:tr h="527637">
                <a:tc>
                  <a:txBody>
                    <a:bodyPr/>
                    <a:lstStyle/>
                    <a:p>
                      <a:pPr algn="l" rtl="0" fontAlgn="b"/>
                      <a:r>
                        <a:rPr lang="en-US" sz="1600" u="none" strike="noStrike">
                          <a:effectLst/>
                        </a:rPr>
                        <a:t>Miscellaneous</a:t>
                      </a:r>
                      <a:endParaRPr lang="en-US" sz="1600" b="1" i="0" u="none" strike="noStrike">
                        <a:solidFill>
                          <a:srgbClr val="000000"/>
                        </a:solidFill>
                        <a:effectLst/>
                        <a:latin typeface="Calibri" panose="020F0502020204030204" pitchFamily="34" charset="0"/>
                      </a:endParaRPr>
                    </a:p>
                  </a:txBody>
                  <a:tcPr marL="5063" marR="5063" marT="5063"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7620" marR="7620" marT="7620" marB="0" anchor="b"/>
                </a:tc>
                <a:tc>
                  <a:txBody>
                    <a:bodyPr/>
                    <a:lstStyle/>
                    <a:p>
                      <a:pPr algn="r" fontAlgn="b"/>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0.00</a:t>
                      </a:r>
                    </a:p>
                  </a:txBody>
                  <a:tcPr marL="7620" marR="7620" marT="7620" marB="0" anchor="b"/>
                </a:tc>
                <a:tc>
                  <a:txBody>
                    <a:bodyPr/>
                    <a:lstStyle/>
                    <a:p>
                      <a:pPr algn="r"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0.00</a:t>
                      </a:r>
                    </a:p>
                  </a:txBody>
                  <a:tcPr marL="7620" marR="7620" marT="7620" marB="0" anchor="b"/>
                </a:tc>
                <a:extLst>
                  <a:ext uri="{0D108BD9-81ED-4DB2-BD59-A6C34878D82A}">
                    <a16:rowId xmlns:a16="http://schemas.microsoft.com/office/drawing/2014/main" val="10010"/>
                  </a:ext>
                </a:extLst>
              </a:tr>
              <a:tr h="281405">
                <a:tc>
                  <a:txBody>
                    <a:bodyPr/>
                    <a:lstStyle/>
                    <a:p>
                      <a:pPr algn="l" rtl="0" fontAlgn="b"/>
                      <a:r>
                        <a:rPr lang="en-US" sz="1600" u="none" strike="noStrike">
                          <a:effectLst/>
                        </a:rPr>
                        <a:t>Total</a:t>
                      </a:r>
                      <a:endParaRPr lang="en-US" sz="1600" b="1" i="0" u="none" strike="noStrike">
                        <a:solidFill>
                          <a:srgbClr val="000000"/>
                        </a:solidFill>
                        <a:effectLst/>
                        <a:latin typeface="Calibri" panose="020F0502020204030204" pitchFamily="34" charset="0"/>
                      </a:endParaRPr>
                    </a:p>
                  </a:txBody>
                  <a:tcPr marL="5063" marR="5063" marT="5063" marB="0" anchor="b"/>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302,220.00</a:t>
                      </a:r>
                    </a:p>
                  </a:txBody>
                  <a:tcPr marL="7620" marR="7620" marT="7620" marB="0" anchor="b"/>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180,821.00</a:t>
                      </a:r>
                    </a:p>
                  </a:txBody>
                  <a:tcPr marL="7620" marR="7620" marT="7620" marB="0" anchor="b"/>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306,000.00</a:t>
                      </a:r>
                    </a:p>
                  </a:txBody>
                  <a:tcPr marL="7620" marR="7620" marT="7620" marB="0" anchor="b"/>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321,300.00</a:t>
                      </a:r>
                    </a:p>
                  </a:txBody>
                  <a:tcPr marL="7620" marR="7620" marT="7620" marB="0" anchor="b"/>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337,365.00</a:t>
                      </a:r>
                    </a:p>
                  </a:txBody>
                  <a:tcPr marL="7620" marR="7620" marT="7620" marB="0" anchor="b"/>
                </a:tc>
                <a:tc>
                  <a:txBody>
                    <a:bodyPr/>
                    <a:lstStyle/>
                    <a:p>
                      <a:pPr algn="r"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354,233.25</a:t>
                      </a: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1983336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t>2021-2024 REVENUE PROJECTIONS – ALL REVENUE SOURCES</a:t>
            </a:r>
            <a:br>
              <a:rPr lang="en-US" sz="2400" dirty="0">
                <a:solidFill>
                  <a:srgbClr val="00B050"/>
                </a:solidFill>
              </a:rPr>
            </a:br>
            <a:endParaRPr lang="en-US" sz="2400" dirty="0">
              <a:solidFill>
                <a:srgbClr val="00B050"/>
              </a:solidFill>
            </a:endParaRPr>
          </a:p>
        </p:txBody>
      </p:sp>
      <p:sp>
        <p:nvSpPr>
          <p:cNvPr id="3" name="Slide Number Placeholder 2"/>
          <p:cNvSpPr>
            <a:spLocks noGrp="1"/>
          </p:cNvSpPr>
          <p:nvPr>
            <p:ph type="sldNum" sz="quarter" idx="12"/>
          </p:nvPr>
        </p:nvSpPr>
        <p:spPr/>
        <p:txBody>
          <a:bodyPr/>
          <a:lstStyle/>
          <a:p>
            <a:fld id="{A964C0AA-13C5-42F8-8707-B9C6EA4D33F1}" type="slidenum">
              <a:rPr lang="en-GB" smtClean="0"/>
              <a:t>57</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4009168067"/>
              </p:ext>
            </p:extLst>
          </p:nvPr>
        </p:nvGraphicFramePr>
        <p:xfrm>
          <a:off x="144379" y="1311442"/>
          <a:ext cx="8795084" cy="4967782"/>
        </p:xfrm>
        <a:graphic>
          <a:graphicData uri="http://schemas.openxmlformats.org/drawingml/2006/table">
            <a:tbl>
              <a:tblPr>
                <a:tableStyleId>{5C22544A-7EE6-4342-B048-85BDC9FD1C3A}</a:tableStyleId>
              </a:tblPr>
              <a:tblGrid>
                <a:gridCol w="1893710">
                  <a:extLst>
                    <a:ext uri="{9D8B030D-6E8A-4147-A177-3AD203B41FA5}">
                      <a16:colId xmlns:a16="http://schemas.microsoft.com/office/drawing/2014/main" val="396664568"/>
                    </a:ext>
                  </a:extLst>
                </a:gridCol>
                <a:gridCol w="1150229">
                  <a:extLst>
                    <a:ext uri="{9D8B030D-6E8A-4147-A177-3AD203B41FA5}">
                      <a16:colId xmlns:a16="http://schemas.microsoft.com/office/drawing/2014/main" val="2106926577"/>
                    </a:ext>
                  </a:extLst>
                </a:gridCol>
                <a:gridCol w="1150229">
                  <a:extLst>
                    <a:ext uri="{9D8B030D-6E8A-4147-A177-3AD203B41FA5}">
                      <a16:colId xmlns:a16="http://schemas.microsoft.com/office/drawing/2014/main" val="3234191848"/>
                    </a:ext>
                  </a:extLst>
                </a:gridCol>
                <a:gridCol w="1150229">
                  <a:extLst>
                    <a:ext uri="{9D8B030D-6E8A-4147-A177-3AD203B41FA5}">
                      <a16:colId xmlns:a16="http://schemas.microsoft.com/office/drawing/2014/main" val="161669387"/>
                    </a:ext>
                  </a:extLst>
                </a:gridCol>
                <a:gridCol w="1150229">
                  <a:extLst>
                    <a:ext uri="{9D8B030D-6E8A-4147-A177-3AD203B41FA5}">
                      <a16:colId xmlns:a16="http://schemas.microsoft.com/office/drawing/2014/main" val="1697769390"/>
                    </a:ext>
                  </a:extLst>
                </a:gridCol>
                <a:gridCol w="1150229">
                  <a:extLst>
                    <a:ext uri="{9D8B030D-6E8A-4147-A177-3AD203B41FA5}">
                      <a16:colId xmlns:a16="http://schemas.microsoft.com/office/drawing/2014/main" val="1312674208"/>
                    </a:ext>
                  </a:extLst>
                </a:gridCol>
                <a:gridCol w="1150229">
                  <a:extLst>
                    <a:ext uri="{9D8B030D-6E8A-4147-A177-3AD203B41FA5}">
                      <a16:colId xmlns:a16="http://schemas.microsoft.com/office/drawing/2014/main" val="4018943956"/>
                    </a:ext>
                  </a:extLst>
                </a:gridCol>
              </a:tblGrid>
              <a:tr h="327721">
                <a:tc gridSpan="7">
                  <a:txBody>
                    <a:bodyPr/>
                    <a:lstStyle/>
                    <a:p>
                      <a:pPr algn="ctr" fontAlgn="b"/>
                      <a:r>
                        <a:rPr lang="en-US" sz="1400" u="none" strike="noStrike" dirty="0">
                          <a:effectLst/>
                        </a:rPr>
                        <a:t>REVENUE PROJECTION- ALL REVENUE SOURCES</a:t>
                      </a:r>
                      <a:endParaRPr lang="en-US" sz="1400" b="1" i="0" u="none" strike="noStrike" dirty="0">
                        <a:solidFill>
                          <a:srgbClr val="000000"/>
                        </a:solidFill>
                        <a:effectLst/>
                        <a:latin typeface="Calibri" panose="020F0502020204030204" pitchFamily="34" charset="0"/>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189774626"/>
                  </a:ext>
                </a:extLst>
              </a:tr>
              <a:tr h="409384">
                <a:tc>
                  <a:txBody>
                    <a:bodyPr/>
                    <a:lstStyle/>
                    <a:p>
                      <a:pPr algn="l" rtl="0" fontAlgn="b"/>
                      <a:r>
                        <a:rPr lang="en-US" sz="1400" u="none" strike="noStrike" dirty="0">
                          <a:effectLst/>
                        </a:rPr>
                        <a:t>ITEM</a:t>
                      </a:r>
                      <a:endParaRPr lang="en-US" sz="1400" b="1" i="0" u="none" strike="noStrike" dirty="0">
                        <a:solidFill>
                          <a:srgbClr val="000000"/>
                        </a:solidFill>
                        <a:effectLst/>
                        <a:latin typeface="Calibri" panose="020F0502020204030204" pitchFamily="34" charset="0"/>
                      </a:endParaRPr>
                    </a:p>
                  </a:txBody>
                  <a:tcPr marL="9525" marR="9525" marT="9525" marB="0" anchor="b"/>
                </a:tc>
                <a:tc gridSpan="2">
                  <a:txBody>
                    <a:bodyPr/>
                    <a:lstStyle/>
                    <a:p>
                      <a:pPr algn="ctr" fontAlgn="b"/>
                      <a:r>
                        <a:rPr lang="en-US" sz="1400" b="1" i="0" u="none" strike="noStrike" dirty="0">
                          <a:solidFill>
                            <a:schemeClr val="tx1"/>
                          </a:solidFill>
                          <a:effectLst/>
                          <a:latin typeface="Calibri" panose="020F0502020204030204" pitchFamily="34" charset="0"/>
                        </a:rPr>
                        <a:t>2020</a:t>
                      </a:r>
                    </a:p>
                    <a:p>
                      <a:pPr algn="ctr" fontAlgn="b"/>
                      <a:r>
                        <a:rPr lang="en-US" sz="1400" b="1" i="0" u="none" strike="noStrike" dirty="0">
                          <a:solidFill>
                            <a:schemeClr val="tx1"/>
                          </a:solidFill>
                          <a:effectLst/>
                          <a:latin typeface="Calibri" panose="020F0502020204030204" pitchFamily="34" charset="0"/>
                        </a:rPr>
                        <a:t>       Budget</a:t>
                      </a:r>
                      <a:r>
                        <a:rPr lang="en-US" sz="1400" b="1" i="0" u="none" strike="noStrike" baseline="0" dirty="0">
                          <a:solidFill>
                            <a:schemeClr val="tx1"/>
                          </a:solidFill>
                          <a:effectLst/>
                          <a:latin typeface="Calibri" panose="020F0502020204030204" pitchFamily="34" charset="0"/>
                        </a:rPr>
                        <a:t>         Actual (Aug)</a:t>
                      </a:r>
                      <a:endParaRPr lang="en-US" sz="1400" b="1" i="0" u="none" strike="noStrike" dirty="0">
                        <a:solidFill>
                          <a:schemeClr val="tx1"/>
                        </a:solidFill>
                        <a:effectLst/>
                        <a:latin typeface="Calibri" panose="020F0502020204030204" pitchFamily="34" charset="0"/>
                      </a:endParaRPr>
                    </a:p>
                  </a:txBody>
                  <a:tcPr marL="9525" marR="9525" marT="9525" marB="0" anchor="b"/>
                </a:tc>
                <a:tc hMerge="1">
                  <a:txBody>
                    <a:bodyPr/>
                    <a:lstStyle/>
                    <a:p>
                      <a:pPr algn="ctr" fontAlgn="b"/>
                      <a:endParaRPr lang="en-US"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1400" u="none" strike="noStrike" dirty="0">
                          <a:effectLst/>
                        </a:rPr>
                        <a:t>2021</a:t>
                      </a:r>
                      <a:endParaRPr lang="en-US"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n-US" sz="1400" u="none" strike="noStrike">
                          <a:effectLst/>
                        </a:rPr>
                        <a:t>2022</a:t>
                      </a:r>
                      <a:endParaRPr lang="en-US"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400" u="none" strike="noStrike">
                          <a:effectLst/>
                        </a:rPr>
                        <a:t>2023</a:t>
                      </a:r>
                      <a:endParaRPr lang="en-US"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n-US" sz="1400" u="none" strike="noStrike">
                          <a:effectLst/>
                        </a:rPr>
                        <a:t>2024</a:t>
                      </a:r>
                      <a:endParaRPr lang="en-US"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386548754"/>
                  </a:ext>
                </a:extLst>
              </a:tr>
              <a:tr h="273100">
                <a:tc>
                  <a:txBody>
                    <a:bodyPr/>
                    <a:lstStyle/>
                    <a:p>
                      <a:pPr algn="l" rtl="0" fontAlgn="b"/>
                      <a:r>
                        <a:rPr lang="en-US" sz="1400" u="none" strike="noStrike" dirty="0">
                          <a:effectLst/>
                        </a:rPr>
                        <a:t>IGF</a:t>
                      </a:r>
                      <a:endParaRPr lang="en-US"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US" sz="1400" b="0" i="0" u="none" strike="noStrike" dirty="0">
                          <a:solidFill>
                            <a:srgbClr val="000000"/>
                          </a:solidFill>
                          <a:effectLst/>
                          <a:latin typeface="Arial Narrow" panose="020B0606020202030204" pitchFamily="34" charset="0"/>
                          <a:cs typeface="Arial" panose="020B0604020202020204" pitchFamily="34" charset="0"/>
                        </a:rPr>
                        <a:t>302,220.00</a:t>
                      </a:r>
                    </a:p>
                  </a:txBody>
                  <a:tcPr marL="9525" marR="9525" marT="9525" marB="0" anchor="b"/>
                </a:tc>
                <a:tc>
                  <a:txBody>
                    <a:bodyPr/>
                    <a:lstStyle/>
                    <a:p>
                      <a:pPr algn="r" fontAlgn="b"/>
                      <a:r>
                        <a:rPr lang="en-US" sz="1400" b="0" i="0" u="none" strike="noStrike" dirty="0">
                          <a:solidFill>
                            <a:srgbClr val="000000"/>
                          </a:solidFill>
                          <a:effectLst/>
                          <a:latin typeface="Calibri" panose="020F0502020204030204" pitchFamily="34" charset="0"/>
                        </a:rPr>
                        <a:t>180,821.00</a:t>
                      </a:r>
                    </a:p>
                  </a:txBody>
                  <a:tcPr marL="7620" marR="7620" marT="762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306,000.00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321,300.00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337,365.00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354,233.25</a:t>
                      </a:r>
                    </a:p>
                  </a:txBody>
                  <a:tcPr marL="7620" marR="7620" marT="7620" marB="0" anchor="b"/>
                </a:tc>
                <a:extLst>
                  <a:ext uri="{0D108BD9-81ED-4DB2-BD59-A6C34878D82A}">
                    <a16:rowId xmlns:a16="http://schemas.microsoft.com/office/drawing/2014/main" val="3463069213"/>
                  </a:ext>
                </a:extLst>
              </a:tr>
              <a:tr h="546203">
                <a:tc>
                  <a:txBody>
                    <a:bodyPr/>
                    <a:lstStyle/>
                    <a:p>
                      <a:pPr algn="l" rtl="0" fontAlgn="b"/>
                      <a:r>
                        <a:rPr lang="en-US" sz="1400" u="none" strike="noStrike" dirty="0">
                          <a:effectLst/>
                          <a:latin typeface="Times New Roman" panose="02020603050405020304" pitchFamily="18" charset="0"/>
                          <a:cs typeface="Times New Roman" panose="02020603050405020304" pitchFamily="18" charset="0"/>
                        </a:rPr>
                        <a:t>Compensation Transfer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1,270,123.06</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846,748.67</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1,568,876.88</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1,647,320.72</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1,729,686.76</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1,816,171.10</a:t>
                      </a:r>
                    </a:p>
                  </a:txBody>
                  <a:tcPr marL="7620" marR="7620" marT="7620" marB="0" anchor="b"/>
                </a:tc>
                <a:extLst>
                  <a:ext uri="{0D108BD9-81ED-4DB2-BD59-A6C34878D82A}">
                    <a16:rowId xmlns:a16="http://schemas.microsoft.com/office/drawing/2014/main" val="3271557123"/>
                  </a:ext>
                </a:extLst>
              </a:tr>
              <a:tr h="546203">
                <a:tc>
                  <a:txBody>
                    <a:bodyPr/>
                    <a:lstStyle/>
                    <a:p>
                      <a:pPr algn="l" rtl="0" fontAlgn="b"/>
                      <a:r>
                        <a:rPr lang="en-US" sz="1400" u="none" strike="noStrike" dirty="0">
                          <a:effectLst/>
                          <a:latin typeface="Times New Roman" panose="02020603050405020304" pitchFamily="18" charset="0"/>
                          <a:cs typeface="Times New Roman" panose="02020603050405020304" pitchFamily="18" charset="0"/>
                        </a:rPr>
                        <a:t>Goods and Services Transfer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71,323.72</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46,646.20</a:t>
                      </a:r>
                    </a:p>
                  </a:txBody>
                  <a:tcPr marL="7620" marR="7620" marT="762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79,823.00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83,814.15</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88,004.86</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92,405.10</a:t>
                      </a:r>
                    </a:p>
                  </a:txBody>
                  <a:tcPr marL="7620" marR="7620" marT="7620" marB="0" anchor="b"/>
                </a:tc>
                <a:extLst>
                  <a:ext uri="{0D108BD9-81ED-4DB2-BD59-A6C34878D82A}">
                    <a16:rowId xmlns:a16="http://schemas.microsoft.com/office/drawing/2014/main" val="2595082313"/>
                  </a:ext>
                </a:extLst>
              </a:tr>
              <a:tr h="273100">
                <a:tc>
                  <a:txBody>
                    <a:bodyPr/>
                    <a:lstStyle/>
                    <a:p>
                      <a:pPr algn="l" rtl="0"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World Bank</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216,265.41</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150,000.00</a:t>
                      </a:r>
                    </a:p>
                  </a:txBody>
                  <a:tcPr marL="7620" marR="7620" marT="762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100,000.00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105,000.00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110,250.00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115,762.50</a:t>
                      </a:r>
                    </a:p>
                  </a:txBody>
                  <a:tcPr marL="7620" marR="7620" marT="7620" marB="0" anchor="b"/>
                </a:tc>
                <a:extLst>
                  <a:ext uri="{0D108BD9-81ED-4DB2-BD59-A6C34878D82A}">
                    <a16:rowId xmlns:a16="http://schemas.microsoft.com/office/drawing/2014/main" val="2608636263"/>
                  </a:ext>
                </a:extLst>
              </a:tr>
              <a:tr h="273100">
                <a:tc>
                  <a:txBody>
                    <a:bodyPr/>
                    <a:lstStyle/>
                    <a:p>
                      <a:pPr algn="l" rtl="0" fontAlgn="b"/>
                      <a:r>
                        <a:rPr lang="en-US" sz="1400" u="none" strike="noStrike">
                          <a:effectLst/>
                          <a:latin typeface="Times New Roman" panose="02020603050405020304" pitchFamily="18" charset="0"/>
                          <a:cs typeface="Times New Roman" panose="02020603050405020304" pitchFamily="18" charset="0"/>
                        </a:rPr>
                        <a:t>DACF</a:t>
                      </a:r>
                      <a:endParaRPr lang="en-US" sz="14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4,038,890.64</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899,888.28</a:t>
                      </a:r>
                    </a:p>
                  </a:txBody>
                  <a:tcPr marL="7620" marR="7620" marT="762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3,557,876.00</a:t>
                      </a:r>
                    </a:p>
                  </a:txBody>
                  <a:tcPr marL="7620" marR="7620" marT="762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3,735,769.80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3,922,558.29</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4,118,686.20</a:t>
                      </a:r>
                    </a:p>
                  </a:txBody>
                  <a:tcPr marL="7620" marR="7620" marT="7620" marB="0" anchor="b"/>
                </a:tc>
                <a:extLst>
                  <a:ext uri="{0D108BD9-81ED-4DB2-BD59-A6C34878D82A}">
                    <a16:rowId xmlns:a16="http://schemas.microsoft.com/office/drawing/2014/main" val="968735439"/>
                  </a:ext>
                </a:extLst>
              </a:tr>
              <a:tr h="273100">
                <a:tc>
                  <a:txBody>
                    <a:bodyPr/>
                    <a:lstStyle/>
                    <a:p>
                      <a:pPr algn="l" rtl="0" fontAlgn="b"/>
                      <a:r>
                        <a:rPr lang="en-US" sz="1400" u="none" strike="noStrike" dirty="0">
                          <a:effectLst/>
                          <a:latin typeface="Times New Roman" panose="02020603050405020304" pitchFamily="18" charset="0"/>
                          <a:cs typeface="Times New Roman" panose="02020603050405020304" pitchFamily="18" charset="0"/>
                        </a:rPr>
                        <a:t>DACF-RFG</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744,420.33</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176,520.00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1,181,803.00</a:t>
                      </a:r>
                    </a:p>
                  </a:txBody>
                  <a:tcPr marL="7620" marR="7620" marT="762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1,240,893.15</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1,302,937.81</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1,368,084.70</a:t>
                      </a:r>
                    </a:p>
                  </a:txBody>
                  <a:tcPr marL="7620" marR="7620" marT="7620" marB="0" anchor="b"/>
                </a:tc>
                <a:extLst>
                  <a:ext uri="{0D108BD9-81ED-4DB2-BD59-A6C34878D82A}">
                    <a16:rowId xmlns:a16="http://schemas.microsoft.com/office/drawing/2014/main" val="2700905029"/>
                  </a:ext>
                </a:extLst>
              </a:tr>
              <a:tr h="273100">
                <a:tc>
                  <a:txBody>
                    <a:bodyPr/>
                    <a:lstStyle/>
                    <a:p>
                      <a:pPr algn="l" rtl="0"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MP CF</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583,141.88</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542,047.08</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400,000.00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420,000.00</a:t>
                      </a:r>
                    </a:p>
                  </a:txBody>
                  <a:tcPr marL="7620" marR="7620" marT="762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441,000.00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463,050.00</a:t>
                      </a:r>
                    </a:p>
                  </a:txBody>
                  <a:tcPr marL="7620" marR="7620" marT="7620" marB="0" anchor="b"/>
                </a:tc>
                <a:extLst>
                  <a:ext uri="{0D108BD9-81ED-4DB2-BD59-A6C34878D82A}">
                    <a16:rowId xmlns:a16="http://schemas.microsoft.com/office/drawing/2014/main" val="1055208105"/>
                  </a:ext>
                </a:extLst>
              </a:tr>
              <a:tr h="273100">
                <a:tc>
                  <a:txBody>
                    <a:bodyPr/>
                    <a:lstStyle/>
                    <a:p>
                      <a:pPr algn="l" rtl="0"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UNICEF/WV</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162,000.00</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254,092.00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172,000.00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180,600.00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189,630.00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199,111.50</a:t>
                      </a:r>
                    </a:p>
                  </a:txBody>
                  <a:tcPr marL="7620" marR="7620" marT="7620" marB="0" anchor="b"/>
                </a:tc>
                <a:extLst>
                  <a:ext uri="{0D108BD9-81ED-4DB2-BD59-A6C34878D82A}">
                    <a16:rowId xmlns:a16="http://schemas.microsoft.com/office/drawing/2014/main" val="844563429"/>
                  </a:ext>
                </a:extLst>
              </a:tr>
              <a:tr h="546203">
                <a:tc>
                  <a:txBody>
                    <a:bodyPr/>
                    <a:lstStyle/>
                    <a:p>
                      <a:pPr algn="l" rtl="0"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CIDA</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162,712.58</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260,827.90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124,634.00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130,865.70</a:t>
                      </a:r>
                    </a:p>
                  </a:txBody>
                  <a:tcPr marL="7620" marR="7620" marT="762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137,408.99</a:t>
                      </a:r>
                    </a:p>
                  </a:txBody>
                  <a:tcPr marL="7620" marR="7620" marT="762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144,279.43</a:t>
                      </a:r>
                    </a:p>
                  </a:txBody>
                  <a:tcPr marL="7620" marR="7620" marT="7620" marB="0" anchor="b"/>
                </a:tc>
                <a:extLst>
                  <a:ext uri="{0D108BD9-81ED-4DB2-BD59-A6C34878D82A}">
                    <a16:rowId xmlns:a16="http://schemas.microsoft.com/office/drawing/2014/main" val="2937901908"/>
                  </a:ext>
                </a:extLst>
              </a:tr>
              <a:tr h="302000">
                <a:tc>
                  <a:txBody>
                    <a:bodyPr/>
                    <a:lstStyle/>
                    <a:p>
                      <a:pPr algn="l" rtl="0"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PWD CF</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400,000.00</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400,000.00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420,000.00</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441,000.00</a:t>
                      </a:r>
                    </a:p>
                  </a:txBody>
                  <a:tcPr marL="7620" marR="7620" marT="7620"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463,050.00</a:t>
                      </a:r>
                    </a:p>
                  </a:txBody>
                  <a:tcPr marL="7620" marR="7620" marT="7620" marB="0" anchor="b"/>
                </a:tc>
                <a:extLst>
                  <a:ext uri="{0D108BD9-81ED-4DB2-BD59-A6C34878D82A}">
                    <a16:rowId xmlns:a16="http://schemas.microsoft.com/office/drawing/2014/main" val="1536601639"/>
                  </a:ext>
                </a:extLst>
              </a:tr>
              <a:tr h="340582">
                <a:tc>
                  <a:txBody>
                    <a:bodyPr/>
                    <a:lstStyle/>
                    <a:p>
                      <a:pPr algn="l" rtl="0"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Ghana Gas</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150,000.00</a:t>
                      </a:r>
                    </a:p>
                  </a:txBody>
                  <a:tcPr marL="9525" marR="9525" marT="9525" marB="0" anchor="b"/>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113,898.81</a:t>
                      </a:r>
                    </a:p>
                  </a:txBody>
                  <a:tcPr marL="7620" marR="7620" marT="7620" marB="0" anchor="b"/>
                </a:tc>
                <a:tc>
                  <a:txBody>
                    <a:bodyPr/>
                    <a:lstStyle/>
                    <a:p>
                      <a:pPr algn="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0</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   </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   </a:t>
                      </a:r>
                    </a:p>
                  </a:txBody>
                  <a:tcPr marL="7620" marR="7620" marT="7620" marB="0" anchor="b"/>
                </a:tc>
                <a:extLst>
                  <a:ext uri="{0D108BD9-81ED-4DB2-BD59-A6C34878D82A}">
                    <a16:rowId xmlns:a16="http://schemas.microsoft.com/office/drawing/2014/main" val="3350938644"/>
                  </a:ext>
                </a:extLst>
              </a:tr>
              <a:tr h="284025">
                <a:tc>
                  <a:txBody>
                    <a:bodyPr/>
                    <a:lstStyle/>
                    <a:p>
                      <a:pPr algn="l" rtl="0" fontAlgn="ctr"/>
                      <a:r>
                        <a:rPr lang="en-US" sz="1400" u="none" strike="noStrike" dirty="0">
                          <a:effectLst/>
                          <a:latin typeface="Times New Roman" panose="02020603050405020304" pitchFamily="18" charset="0"/>
                          <a:cs typeface="Times New Roman" panose="02020603050405020304" pitchFamily="18" charset="0"/>
                        </a:rPr>
                        <a:t>TOTAL</a:t>
                      </a:r>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2422" marR="2422" marT="2422" marB="0" anchor="ctr"/>
                </a:tc>
                <a:tc>
                  <a:txBody>
                    <a:bodyPr/>
                    <a:lstStyle/>
                    <a:p>
                      <a:pPr algn="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8,101,097.62</a:t>
                      </a:r>
                    </a:p>
                  </a:txBody>
                  <a:tcPr marL="7620" marR="7620" marT="7620" marB="0" anchor="b"/>
                </a:tc>
                <a:tc>
                  <a:txBody>
                    <a:bodyPr/>
                    <a:lstStyle/>
                    <a:p>
                      <a:pPr algn="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3,471,489.94</a:t>
                      </a:r>
                    </a:p>
                  </a:txBody>
                  <a:tcPr marL="7620" marR="7620" marT="7620" marB="0" anchor="b"/>
                </a:tc>
                <a:tc>
                  <a:txBody>
                    <a:bodyPr/>
                    <a:lstStyle/>
                    <a:p>
                      <a:pPr algn="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7,891,012.88</a:t>
                      </a:r>
                    </a:p>
                  </a:txBody>
                  <a:tcPr marL="7620" marR="7620" marT="7620" marB="0" anchor="b"/>
                </a:tc>
                <a:tc>
                  <a:txBody>
                    <a:bodyPr/>
                    <a:lstStyle/>
                    <a:p>
                      <a:pPr algn="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8,285,563.52</a:t>
                      </a:r>
                    </a:p>
                  </a:txBody>
                  <a:tcPr marL="7620" marR="7620" marT="7620" marB="0" anchor="b"/>
                </a:tc>
                <a:tc>
                  <a:txBody>
                    <a:bodyPr/>
                    <a:lstStyle/>
                    <a:p>
                      <a:pPr algn="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8,699,841.71</a:t>
                      </a:r>
                    </a:p>
                  </a:txBody>
                  <a:tcPr marL="7620" marR="7620" marT="7620" marB="0" anchor="b"/>
                </a:tc>
                <a:tc>
                  <a:txBody>
                    <a:bodyPr/>
                    <a:lstStyle/>
                    <a:p>
                      <a:pPr algn="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9,134,833.78</a:t>
                      </a:r>
                    </a:p>
                  </a:txBody>
                  <a:tcPr marL="7620" marR="7620" marT="7620" marB="0" anchor="b"/>
                </a:tc>
                <a:extLst>
                  <a:ext uri="{0D108BD9-81ED-4DB2-BD59-A6C34878D82A}">
                    <a16:rowId xmlns:a16="http://schemas.microsoft.com/office/drawing/2014/main" val="1602432233"/>
                  </a:ext>
                </a:extLst>
              </a:tr>
            </a:tbl>
          </a:graphicData>
        </a:graphic>
      </p:graphicFrame>
    </p:spTree>
    <p:extLst>
      <p:ext uri="{BB962C8B-B14F-4D97-AF65-F5344CB8AC3E}">
        <p14:creationId xmlns:p14="http://schemas.microsoft.com/office/powerpoint/2010/main" val="14473490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58</a:t>
            </a:fld>
            <a:endParaRPr lang="en-GB"/>
          </a:p>
        </p:txBody>
      </p:sp>
      <p:sp>
        <p:nvSpPr>
          <p:cNvPr id="6" name="Title 1"/>
          <p:cNvSpPr>
            <a:spLocks noGrp="1"/>
          </p:cNvSpPr>
          <p:nvPr>
            <p:ph type="title"/>
          </p:nvPr>
        </p:nvSpPr>
        <p:spPr>
          <a:xfrm>
            <a:off x="429491" y="593295"/>
            <a:ext cx="8229600" cy="584343"/>
          </a:xfrm>
        </p:spPr>
        <p:txBody>
          <a:bodyPr>
            <a:normAutofit/>
          </a:bodyPr>
          <a:lstStyle/>
          <a:p>
            <a:pPr algn="ctr"/>
            <a:r>
              <a:rPr lang="en-GB" sz="2000" dirty="0"/>
              <a:t>EXPENDITURE BY BUDGET PROGRAMME AND ECONOMIC CLASSIFICATION-ALL FUNDING SOURCES </a:t>
            </a:r>
            <a:endParaRPr lang="en-US" sz="2400" dirty="0"/>
          </a:p>
        </p:txBody>
      </p:sp>
      <p:graphicFrame>
        <p:nvGraphicFramePr>
          <p:cNvPr id="7" name="Table 6"/>
          <p:cNvGraphicFramePr>
            <a:graphicFrameLocks noGrp="1"/>
          </p:cNvGraphicFramePr>
          <p:nvPr>
            <p:extLst>
              <p:ext uri="{D42A27DB-BD31-4B8C-83A1-F6EECF244321}">
                <p14:modId xmlns:p14="http://schemas.microsoft.com/office/powerpoint/2010/main" val="1452546551"/>
              </p:ext>
            </p:extLst>
          </p:nvPr>
        </p:nvGraphicFramePr>
        <p:xfrm>
          <a:off x="158620" y="1219195"/>
          <a:ext cx="8680581" cy="4879515"/>
        </p:xfrm>
        <a:graphic>
          <a:graphicData uri="http://schemas.openxmlformats.org/drawingml/2006/table">
            <a:tbl>
              <a:tblPr firstRow="1" firstCol="1" bandRow="1">
                <a:tableStyleId>{5C22544A-7EE6-4342-B048-85BDC9FD1C3A}</a:tableStyleId>
              </a:tblPr>
              <a:tblGrid>
                <a:gridCol w="1727444">
                  <a:extLst>
                    <a:ext uri="{9D8B030D-6E8A-4147-A177-3AD203B41FA5}">
                      <a16:colId xmlns:a16="http://schemas.microsoft.com/office/drawing/2014/main" val="20000"/>
                    </a:ext>
                  </a:extLst>
                </a:gridCol>
                <a:gridCol w="1986562">
                  <a:extLst>
                    <a:ext uri="{9D8B030D-6E8A-4147-A177-3AD203B41FA5}">
                      <a16:colId xmlns:a16="http://schemas.microsoft.com/office/drawing/2014/main" val="20001"/>
                    </a:ext>
                  </a:extLst>
                </a:gridCol>
                <a:gridCol w="1968337">
                  <a:extLst>
                    <a:ext uri="{9D8B030D-6E8A-4147-A177-3AD203B41FA5}">
                      <a16:colId xmlns:a16="http://schemas.microsoft.com/office/drawing/2014/main" val="20002"/>
                    </a:ext>
                  </a:extLst>
                </a:gridCol>
                <a:gridCol w="1586204">
                  <a:extLst>
                    <a:ext uri="{9D8B030D-6E8A-4147-A177-3AD203B41FA5}">
                      <a16:colId xmlns:a16="http://schemas.microsoft.com/office/drawing/2014/main" val="20003"/>
                    </a:ext>
                  </a:extLst>
                </a:gridCol>
                <a:gridCol w="1412034">
                  <a:extLst>
                    <a:ext uri="{9D8B030D-6E8A-4147-A177-3AD203B41FA5}">
                      <a16:colId xmlns:a16="http://schemas.microsoft.com/office/drawing/2014/main" val="20004"/>
                    </a:ext>
                  </a:extLst>
                </a:gridCol>
              </a:tblGrid>
              <a:tr h="420365">
                <a:tc rowSpan="2">
                  <a:txBody>
                    <a:bodyPr/>
                    <a:lstStyle/>
                    <a:p>
                      <a:pPr marL="0" marR="0">
                        <a:lnSpc>
                          <a:spcPct val="115000"/>
                        </a:lnSpc>
                        <a:spcBef>
                          <a:spcPts val="0"/>
                        </a:spcBef>
                        <a:spcAft>
                          <a:spcPts val="0"/>
                        </a:spcAft>
                      </a:pPr>
                      <a:r>
                        <a:rPr lang="en-US" sz="1400" dirty="0">
                          <a:solidFill>
                            <a:schemeClr val="bg1"/>
                          </a:solidFill>
                          <a:effectLst/>
                        </a:rPr>
                        <a:t>BUDGET PROGRAMME</a:t>
                      </a:r>
                      <a:endParaRPr lang="en-US" sz="1400" dirty="0">
                        <a:solidFill>
                          <a:schemeClr val="bg1"/>
                        </a:solidFill>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endParaRPr lang="en-US" sz="1400" kern="1200" dirty="0">
                        <a:solidFill>
                          <a:schemeClr val="bg1"/>
                        </a:solidFill>
                        <a:effectLst/>
                        <a:latin typeface="+mn-lt"/>
                        <a:ea typeface="+mn-ea"/>
                        <a:cs typeface="+mn-cs"/>
                      </a:endParaRPr>
                    </a:p>
                    <a:p>
                      <a:pPr marL="0" marR="0">
                        <a:lnSpc>
                          <a:spcPct val="115000"/>
                        </a:lnSpc>
                        <a:spcBef>
                          <a:spcPts val="0"/>
                        </a:spcBef>
                        <a:spcAft>
                          <a:spcPts val="0"/>
                        </a:spcAft>
                      </a:pPr>
                      <a:endParaRPr lang="en-US" sz="1400" kern="1200" dirty="0">
                        <a:solidFill>
                          <a:schemeClr val="bg1"/>
                        </a:solidFill>
                        <a:effectLst/>
                        <a:latin typeface="+mn-lt"/>
                        <a:ea typeface="+mn-ea"/>
                        <a:cs typeface="+mn-cs"/>
                      </a:endParaRPr>
                    </a:p>
                    <a:p>
                      <a:pPr marL="0" marR="0">
                        <a:lnSpc>
                          <a:spcPct val="115000"/>
                        </a:lnSpc>
                        <a:spcBef>
                          <a:spcPts val="0"/>
                        </a:spcBef>
                        <a:spcAft>
                          <a:spcPts val="0"/>
                        </a:spcAft>
                      </a:pPr>
                      <a:r>
                        <a:rPr lang="en-US" sz="1400" kern="1200" dirty="0">
                          <a:solidFill>
                            <a:schemeClr val="bg1"/>
                          </a:solidFill>
                          <a:effectLst/>
                          <a:latin typeface="+mn-lt"/>
                          <a:ea typeface="+mn-ea"/>
                          <a:cs typeface="+mn-cs"/>
                        </a:rPr>
                        <a:t>COMPENSATION OF EMPLOYEES</a:t>
                      </a: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786188">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solidFill>
                            <a:schemeClr val="tx1"/>
                          </a:solidFill>
                          <a:effectLst/>
                        </a:rPr>
                        <a:t>GOODS &amp; SERVICE</a:t>
                      </a:r>
                      <a:endParaRPr lang="en-US" sz="1400" dirty="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solidFill>
                            <a:schemeClr val="tx1"/>
                          </a:solidFill>
                          <a:effectLst/>
                        </a:rPr>
                        <a:t>CAPITAL EXPENDITURE</a:t>
                      </a:r>
                      <a:endParaRPr lang="en-US" sz="1400" dirty="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solidFill>
                            <a:schemeClr val="tx1"/>
                          </a:solidFill>
                          <a:effectLst/>
                        </a:rPr>
                        <a:t>TOTAL</a:t>
                      </a:r>
                      <a:endParaRPr lang="en-US" sz="1400" dirty="0">
                        <a:solidFill>
                          <a:schemeClr val="tx1"/>
                        </a:solidFill>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20365">
                <a:tc>
                  <a:txBody>
                    <a:bodyPr/>
                    <a:lstStyle/>
                    <a:p>
                      <a:pPr marL="0" marR="0" algn="l" defTabSz="914400" rtl="0" eaLnBrk="1" latinLnBrk="0" hangingPunct="1">
                        <a:lnSpc>
                          <a:spcPct val="115000"/>
                        </a:lnSpc>
                        <a:spcBef>
                          <a:spcPts val="0"/>
                        </a:spcBef>
                        <a:spcAft>
                          <a:spcPts val="0"/>
                        </a:spcAft>
                      </a:pPr>
                      <a:r>
                        <a:rPr lang="en-US" sz="1600" b="1" kern="1200" dirty="0">
                          <a:solidFill>
                            <a:schemeClr val="bg1"/>
                          </a:solidFill>
                          <a:effectLst/>
                          <a:latin typeface="Times New Roman" panose="02020603050405020304" pitchFamily="18" charset="0"/>
                          <a:ea typeface="+mn-ea"/>
                          <a:cs typeface="Times New Roman" panose="02020603050405020304" pitchFamily="18" charset="0"/>
                        </a:rPr>
                        <a:t>Management and Administration</a:t>
                      </a:r>
                    </a:p>
                  </a:txBody>
                  <a:tcPr marL="68580" marR="68580" marT="0" marB="0"/>
                </a:tc>
                <a:tc>
                  <a:txBody>
                    <a:bodyPr/>
                    <a:lstStyle/>
                    <a:p>
                      <a:pPr marL="0" marR="0" algn="ctr">
                        <a:lnSpc>
                          <a:spcPct val="115000"/>
                        </a:lnSpc>
                        <a:spcBef>
                          <a:spcPts val="0"/>
                        </a:spcBef>
                        <a:spcAft>
                          <a:spcPts val="0"/>
                        </a:spcAft>
                      </a:pPr>
                      <a:r>
                        <a:rPr lang="en-US" sz="1600" b="0" dirty="0">
                          <a:solidFill>
                            <a:schemeClr val="tx1"/>
                          </a:solidFill>
                          <a:effectLst/>
                          <a:latin typeface="Times New Roman" panose="02020603050405020304" pitchFamily="18" charset="0"/>
                          <a:ea typeface="Calibri" panose="020F0502020204030204"/>
                          <a:cs typeface="Times New Roman" panose="02020603050405020304" pitchFamily="18" charset="0"/>
                        </a:rPr>
                        <a:t>960,413.48</a:t>
                      </a:r>
                    </a:p>
                  </a:txBody>
                  <a:tcPr marL="68580" marR="68580" marT="0" marB="0" anchor="b"/>
                </a:tc>
                <a:tc>
                  <a:txBody>
                    <a:bodyPr/>
                    <a:lstStyle/>
                    <a:p>
                      <a:pPr algn="ctr" fontAlgn="b"/>
                      <a:r>
                        <a:rPr lang="en-US" sz="1600" b="0" i="0" u="none" strike="noStrike" dirty="0">
                          <a:solidFill>
                            <a:schemeClr val="tx1"/>
                          </a:solidFill>
                          <a:effectLst/>
                          <a:latin typeface="Times New Roman" panose="02020603050405020304" pitchFamily="18" charset="0"/>
                          <a:cs typeface="Times New Roman" panose="02020603050405020304" pitchFamily="18" charset="0"/>
                        </a:rPr>
                        <a:t>      967,233.00</a:t>
                      </a:r>
                    </a:p>
                  </a:txBody>
                  <a:tcPr marL="7620" marR="7620" marT="7620" marB="0" anchor="b"/>
                </a:tc>
                <a:tc>
                  <a:txBody>
                    <a:bodyPr/>
                    <a:lstStyle/>
                    <a:p>
                      <a:pPr marL="0" marR="0" algn="ctr">
                        <a:lnSpc>
                          <a:spcPct val="115000"/>
                        </a:lnSpc>
                        <a:spcBef>
                          <a:spcPts val="0"/>
                        </a:spcBef>
                        <a:spcAft>
                          <a:spcPts val="0"/>
                        </a:spcAft>
                      </a:pPr>
                      <a:r>
                        <a:rPr lang="en-US" sz="1600" b="0" dirty="0">
                          <a:solidFill>
                            <a:schemeClr val="tx1"/>
                          </a:solidFill>
                          <a:effectLst/>
                          <a:latin typeface="Times New Roman" panose="02020603050405020304" pitchFamily="18" charset="0"/>
                          <a:ea typeface="Calibri" panose="020F0502020204030204"/>
                          <a:cs typeface="Times New Roman" panose="02020603050405020304" pitchFamily="18" charset="0"/>
                        </a:rPr>
                        <a:t>0.00</a:t>
                      </a:r>
                    </a:p>
                  </a:txBody>
                  <a:tcPr marL="68580" marR="68580" marT="0" marB="0" anchor="b"/>
                </a:tc>
                <a:tc>
                  <a:txBody>
                    <a:bodyPr/>
                    <a:lstStyle/>
                    <a:p>
                      <a:pPr algn="r" fontAlgn="b"/>
                      <a:r>
                        <a:rPr lang="en-US" sz="1600" b="0" i="0" u="none" strike="noStrike" dirty="0">
                          <a:solidFill>
                            <a:schemeClr val="tx1"/>
                          </a:solidFill>
                          <a:effectLst/>
                          <a:latin typeface="Times New Roman" panose="02020603050405020304" pitchFamily="18" charset="0"/>
                          <a:cs typeface="Times New Roman" panose="02020603050405020304" pitchFamily="18" charset="0"/>
                        </a:rPr>
                        <a:t>1,927,646.48</a:t>
                      </a:r>
                    </a:p>
                  </a:txBody>
                  <a:tcPr marL="7620" marR="7620" marT="7620" marB="0" anchor="b"/>
                </a:tc>
                <a:extLst>
                  <a:ext uri="{0D108BD9-81ED-4DB2-BD59-A6C34878D82A}">
                    <a16:rowId xmlns:a16="http://schemas.microsoft.com/office/drawing/2014/main" val="10002"/>
                  </a:ext>
                </a:extLst>
              </a:tr>
              <a:tr h="420365">
                <a:tc>
                  <a:txBody>
                    <a:bodyPr/>
                    <a:lstStyle/>
                    <a:p>
                      <a:pPr marL="0" marR="0" algn="l" defTabSz="914400" rtl="0" eaLnBrk="1" latinLnBrk="0" hangingPunct="1">
                        <a:lnSpc>
                          <a:spcPct val="115000"/>
                        </a:lnSpc>
                        <a:spcBef>
                          <a:spcPts val="0"/>
                        </a:spcBef>
                        <a:spcAft>
                          <a:spcPts val="0"/>
                        </a:spcAft>
                      </a:pPr>
                      <a:r>
                        <a:rPr lang="en-US" sz="1600" b="1" kern="1200" dirty="0">
                          <a:solidFill>
                            <a:schemeClr val="bg1"/>
                          </a:solidFill>
                          <a:effectLst/>
                          <a:latin typeface="Times New Roman" panose="02020603050405020304" pitchFamily="18" charset="0"/>
                          <a:ea typeface="+mn-ea"/>
                          <a:cs typeface="Times New Roman" panose="02020603050405020304" pitchFamily="18" charset="0"/>
                        </a:rPr>
                        <a:t> Infrastructure</a:t>
                      </a:r>
                      <a:r>
                        <a:rPr lang="en-US" sz="1600" b="1" kern="1200" baseline="0" dirty="0">
                          <a:solidFill>
                            <a:schemeClr val="bg1"/>
                          </a:solidFill>
                          <a:effectLst/>
                          <a:latin typeface="Times New Roman" panose="02020603050405020304" pitchFamily="18" charset="0"/>
                          <a:ea typeface="+mn-ea"/>
                          <a:cs typeface="Times New Roman" panose="02020603050405020304" pitchFamily="18" charset="0"/>
                        </a:rPr>
                        <a:t> delivery and Management</a:t>
                      </a:r>
                      <a:endParaRPr lang="en-US" sz="1600" b="1" kern="1200" dirty="0">
                        <a:solidFill>
                          <a:schemeClr val="bg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600" b="0" dirty="0">
                          <a:solidFill>
                            <a:schemeClr val="tx1"/>
                          </a:solidFill>
                          <a:effectLst/>
                          <a:latin typeface="Times New Roman" panose="02020603050405020304" pitchFamily="18" charset="0"/>
                          <a:ea typeface="Calibri" panose="020F0502020204030204"/>
                          <a:cs typeface="Times New Roman" panose="02020603050405020304" pitchFamily="18" charset="0"/>
                        </a:rPr>
                        <a:t>161,269.11</a:t>
                      </a:r>
                    </a:p>
                  </a:txBody>
                  <a:tcPr marL="68580" marR="68580" marT="0" marB="0" anchor="b"/>
                </a:tc>
                <a:tc>
                  <a:txBody>
                    <a:bodyPr/>
                    <a:lstStyle/>
                    <a:p>
                      <a:pPr marL="0" marR="0" algn="ctr">
                        <a:lnSpc>
                          <a:spcPct val="115000"/>
                        </a:lnSpc>
                        <a:spcBef>
                          <a:spcPts val="0"/>
                        </a:spcBef>
                        <a:spcAft>
                          <a:spcPts val="0"/>
                        </a:spcAft>
                      </a:pPr>
                      <a:r>
                        <a:rPr lang="en-US" sz="14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315,380.00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1,007,962</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1,484,611.11</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0003"/>
                  </a:ext>
                </a:extLst>
              </a:tr>
              <a:tr h="420365">
                <a:tc>
                  <a:txBody>
                    <a:bodyPr/>
                    <a:lstStyle/>
                    <a:p>
                      <a:pPr marL="0" marR="0" algn="l" defTabSz="914400" rtl="0" eaLnBrk="1" latinLnBrk="0" hangingPunct="1">
                        <a:lnSpc>
                          <a:spcPct val="115000"/>
                        </a:lnSpc>
                        <a:spcBef>
                          <a:spcPts val="0"/>
                        </a:spcBef>
                        <a:spcAft>
                          <a:spcPts val="0"/>
                        </a:spcAft>
                      </a:pPr>
                      <a:r>
                        <a:rPr lang="en-US" sz="1600" b="1" kern="1200" dirty="0">
                          <a:solidFill>
                            <a:schemeClr val="bg1"/>
                          </a:solidFill>
                          <a:effectLst/>
                          <a:latin typeface="Times New Roman" panose="02020603050405020304" pitchFamily="18" charset="0"/>
                          <a:ea typeface="+mn-ea"/>
                          <a:cs typeface="Times New Roman" panose="02020603050405020304" pitchFamily="18" charset="0"/>
                        </a:rPr>
                        <a:t>Social</a:t>
                      </a:r>
                      <a:r>
                        <a:rPr lang="en-US" sz="1600" b="1" kern="1200" baseline="0" dirty="0">
                          <a:solidFill>
                            <a:schemeClr val="bg1"/>
                          </a:solidFill>
                          <a:effectLst/>
                          <a:latin typeface="Times New Roman" panose="02020603050405020304" pitchFamily="18" charset="0"/>
                          <a:ea typeface="+mn-ea"/>
                          <a:cs typeface="Times New Roman" panose="02020603050405020304" pitchFamily="18" charset="0"/>
                        </a:rPr>
                        <a:t> Services Delivery</a:t>
                      </a:r>
                      <a:endParaRPr lang="en-US" sz="1600" b="1" kern="1200" dirty="0">
                        <a:solidFill>
                          <a:schemeClr val="bg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600" b="0" dirty="0">
                          <a:solidFill>
                            <a:schemeClr val="tx1"/>
                          </a:solidFill>
                          <a:effectLst/>
                          <a:latin typeface="Times New Roman" panose="02020603050405020304" pitchFamily="18" charset="0"/>
                          <a:ea typeface="Calibri" panose="020F0502020204030204"/>
                          <a:cs typeface="Times New Roman" panose="02020603050405020304" pitchFamily="18" charset="0"/>
                        </a:rPr>
                        <a:t>108,119.33</a:t>
                      </a:r>
                    </a:p>
                  </a:txBody>
                  <a:tcPr marL="68580" marR="68580" marT="0" marB="0" anchor="b"/>
                </a:tc>
                <a:tc>
                  <a:txBody>
                    <a:bodyPr/>
                    <a:lstStyle/>
                    <a:p>
                      <a:pPr marL="0" marR="0" algn="ctr">
                        <a:lnSpc>
                          <a:spcPct val="115000"/>
                        </a:lnSpc>
                        <a:spcBef>
                          <a:spcPts val="0"/>
                        </a:spcBef>
                        <a:spcAft>
                          <a:spcPts val="0"/>
                        </a:spcAft>
                      </a:pPr>
                      <a:r>
                        <a:rPr lang="en-US"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995,632.00</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2,211,929.00</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3,315,680.33</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0004"/>
                  </a:ext>
                </a:extLst>
              </a:tr>
              <a:tr h="420365">
                <a:tc>
                  <a:txBody>
                    <a:bodyPr/>
                    <a:lstStyle/>
                    <a:p>
                      <a:pPr marL="0" marR="0" algn="l" defTabSz="914400" rtl="0" eaLnBrk="1" latinLnBrk="0" hangingPunct="1">
                        <a:lnSpc>
                          <a:spcPct val="115000"/>
                        </a:lnSpc>
                        <a:spcBef>
                          <a:spcPts val="0"/>
                        </a:spcBef>
                        <a:spcAft>
                          <a:spcPts val="0"/>
                        </a:spcAft>
                      </a:pPr>
                      <a:r>
                        <a:rPr lang="en-US" sz="1600" b="1" kern="1200" dirty="0">
                          <a:solidFill>
                            <a:schemeClr val="bg1"/>
                          </a:solidFill>
                          <a:effectLst/>
                          <a:latin typeface="Times New Roman" panose="02020603050405020304" pitchFamily="18" charset="0"/>
                          <a:ea typeface="+mn-ea"/>
                          <a:cs typeface="Times New Roman" panose="02020603050405020304" pitchFamily="18" charset="0"/>
                        </a:rPr>
                        <a:t> Economic</a:t>
                      </a:r>
                      <a:r>
                        <a:rPr lang="en-US" sz="1600" b="1" kern="1200" baseline="0" dirty="0">
                          <a:solidFill>
                            <a:schemeClr val="bg1"/>
                          </a:solidFill>
                          <a:effectLst/>
                          <a:latin typeface="Times New Roman" panose="02020603050405020304" pitchFamily="18" charset="0"/>
                          <a:ea typeface="+mn-ea"/>
                          <a:cs typeface="Times New Roman" panose="02020603050405020304" pitchFamily="18" charset="0"/>
                        </a:rPr>
                        <a:t> Development</a:t>
                      </a:r>
                      <a:endParaRPr lang="en-US" sz="1600" b="1" kern="1200" dirty="0">
                        <a:solidFill>
                          <a:schemeClr val="bg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600" b="0" dirty="0">
                          <a:solidFill>
                            <a:schemeClr val="tx1"/>
                          </a:solidFill>
                          <a:effectLst/>
                          <a:latin typeface="Times New Roman" panose="02020603050405020304" pitchFamily="18" charset="0"/>
                          <a:ea typeface="Calibri" panose="020F0502020204030204"/>
                          <a:cs typeface="Times New Roman" panose="02020603050405020304" pitchFamily="18" charset="0"/>
                        </a:rPr>
                        <a:t>368,574.96</a:t>
                      </a:r>
                    </a:p>
                  </a:txBody>
                  <a:tcPr marL="68580" marR="68580" marT="0" marB="0" anchor="b"/>
                </a:tc>
                <a:tc>
                  <a:txBody>
                    <a:bodyPr/>
                    <a:lstStyle/>
                    <a:p>
                      <a:pPr marL="0" marR="0" algn="ctr">
                        <a:lnSpc>
                          <a:spcPct val="115000"/>
                        </a:lnSpc>
                        <a:spcBef>
                          <a:spcPts val="0"/>
                        </a:spcBef>
                        <a:spcAft>
                          <a:spcPts val="0"/>
                        </a:spcAft>
                      </a:pPr>
                      <a:r>
                        <a:rPr lang="en-US"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397,500.00</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302,000.00</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1,068,074.96</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0005"/>
                  </a:ext>
                </a:extLst>
              </a:tr>
              <a:tr h="420365">
                <a:tc>
                  <a:txBody>
                    <a:bodyPr/>
                    <a:lstStyle/>
                    <a:p>
                      <a:pPr marL="0" marR="0" algn="l" defTabSz="914400" rtl="0" eaLnBrk="1" latinLnBrk="0" hangingPunct="1">
                        <a:lnSpc>
                          <a:spcPct val="115000"/>
                        </a:lnSpc>
                        <a:spcBef>
                          <a:spcPts val="0"/>
                        </a:spcBef>
                        <a:spcAft>
                          <a:spcPts val="0"/>
                        </a:spcAft>
                      </a:pPr>
                      <a:r>
                        <a:rPr lang="en-US" sz="1600" b="1" kern="1200" dirty="0">
                          <a:solidFill>
                            <a:schemeClr val="bg1"/>
                          </a:solidFill>
                          <a:effectLst/>
                          <a:latin typeface="Times New Roman" panose="02020603050405020304" pitchFamily="18" charset="0"/>
                          <a:ea typeface="+mn-ea"/>
                          <a:cs typeface="Times New Roman" panose="02020603050405020304" pitchFamily="18" charset="0"/>
                        </a:rPr>
                        <a:t> Environment and Sanitation management</a:t>
                      </a:r>
                    </a:p>
                  </a:txBody>
                  <a:tcPr marL="68580" marR="68580" marT="0" marB="0"/>
                </a:tc>
                <a:tc>
                  <a:txBody>
                    <a:bodyPr/>
                    <a:lstStyle/>
                    <a:p>
                      <a:pPr marL="0" marR="0" algn="ctr">
                        <a:lnSpc>
                          <a:spcPct val="115000"/>
                        </a:lnSpc>
                        <a:spcBef>
                          <a:spcPts val="0"/>
                        </a:spcBef>
                        <a:spcAft>
                          <a:spcPts val="0"/>
                        </a:spcAft>
                      </a:pPr>
                      <a:r>
                        <a:rPr lang="en-US" sz="1600" b="0" dirty="0">
                          <a:solidFill>
                            <a:schemeClr val="tx1"/>
                          </a:solidFill>
                          <a:effectLst/>
                          <a:latin typeface="Times New Roman" panose="02020603050405020304" pitchFamily="18" charset="0"/>
                          <a:ea typeface="Calibri" panose="020F0502020204030204"/>
                          <a:cs typeface="Times New Roman" panose="02020603050405020304" pitchFamily="18" charset="0"/>
                        </a:rPr>
                        <a:t>0.00</a:t>
                      </a:r>
                    </a:p>
                  </a:txBody>
                  <a:tcPr marL="68580" marR="68580" marT="0" marB="0" anchor="b"/>
                </a:tc>
                <a:tc>
                  <a:txBody>
                    <a:bodyPr/>
                    <a:lstStyle/>
                    <a:p>
                      <a:pPr marL="0" marR="0" algn="ctr">
                        <a:lnSpc>
                          <a:spcPct val="115000"/>
                        </a:lnSpc>
                        <a:spcBef>
                          <a:spcPts val="0"/>
                        </a:spcBef>
                        <a:spcAft>
                          <a:spcPts val="0"/>
                        </a:spcAft>
                      </a:pPr>
                      <a:r>
                        <a:rPr lang="en-US"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65,000.00</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30,000.00</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400">
                          <a:solidFill>
                            <a:srgbClr val="000000"/>
                          </a:solidFill>
                          <a:effectLst/>
                          <a:latin typeface="Calibri" panose="020F0502020204030204" pitchFamily="34" charset="0"/>
                          <a:ea typeface="Calibri" panose="020F0502020204030204" pitchFamily="34" charset="0"/>
                          <a:cs typeface="Calibri" panose="020F0502020204030204" pitchFamily="34" charset="0"/>
                        </a:rPr>
                        <a:t>95,000.00</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0006"/>
                  </a:ext>
                </a:extLst>
              </a:tr>
              <a:tr h="420365">
                <a:tc>
                  <a:txBody>
                    <a:bodyPr/>
                    <a:lstStyle/>
                    <a:p>
                      <a:pPr marL="0" marR="0" algn="l" defTabSz="914400" rtl="0" eaLnBrk="1" latinLnBrk="0" hangingPunct="1">
                        <a:lnSpc>
                          <a:spcPct val="115000"/>
                        </a:lnSpc>
                        <a:spcBef>
                          <a:spcPts val="0"/>
                        </a:spcBef>
                        <a:spcAft>
                          <a:spcPts val="0"/>
                        </a:spcAft>
                      </a:pPr>
                      <a:r>
                        <a:rPr lang="en-US" sz="1600" b="1" kern="1200" dirty="0">
                          <a:solidFill>
                            <a:schemeClr val="bg1"/>
                          </a:solidFill>
                          <a:effectLst/>
                          <a:latin typeface="Times New Roman" panose="02020603050405020304" pitchFamily="18" charset="0"/>
                          <a:ea typeface="+mn-ea"/>
                          <a:cs typeface="Times New Roman" panose="02020603050405020304" pitchFamily="18" charset="0"/>
                        </a:rPr>
                        <a:t> TOTAL</a:t>
                      </a:r>
                    </a:p>
                  </a:txBody>
                  <a:tcPr marL="68580" marR="68580" marT="0" marB="0"/>
                </a:tc>
                <a:tc>
                  <a:txBody>
                    <a:bodyPr/>
                    <a:lstStyle/>
                    <a:p>
                      <a:pPr algn="ctr" fontAlgn="b"/>
                      <a:r>
                        <a:rPr lang="en-US" sz="1600" b="1" i="0" u="none" strike="noStrike" dirty="0">
                          <a:solidFill>
                            <a:schemeClr val="tx1"/>
                          </a:solidFill>
                          <a:effectLst/>
                          <a:latin typeface="Times New Roman" panose="02020603050405020304" pitchFamily="18" charset="0"/>
                          <a:cs typeface="Times New Roman" panose="02020603050405020304" pitchFamily="18" charset="0"/>
                        </a:rPr>
                        <a:t>1,598,376.88</a:t>
                      </a:r>
                    </a:p>
                  </a:txBody>
                  <a:tcPr marL="7620" marR="7620" marT="7620" marB="0" anchor="b"/>
                </a:tc>
                <a:tc>
                  <a:txBody>
                    <a:bodyPr/>
                    <a:lstStyle/>
                    <a:p>
                      <a:pPr marL="0" marR="0" algn="ctr">
                        <a:lnSpc>
                          <a:spcPct val="115000"/>
                        </a:lnSpc>
                        <a:spcBef>
                          <a:spcPts val="0"/>
                        </a:spcBef>
                        <a:spcAft>
                          <a:spcPts val="0"/>
                        </a:spcAft>
                      </a:pPr>
                      <a:r>
                        <a:rPr lang="en-US" sz="1400" b="1">
                          <a:solidFill>
                            <a:srgbClr val="000000"/>
                          </a:solidFill>
                          <a:effectLst/>
                          <a:latin typeface="Calibri" panose="020F0502020204030204" pitchFamily="34" charset="0"/>
                          <a:ea typeface="Calibri" panose="020F0502020204030204" pitchFamily="34" charset="0"/>
                          <a:cs typeface="Calibri" panose="020F0502020204030204" pitchFamily="34" charset="0"/>
                        </a:rPr>
                        <a:t>2,740,745.00</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400" b="1">
                          <a:solidFill>
                            <a:srgbClr val="000000"/>
                          </a:solidFill>
                          <a:effectLst/>
                          <a:latin typeface="Calibri" panose="020F0502020204030204" pitchFamily="34" charset="0"/>
                          <a:ea typeface="Calibri" panose="020F0502020204030204" pitchFamily="34" charset="0"/>
                          <a:cs typeface="Calibri" panose="020F0502020204030204" pitchFamily="34" charset="0"/>
                        </a:rPr>
                        <a:t>3,551,891.00</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r>
                        <a:rPr lang="en-US" sz="14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7,891,012.88</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66531573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59</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3130687429"/>
              </p:ext>
            </p:extLst>
          </p:nvPr>
        </p:nvGraphicFramePr>
        <p:xfrm>
          <a:off x="222738" y="104441"/>
          <a:ext cx="8229600" cy="5772533"/>
        </p:xfrm>
        <a:graphic>
          <a:graphicData uri="http://schemas.openxmlformats.org/drawingml/2006/table">
            <a:tbl>
              <a:tblPr firstRow="1" firstCol="1" bandRow="1">
                <a:tableStyleId>{5C22544A-7EE6-4342-B048-85BDC9FD1C3A}</a:tableStyleId>
              </a:tblPr>
              <a:tblGrid>
                <a:gridCol w="1028700">
                  <a:extLst>
                    <a:ext uri="{9D8B030D-6E8A-4147-A177-3AD203B41FA5}">
                      <a16:colId xmlns:a16="http://schemas.microsoft.com/office/drawing/2014/main" val="20000"/>
                    </a:ext>
                  </a:extLst>
                </a:gridCol>
                <a:gridCol w="876300">
                  <a:extLst>
                    <a:ext uri="{9D8B030D-6E8A-4147-A177-3AD203B41FA5}">
                      <a16:colId xmlns:a16="http://schemas.microsoft.com/office/drawing/2014/main" val="20001"/>
                    </a:ext>
                  </a:extLst>
                </a:gridCol>
                <a:gridCol w="666750">
                  <a:extLst>
                    <a:ext uri="{9D8B030D-6E8A-4147-A177-3AD203B41FA5}">
                      <a16:colId xmlns:a16="http://schemas.microsoft.com/office/drawing/2014/main" val="20002"/>
                    </a:ext>
                  </a:extLst>
                </a:gridCol>
                <a:gridCol w="628650">
                  <a:extLst>
                    <a:ext uri="{9D8B030D-6E8A-4147-A177-3AD203B41FA5}">
                      <a16:colId xmlns:a16="http://schemas.microsoft.com/office/drawing/2014/main" val="1419644321"/>
                    </a:ext>
                  </a:extLst>
                </a:gridCol>
                <a:gridCol w="609600">
                  <a:extLst>
                    <a:ext uri="{9D8B030D-6E8A-4147-A177-3AD203B41FA5}">
                      <a16:colId xmlns:a16="http://schemas.microsoft.com/office/drawing/2014/main" val="20003"/>
                    </a:ext>
                  </a:extLst>
                </a:gridCol>
                <a:gridCol w="609600">
                  <a:extLst>
                    <a:ext uri="{9D8B030D-6E8A-4147-A177-3AD203B41FA5}">
                      <a16:colId xmlns:a16="http://schemas.microsoft.com/office/drawing/2014/main" val="1328106974"/>
                    </a:ext>
                  </a:extLst>
                </a:gridCol>
                <a:gridCol w="914400">
                  <a:extLst>
                    <a:ext uri="{9D8B030D-6E8A-4147-A177-3AD203B41FA5}">
                      <a16:colId xmlns:a16="http://schemas.microsoft.com/office/drawing/2014/main" val="20004"/>
                    </a:ext>
                  </a:extLst>
                </a:gridCol>
                <a:gridCol w="990600">
                  <a:extLst>
                    <a:ext uri="{9D8B030D-6E8A-4147-A177-3AD203B41FA5}">
                      <a16:colId xmlns:a16="http://schemas.microsoft.com/office/drawing/2014/main" val="20005"/>
                    </a:ext>
                  </a:extLst>
                </a:gridCol>
                <a:gridCol w="990600">
                  <a:extLst>
                    <a:ext uri="{9D8B030D-6E8A-4147-A177-3AD203B41FA5}">
                      <a16:colId xmlns:a16="http://schemas.microsoft.com/office/drawing/2014/main" val="20006"/>
                    </a:ext>
                  </a:extLst>
                </a:gridCol>
                <a:gridCol w="914400">
                  <a:extLst>
                    <a:ext uri="{9D8B030D-6E8A-4147-A177-3AD203B41FA5}">
                      <a16:colId xmlns:a16="http://schemas.microsoft.com/office/drawing/2014/main" val="20007"/>
                    </a:ext>
                  </a:extLst>
                </a:gridCol>
              </a:tblGrid>
              <a:tr h="886533">
                <a:tc gridSpan="10">
                  <a:txBody>
                    <a:bodyPr/>
                    <a:lstStyle/>
                    <a:p>
                      <a:pPr algn="ctr" rtl="0" fontAlgn="ctr"/>
                      <a:r>
                        <a:rPr lang="en-US" sz="2000" u="none" strike="noStrike" dirty="0">
                          <a:effectLst/>
                        </a:rPr>
                        <a:t> KEY PERFORMANCE INFORMATION FOR BUDGET PROGRAMMES</a:t>
                      </a:r>
                      <a:endParaRPr lang="en-US" sz="20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66548">
                <a:tc gridSpan="10">
                  <a:txBody>
                    <a:bodyPr/>
                    <a:lstStyle/>
                    <a:p>
                      <a:pPr algn="ctr" rtl="0" fontAlgn="ctr"/>
                      <a:r>
                        <a:rPr lang="en-US" sz="1600" u="none" strike="noStrike" dirty="0">
                          <a:effectLst/>
                        </a:rPr>
                        <a:t>(Management and Administration)</a:t>
                      </a:r>
                      <a:endParaRPr lang="en-US" sz="16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75072">
                <a:tc rowSpan="3">
                  <a:txBody>
                    <a:bodyPr/>
                    <a:lstStyle/>
                    <a:p>
                      <a:pPr algn="ctr" rtl="0" fontAlgn="ctr"/>
                      <a:r>
                        <a:rPr lang="en-US" sz="1600" u="none" strike="noStrike" dirty="0">
                          <a:effectLst/>
                        </a:rPr>
                        <a:t>Key/Main Outputs</a:t>
                      </a:r>
                      <a:endParaRPr lang="en-US" sz="1600" b="1" i="0" u="none" strike="noStrike" dirty="0">
                        <a:solidFill>
                          <a:srgbClr val="FFFFFF"/>
                        </a:solidFill>
                        <a:effectLst/>
                        <a:latin typeface="Calibri" panose="020F0502020204030204" pitchFamily="34" charset="0"/>
                      </a:endParaRPr>
                    </a:p>
                  </a:txBody>
                  <a:tcPr marL="6350" marR="6350" marT="6350" marB="0" anchor="ctr"/>
                </a:tc>
                <a:tc rowSpan="3">
                  <a:txBody>
                    <a:bodyPr/>
                    <a:lstStyle/>
                    <a:p>
                      <a:pPr algn="ctr" rtl="0" fontAlgn="ctr"/>
                      <a:r>
                        <a:rPr lang="en-US" sz="1600" u="none" strike="noStrike" dirty="0">
                          <a:effectLst/>
                        </a:rPr>
                        <a:t>Output Indicator</a:t>
                      </a:r>
                      <a:endParaRPr lang="en-US" sz="1600" b="0" i="0" u="none" strike="noStrike" dirty="0">
                        <a:solidFill>
                          <a:srgbClr val="000000"/>
                        </a:solidFill>
                        <a:effectLst/>
                        <a:latin typeface="Calibri" panose="020F0502020204030204" pitchFamily="34" charset="0"/>
                      </a:endParaRPr>
                    </a:p>
                  </a:txBody>
                  <a:tcPr marL="6350" marR="6350" marT="6350" marB="0" anchor="ctr"/>
                </a:tc>
                <a:tc gridSpan="4">
                  <a:txBody>
                    <a:bodyPr/>
                    <a:lstStyle/>
                    <a:p>
                      <a:pPr algn="ctr" rtl="0" fontAlgn="ctr"/>
                      <a:r>
                        <a:rPr lang="en-US" sz="1600" u="none" strike="noStrike">
                          <a:effectLst/>
                        </a:rPr>
                        <a:t>Past Years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rtl="0" fontAlgn="ctr"/>
                      <a:r>
                        <a:rPr lang="en-US" sz="1600" u="none" strike="noStrike">
                          <a:effectLst/>
                        </a:rPr>
                        <a:t>Projections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949060">
                <a:tc vMerge="1">
                  <a:txBody>
                    <a:bodyPr/>
                    <a:lstStyle/>
                    <a:p>
                      <a:endParaRPr lang="en-US"/>
                    </a:p>
                  </a:txBody>
                  <a:tcPr/>
                </a:tc>
                <a:tc vMerge="1">
                  <a:txBody>
                    <a:bodyPr/>
                    <a:lstStyle/>
                    <a:p>
                      <a:endParaRPr lang="en-US"/>
                    </a:p>
                  </a:txBody>
                  <a:tcPr/>
                </a:tc>
                <a:tc rowSpan="2">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Target</a:t>
                      </a:r>
                    </a:p>
                  </a:txBody>
                  <a:tcPr marL="6350" marR="6350" marT="6350" marB="0" anchor="ctr"/>
                </a:tc>
                <a:tc rowSpan="2">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rowSpan="2">
                  <a:txBody>
                    <a:bodyPr/>
                    <a:lstStyle/>
                    <a:p>
                      <a:pPr algn="ctr" rtl="0" fontAlgn="ctr"/>
                      <a:endParaRPr lang="en-US" sz="1600" u="none" strike="noStrike" kern="1200" dirty="0">
                        <a:solidFill>
                          <a:schemeClr val="dk1"/>
                        </a:solidFill>
                        <a:effectLst/>
                        <a:latin typeface="+mn-lt"/>
                        <a:ea typeface="+mn-ea"/>
                        <a:cs typeface="+mn-cs"/>
                      </a:endParaRPr>
                    </a:p>
                    <a:p>
                      <a:pPr algn="ctr" rtl="0" fontAlgn="ct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Target</a:t>
                      </a:r>
                    </a:p>
                    <a:p>
                      <a:pPr algn="ctr" rtl="0" fontAlgn="ctr"/>
                      <a:endParaRPr lang="en-US" sz="1600" u="none" strike="noStrike" kern="1200" dirty="0">
                        <a:solidFill>
                          <a:schemeClr val="dk1"/>
                        </a:solidFill>
                        <a:effectLst/>
                        <a:latin typeface="+mn-lt"/>
                        <a:ea typeface="+mn-ea"/>
                        <a:cs typeface="+mn-cs"/>
                      </a:endParaRPr>
                    </a:p>
                  </a:txBody>
                  <a:tcPr marL="6350" marR="6350" marT="6350" marB="0" anchor="ctr"/>
                </a:tc>
                <a:tc rowSpan="2">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Budget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3"/>
                  </a:ext>
                </a:extLst>
              </a:tr>
              <a:tr h="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rtl="0" fontAlgn="ctr"/>
                      <a:r>
                        <a:rPr lang="en-US" sz="1600" u="none" strike="noStrike" dirty="0">
                          <a:effectLst/>
                        </a:rPr>
                        <a:t>2021</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2022</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2023</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2024</a:t>
                      </a: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4"/>
                  </a:ext>
                </a:extLst>
              </a:tr>
              <a:tr h="392121">
                <a:tc>
                  <a:txBody>
                    <a:bodyPr/>
                    <a:lstStyle/>
                    <a:p>
                      <a:pPr algn="l" fontAlgn="ctr"/>
                      <a:r>
                        <a:rPr lang="en-US" sz="1800" u="none" strike="noStrike" dirty="0">
                          <a:effectLst/>
                          <a:latin typeface="Times New Roman" panose="02020603050405020304" pitchFamily="18" charset="0"/>
                          <a:cs typeface="Times New Roman" panose="02020603050405020304" pitchFamily="18" charset="0"/>
                        </a:rPr>
                        <a:t> 1. </a:t>
                      </a:r>
                      <a:r>
                        <a:rPr lang="en-US" sz="1400" u="none" strike="noStrike" dirty="0">
                          <a:effectLst/>
                          <a:latin typeface="Times New Roman" panose="02020603050405020304" pitchFamily="18" charset="0"/>
                          <a:cs typeface="Times New Roman" panose="02020603050405020304" pitchFamily="18" charset="0"/>
                        </a:rPr>
                        <a:t>General Assembly meetings </a:t>
                      </a:r>
                      <a:r>
                        <a:rPr lang="en-US" sz="1400" u="none" strike="noStrike" dirty="0" err="1">
                          <a:effectLst/>
                          <a:latin typeface="Times New Roman" panose="02020603050405020304" pitchFamily="18" charset="0"/>
                          <a:cs typeface="Times New Roman" panose="02020603050405020304" pitchFamily="18" charset="0"/>
                        </a:rPr>
                        <a:t>organised</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 No. of signed minutes on file</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3 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3</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3 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2</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3 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3 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3 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3 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extLst>
                  <a:ext uri="{0D108BD9-81ED-4DB2-BD59-A6C34878D82A}">
                    <a16:rowId xmlns:a16="http://schemas.microsoft.com/office/drawing/2014/main" val="10005"/>
                  </a:ext>
                </a:extLst>
              </a:tr>
              <a:tr h="366548">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 2. HRMIS Returns/Reports submitted</a:t>
                      </a: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 No. of validation</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 12</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12</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12 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8</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12 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12 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12 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12 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extLst>
                  <a:ext uri="{0D108BD9-81ED-4DB2-BD59-A6C34878D82A}">
                    <a16:rowId xmlns:a16="http://schemas.microsoft.com/office/drawing/2014/main" val="10006"/>
                  </a:ext>
                </a:extLst>
              </a:tr>
              <a:tr h="366548">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 3. Management meetings </a:t>
                      </a:r>
                      <a:r>
                        <a:rPr lang="en-US" sz="1600" u="none" strike="noStrike" dirty="0" err="1">
                          <a:effectLst/>
                          <a:latin typeface="Times New Roman" panose="02020603050405020304" pitchFamily="18" charset="0"/>
                          <a:cs typeface="Times New Roman" panose="02020603050405020304" pitchFamily="18" charset="0"/>
                        </a:rPr>
                        <a:t>organised</a:t>
                      </a: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 No. of signed minutes on file</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3</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60489028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60</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118358561"/>
              </p:ext>
            </p:extLst>
          </p:nvPr>
        </p:nvGraphicFramePr>
        <p:xfrm>
          <a:off x="0" y="1"/>
          <a:ext cx="9143999" cy="6358304"/>
        </p:xfrm>
        <a:graphic>
          <a:graphicData uri="http://schemas.openxmlformats.org/drawingml/2006/table">
            <a:tbl>
              <a:tblPr firstRow="1" firstCol="1" bandRow="1">
                <a:tableStyleId>{5C22544A-7EE6-4342-B048-85BDC9FD1C3A}</a:tableStyleId>
              </a:tblPr>
              <a:tblGrid>
                <a:gridCol w="1143000">
                  <a:extLst>
                    <a:ext uri="{9D8B030D-6E8A-4147-A177-3AD203B41FA5}">
                      <a16:colId xmlns:a16="http://schemas.microsoft.com/office/drawing/2014/main" val="20000"/>
                    </a:ext>
                  </a:extLst>
                </a:gridCol>
                <a:gridCol w="1170992">
                  <a:extLst>
                    <a:ext uri="{9D8B030D-6E8A-4147-A177-3AD203B41FA5}">
                      <a16:colId xmlns:a16="http://schemas.microsoft.com/office/drawing/2014/main" val="20001"/>
                    </a:ext>
                  </a:extLst>
                </a:gridCol>
                <a:gridCol w="783771">
                  <a:extLst>
                    <a:ext uri="{9D8B030D-6E8A-4147-A177-3AD203B41FA5}">
                      <a16:colId xmlns:a16="http://schemas.microsoft.com/office/drawing/2014/main" val="20002"/>
                    </a:ext>
                  </a:extLst>
                </a:gridCol>
                <a:gridCol w="662474">
                  <a:extLst>
                    <a:ext uri="{9D8B030D-6E8A-4147-A177-3AD203B41FA5}">
                      <a16:colId xmlns:a16="http://schemas.microsoft.com/office/drawing/2014/main" val="1419644321"/>
                    </a:ext>
                  </a:extLst>
                </a:gridCol>
                <a:gridCol w="671804">
                  <a:extLst>
                    <a:ext uri="{9D8B030D-6E8A-4147-A177-3AD203B41FA5}">
                      <a16:colId xmlns:a16="http://schemas.microsoft.com/office/drawing/2014/main" val="20003"/>
                    </a:ext>
                  </a:extLst>
                </a:gridCol>
                <a:gridCol w="849086">
                  <a:extLst>
                    <a:ext uri="{9D8B030D-6E8A-4147-A177-3AD203B41FA5}">
                      <a16:colId xmlns:a16="http://schemas.microsoft.com/office/drawing/2014/main" val="1328106974"/>
                    </a:ext>
                  </a:extLst>
                </a:gridCol>
                <a:gridCol w="802432">
                  <a:extLst>
                    <a:ext uri="{9D8B030D-6E8A-4147-A177-3AD203B41FA5}">
                      <a16:colId xmlns:a16="http://schemas.microsoft.com/office/drawing/2014/main" val="20004"/>
                    </a:ext>
                  </a:extLst>
                </a:gridCol>
                <a:gridCol w="1073021">
                  <a:extLst>
                    <a:ext uri="{9D8B030D-6E8A-4147-A177-3AD203B41FA5}">
                      <a16:colId xmlns:a16="http://schemas.microsoft.com/office/drawing/2014/main" val="20005"/>
                    </a:ext>
                  </a:extLst>
                </a:gridCol>
                <a:gridCol w="971420">
                  <a:extLst>
                    <a:ext uri="{9D8B030D-6E8A-4147-A177-3AD203B41FA5}">
                      <a16:colId xmlns:a16="http://schemas.microsoft.com/office/drawing/2014/main" val="20006"/>
                    </a:ext>
                  </a:extLst>
                </a:gridCol>
                <a:gridCol w="1015999">
                  <a:extLst>
                    <a:ext uri="{9D8B030D-6E8A-4147-A177-3AD203B41FA5}">
                      <a16:colId xmlns:a16="http://schemas.microsoft.com/office/drawing/2014/main" val="20007"/>
                    </a:ext>
                  </a:extLst>
                </a:gridCol>
              </a:tblGrid>
              <a:tr h="901338">
                <a:tc gridSpan="10">
                  <a:txBody>
                    <a:bodyPr/>
                    <a:lstStyle/>
                    <a:p>
                      <a:pPr algn="ctr" rtl="0" fontAlgn="ctr"/>
                      <a:r>
                        <a:rPr lang="en-US" sz="2000" u="none" strike="noStrike" dirty="0">
                          <a:effectLst/>
                        </a:rPr>
                        <a:t> KEY PERFORMANCE INFORMATION FOR BUDGET PROGRAMMES</a:t>
                      </a:r>
                      <a:endParaRPr lang="en-US" sz="20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72669">
                <a:tc gridSpan="10">
                  <a:txBody>
                    <a:bodyPr/>
                    <a:lstStyle/>
                    <a:p>
                      <a:pPr algn="ctr" rtl="0" fontAlgn="ctr"/>
                      <a:r>
                        <a:rPr lang="en-US" sz="1600" u="none" strike="noStrike" dirty="0">
                          <a:effectLst/>
                        </a:rPr>
                        <a:t>(INFRASTRUCTURE DELIVERY AND MANAGEMENT)</a:t>
                      </a:r>
                      <a:endParaRPr lang="en-US" sz="16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81336">
                <a:tc rowSpan="3">
                  <a:txBody>
                    <a:bodyPr/>
                    <a:lstStyle/>
                    <a:p>
                      <a:pPr algn="ctr" rtl="0" fontAlgn="ctr"/>
                      <a:r>
                        <a:rPr lang="en-US" sz="1600" u="none" strike="noStrike" dirty="0">
                          <a:effectLst/>
                        </a:rPr>
                        <a:t>Key/Main Outputs</a:t>
                      </a:r>
                      <a:endParaRPr lang="en-US" sz="1600" b="1" i="0" u="none" strike="noStrike" dirty="0">
                        <a:solidFill>
                          <a:srgbClr val="FFFFFF"/>
                        </a:solidFill>
                        <a:effectLst/>
                        <a:latin typeface="Calibri" panose="020F0502020204030204" pitchFamily="34" charset="0"/>
                      </a:endParaRPr>
                    </a:p>
                  </a:txBody>
                  <a:tcPr marL="6350" marR="6350" marT="6350" marB="0" anchor="ctr"/>
                </a:tc>
                <a:tc rowSpan="3">
                  <a:txBody>
                    <a:bodyPr/>
                    <a:lstStyle/>
                    <a:p>
                      <a:pPr algn="ctr" rtl="0" fontAlgn="ctr"/>
                      <a:r>
                        <a:rPr lang="en-US" sz="1600" u="none" strike="noStrike" dirty="0">
                          <a:effectLst/>
                        </a:rPr>
                        <a:t>Output Indicator</a:t>
                      </a:r>
                      <a:endParaRPr lang="en-US" sz="1600" b="0" i="0" u="none" strike="noStrike" dirty="0">
                        <a:solidFill>
                          <a:srgbClr val="000000"/>
                        </a:solidFill>
                        <a:effectLst/>
                        <a:latin typeface="Calibri" panose="020F0502020204030204" pitchFamily="34" charset="0"/>
                      </a:endParaRPr>
                    </a:p>
                  </a:txBody>
                  <a:tcPr marL="6350" marR="6350" marT="6350" marB="0" anchor="ctr"/>
                </a:tc>
                <a:tc gridSpan="4">
                  <a:txBody>
                    <a:bodyPr/>
                    <a:lstStyle/>
                    <a:p>
                      <a:pPr algn="ctr" rtl="0" fontAlgn="ctr"/>
                      <a:r>
                        <a:rPr lang="en-US" sz="1600" u="none" strike="noStrike" dirty="0">
                          <a:effectLst/>
                        </a:rPr>
                        <a:t>Past Years</a:t>
                      </a:r>
                      <a:endParaRPr lang="en-US" sz="1600" b="0" i="0" u="none" strike="noStrike" dirty="0">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rtl="0" fontAlgn="ctr"/>
                      <a:r>
                        <a:rPr lang="en-US" sz="1600" u="none" strike="noStrike">
                          <a:effectLst/>
                        </a:rPr>
                        <a:t>Projections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964910">
                <a:tc vMerge="1">
                  <a:txBody>
                    <a:bodyPr/>
                    <a:lstStyle/>
                    <a:p>
                      <a:endParaRPr lang="en-US"/>
                    </a:p>
                  </a:txBody>
                  <a:tcPr/>
                </a:tc>
                <a:tc vMerge="1">
                  <a:txBody>
                    <a:bodyPr/>
                    <a:lstStyle/>
                    <a:p>
                      <a:endParaRPr lang="en-US"/>
                    </a:p>
                  </a:txBody>
                  <a:tcPr/>
                </a:tc>
                <a:tc rowSpan="2">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Target</a:t>
                      </a:r>
                    </a:p>
                  </a:txBody>
                  <a:tcPr marL="6350" marR="6350" marT="6350" marB="0" anchor="ctr"/>
                </a:tc>
                <a:tc rowSpan="2">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rowSpan="2">
                  <a:txBody>
                    <a:bodyPr/>
                    <a:lstStyle/>
                    <a:p>
                      <a:pPr algn="ctr" rtl="0" fontAlgn="ctr"/>
                      <a:endParaRPr lang="en-US" sz="1600" u="none" strike="noStrike" kern="1200" dirty="0">
                        <a:solidFill>
                          <a:schemeClr val="dk1"/>
                        </a:solidFill>
                        <a:effectLst/>
                        <a:latin typeface="+mn-lt"/>
                        <a:ea typeface="+mn-ea"/>
                        <a:cs typeface="+mn-cs"/>
                      </a:endParaRPr>
                    </a:p>
                    <a:p>
                      <a:pPr algn="ctr" rtl="0" fontAlgn="ct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Target</a:t>
                      </a:r>
                    </a:p>
                    <a:p>
                      <a:pPr algn="ctr" rtl="0" fontAlgn="ctr"/>
                      <a:endParaRPr lang="en-US" sz="1600" u="none" strike="noStrike" kern="1200" dirty="0">
                        <a:solidFill>
                          <a:schemeClr val="dk1"/>
                        </a:solidFill>
                        <a:effectLst/>
                        <a:latin typeface="+mn-lt"/>
                        <a:ea typeface="+mn-ea"/>
                        <a:cs typeface="+mn-cs"/>
                      </a:endParaRPr>
                    </a:p>
                  </a:txBody>
                  <a:tcPr marL="6350" marR="6350" marT="6350" marB="0" anchor="ctr"/>
                </a:tc>
                <a:tc rowSpan="2">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Budget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3"/>
                  </a:ext>
                </a:extLst>
              </a:tr>
              <a:tr h="254368">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rtl="0" fontAlgn="ctr"/>
                      <a:r>
                        <a:rPr lang="en-US" sz="1600" u="none" strike="noStrike" dirty="0">
                          <a:effectLst/>
                        </a:rPr>
                        <a:t>2021</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2022</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2023</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2024</a:t>
                      </a: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4"/>
                  </a:ext>
                </a:extLst>
              </a:tr>
              <a:tr h="1989754">
                <a:tc>
                  <a:txBody>
                    <a:bodyPr/>
                    <a:lstStyle/>
                    <a:p>
                      <a:pPr algn="l" fontAlgn="ctr"/>
                      <a:r>
                        <a:rPr lang="en-US" sz="1800" u="none" strike="noStrike" dirty="0">
                          <a:effectLst/>
                          <a:latin typeface="Times New Roman" panose="02020603050405020304" pitchFamily="18" charset="0"/>
                          <a:cs typeface="Times New Roman" panose="02020603050405020304" pitchFamily="18" charset="0"/>
                        </a:rPr>
                        <a:t> 1. </a:t>
                      </a:r>
                      <a:r>
                        <a:rPr lang="en-US" sz="1400" u="none" strike="noStrike" dirty="0">
                          <a:effectLst/>
                          <a:latin typeface="Times New Roman" panose="02020603050405020304" pitchFamily="18" charset="0"/>
                          <a:cs typeface="Times New Roman" panose="02020603050405020304" pitchFamily="18" charset="0"/>
                        </a:rPr>
                        <a:t>Planning education in communities </a:t>
                      </a:r>
                      <a:r>
                        <a:rPr lang="en-US" sz="1400" u="none" strike="noStrike" dirty="0" err="1">
                          <a:effectLst/>
                          <a:latin typeface="Times New Roman" panose="02020603050405020304" pitchFamily="18" charset="0"/>
                          <a:cs typeface="Times New Roman" panose="02020603050405020304" pitchFamily="18" charset="0"/>
                        </a:rPr>
                        <a:t>organised</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 No. of meetings held with signed reports and invitation letter</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3</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4 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extLst>
                  <a:ext uri="{0D108BD9-81ED-4DB2-BD59-A6C34878D82A}">
                    <a16:rowId xmlns:a16="http://schemas.microsoft.com/office/drawing/2014/main" val="10005"/>
                  </a:ext>
                </a:extLst>
              </a:tr>
              <a:tr h="1493929">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 2. Technical Sub-Committee meetings held</a:t>
                      </a: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 Minutes of meetings signed and filed</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 12</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12</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12 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6</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12 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12 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12 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12 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4884885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61</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2771448964"/>
              </p:ext>
            </p:extLst>
          </p:nvPr>
        </p:nvGraphicFramePr>
        <p:xfrm>
          <a:off x="222737" y="104441"/>
          <a:ext cx="8660006" cy="6260213"/>
        </p:xfrm>
        <a:graphic>
          <a:graphicData uri="http://schemas.openxmlformats.org/drawingml/2006/table">
            <a:tbl>
              <a:tblPr firstRow="1" firstCol="1" bandRow="1">
                <a:tableStyleId>{5C22544A-7EE6-4342-B048-85BDC9FD1C3A}</a:tableStyleId>
              </a:tblPr>
              <a:tblGrid>
                <a:gridCol w="1082501">
                  <a:extLst>
                    <a:ext uri="{9D8B030D-6E8A-4147-A177-3AD203B41FA5}">
                      <a16:colId xmlns:a16="http://schemas.microsoft.com/office/drawing/2014/main" val="20000"/>
                    </a:ext>
                  </a:extLst>
                </a:gridCol>
                <a:gridCol w="922130">
                  <a:extLst>
                    <a:ext uri="{9D8B030D-6E8A-4147-A177-3AD203B41FA5}">
                      <a16:colId xmlns:a16="http://schemas.microsoft.com/office/drawing/2014/main" val="20001"/>
                    </a:ext>
                  </a:extLst>
                </a:gridCol>
                <a:gridCol w="701621">
                  <a:extLst>
                    <a:ext uri="{9D8B030D-6E8A-4147-A177-3AD203B41FA5}">
                      <a16:colId xmlns:a16="http://schemas.microsoft.com/office/drawing/2014/main" val="20002"/>
                    </a:ext>
                  </a:extLst>
                </a:gridCol>
                <a:gridCol w="661528">
                  <a:extLst>
                    <a:ext uri="{9D8B030D-6E8A-4147-A177-3AD203B41FA5}">
                      <a16:colId xmlns:a16="http://schemas.microsoft.com/office/drawing/2014/main" val="1419644321"/>
                    </a:ext>
                  </a:extLst>
                </a:gridCol>
                <a:gridCol w="641482">
                  <a:extLst>
                    <a:ext uri="{9D8B030D-6E8A-4147-A177-3AD203B41FA5}">
                      <a16:colId xmlns:a16="http://schemas.microsoft.com/office/drawing/2014/main" val="20003"/>
                    </a:ext>
                  </a:extLst>
                </a:gridCol>
                <a:gridCol w="641482">
                  <a:extLst>
                    <a:ext uri="{9D8B030D-6E8A-4147-A177-3AD203B41FA5}">
                      <a16:colId xmlns:a16="http://schemas.microsoft.com/office/drawing/2014/main" val="1328106974"/>
                    </a:ext>
                  </a:extLst>
                </a:gridCol>
                <a:gridCol w="962223">
                  <a:extLst>
                    <a:ext uri="{9D8B030D-6E8A-4147-A177-3AD203B41FA5}">
                      <a16:colId xmlns:a16="http://schemas.microsoft.com/office/drawing/2014/main" val="20004"/>
                    </a:ext>
                  </a:extLst>
                </a:gridCol>
                <a:gridCol w="1042408">
                  <a:extLst>
                    <a:ext uri="{9D8B030D-6E8A-4147-A177-3AD203B41FA5}">
                      <a16:colId xmlns:a16="http://schemas.microsoft.com/office/drawing/2014/main" val="20005"/>
                    </a:ext>
                  </a:extLst>
                </a:gridCol>
                <a:gridCol w="1042408">
                  <a:extLst>
                    <a:ext uri="{9D8B030D-6E8A-4147-A177-3AD203B41FA5}">
                      <a16:colId xmlns:a16="http://schemas.microsoft.com/office/drawing/2014/main" val="20006"/>
                    </a:ext>
                  </a:extLst>
                </a:gridCol>
                <a:gridCol w="962223">
                  <a:extLst>
                    <a:ext uri="{9D8B030D-6E8A-4147-A177-3AD203B41FA5}">
                      <a16:colId xmlns:a16="http://schemas.microsoft.com/office/drawing/2014/main" val="20007"/>
                    </a:ext>
                  </a:extLst>
                </a:gridCol>
              </a:tblGrid>
              <a:tr h="886533">
                <a:tc gridSpan="10">
                  <a:txBody>
                    <a:bodyPr/>
                    <a:lstStyle/>
                    <a:p>
                      <a:pPr algn="ctr" rtl="0" fontAlgn="ctr"/>
                      <a:r>
                        <a:rPr lang="en-US" sz="2000" u="none" strike="noStrike" dirty="0">
                          <a:effectLst/>
                        </a:rPr>
                        <a:t> KEY PERFORMANCE INFORMATION FOR BUDGET PROGRAMMES</a:t>
                      </a:r>
                      <a:endParaRPr lang="en-US" sz="20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66548">
                <a:tc gridSpan="10">
                  <a:txBody>
                    <a:bodyPr/>
                    <a:lstStyle/>
                    <a:p>
                      <a:pPr algn="ctr" rtl="0" fontAlgn="ctr"/>
                      <a:r>
                        <a:rPr lang="en-US" sz="1600" u="none" strike="noStrike" dirty="0">
                          <a:effectLst/>
                        </a:rPr>
                        <a:t>(SOCIAL SERVICE DELIVERY)</a:t>
                      </a:r>
                      <a:endParaRPr lang="en-US" sz="16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75072">
                <a:tc rowSpan="3">
                  <a:txBody>
                    <a:bodyPr/>
                    <a:lstStyle/>
                    <a:p>
                      <a:pPr algn="ctr" rtl="0" fontAlgn="ctr"/>
                      <a:r>
                        <a:rPr lang="en-US" sz="1600" u="none" strike="noStrike" dirty="0">
                          <a:effectLst/>
                        </a:rPr>
                        <a:t>Key/Main Outputs</a:t>
                      </a:r>
                      <a:endParaRPr lang="en-US" sz="1600" b="1" i="0" u="none" strike="noStrike" dirty="0">
                        <a:solidFill>
                          <a:srgbClr val="FFFFFF"/>
                        </a:solidFill>
                        <a:effectLst/>
                        <a:latin typeface="Calibri" panose="020F0502020204030204" pitchFamily="34" charset="0"/>
                      </a:endParaRPr>
                    </a:p>
                  </a:txBody>
                  <a:tcPr marL="6350" marR="6350" marT="6350" marB="0" anchor="ctr"/>
                </a:tc>
                <a:tc rowSpan="3">
                  <a:txBody>
                    <a:bodyPr/>
                    <a:lstStyle/>
                    <a:p>
                      <a:pPr algn="ctr" rtl="0" fontAlgn="ctr"/>
                      <a:r>
                        <a:rPr lang="en-US" sz="1600" u="none" strike="noStrike" dirty="0">
                          <a:effectLst/>
                        </a:rPr>
                        <a:t>Output Indicator</a:t>
                      </a:r>
                      <a:endParaRPr lang="en-US" sz="1600" b="0" i="0" u="none" strike="noStrike" dirty="0">
                        <a:solidFill>
                          <a:srgbClr val="000000"/>
                        </a:solidFill>
                        <a:effectLst/>
                        <a:latin typeface="Calibri" panose="020F0502020204030204" pitchFamily="34" charset="0"/>
                      </a:endParaRPr>
                    </a:p>
                  </a:txBody>
                  <a:tcPr marL="6350" marR="6350" marT="6350" marB="0" anchor="ctr"/>
                </a:tc>
                <a:tc gridSpan="4">
                  <a:txBody>
                    <a:bodyPr/>
                    <a:lstStyle/>
                    <a:p>
                      <a:pPr algn="ctr" rtl="0" fontAlgn="ctr"/>
                      <a:r>
                        <a:rPr lang="en-US" sz="1600" u="none" strike="noStrike">
                          <a:effectLst/>
                        </a:rPr>
                        <a:t>Past Years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rtl="0" fontAlgn="ctr"/>
                      <a:r>
                        <a:rPr lang="en-US" sz="1600" u="none" strike="noStrike">
                          <a:effectLst/>
                        </a:rPr>
                        <a:t>Projections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949060">
                <a:tc vMerge="1">
                  <a:txBody>
                    <a:bodyPr/>
                    <a:lstStyle/>
                    <a:p>
                      <a:endParaRPr lang="en-US"/>
                    </a:p>
                  </a:txBody>
                  <a:tcPr/>
                </a:tc>
                <a:tc vMerge="1">
                  <a:txBody>
                    <a:bodyPr/>
                    <a:lstStyle/>
                    <a:p>
                      <a:endParaRPr lang="en-US"/>
                    </a:p>
                  </a:txBody>
                  <a:tcPr/>
                </a:tc>
                <a:tc rowSpan="2">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Target</a:t>
                      </a:r>
                    </a:p>
                  </a:txBody>
                  <a:tcPr marL="6350" marR="6350" marT="6350" marB="0" anchor="ctr"/>
                </a:tc>
                <a:tc rowSpan="2">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rowSpan="2">
                  <a:txBody>
                    <a:bodyPr/>
                    <a:lstStyle/>
                    <a:p>
                      <a:pPr algn="ctr" rtl="0" fontAlgn="ctr"/>
                      <a:endParaRPr lang="en-US" sz="1600" u="none" strike="noStrike" kern="1200" dirty="0">
                        <a:solidFill>
                          <a:schemeClr val="dk1"/>
                        </a:solidFill>
                        <a:effectLst/>
                        <a:latin typeface="+mn-lt"/>
                        <a:ea typeface="+mn-ea"/>
                        <a:cs typeface="+mn-cs"/>
                      </a:endParaRPr>
                    </a:p>
                    <a:p>
                      <a:pPr algn="ctr" rtl="0" fontAlgn="ct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Target</a:t>
                      </a:r>
                    </a:p>
                    <a:p>
                      <a:pPr algn="ctr" rtl="0" fontAlgn="ctr"/>
                      <a:endParaRPr lang="en-US" sz="1600" u="none" strike="noStrike" kern="1200" dirty="0">
                        <a:solidFill>
                          <a:schemeClr val="dk1"/>
                        </a:solidFill>
                        <a:effectLst/>
                        <a:latin typeface="+mn-lt"/>
                        <a:ea typeface="+mn-ea"/>
                        <a:cs typeface="+mn-cs"/>
                      </a:endParaRPr>
                    </a:p>
                  </a:txBody>
                  <a:tcPr marL="6350" marR="6350" marT="6350" marB="0" anchor="ctr"/>
                </a:tc>
                <a:tc rowSpan="2">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Budget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3"/>
                  </a:ext>
                </a:extLst>
              </a:tr>
              <a:tr h="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rtl="0" fontAlgn="ctr"/>
                      <a:r>
                        <a:rPr lang="en-US" sz="1600" u="none" strike="noStrike" dirty="0">
                          <a:effectLst/>
                        </a:rPr>
                        <a:t>2021</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2022</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2023</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2024</a:t>
                      </a: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4"/>
                  </a:ext>
                </a:extLst>
              </a:tr>
              <a:tr h="392121">
                <a:tc>
                  <a:txBody>
                    <a:bodyPr/>
                    <a:lstStyle/>
                    <a:p>
                      <a:pPr algn="l" fontAlgn="ctr"/>
                      <a:r>
                        <a:rPr lang="en-US" sz="1600" u="none" strike="noStrike" dirty="0">
                          <a:effectLst/>
                          <a:latin typeface="Times New Roman" panose="02020603050405020304" pitchFamily="18" charset="0"/>
                          <a:cs typeface="Times New Roman" panose="02020603050405020304" pitchFamily="18" charset="0"/>
                        </a:rPr>
                        <a:t> 1. STMIE clinics </a:t>
                      </a:r>
                      <a:r>
                        <a:rPr lang="en-US" sz="1600" u="none" strike="noStrike" dirty="0" err="1">
                          <a:effectLst/>
                          <a:latin typeface="Times New Roman" panose="02020603050405020304" pitchFamily="18" charset="0"/>
                          <a:cs typeface="Times New Roman" panose="02020603050405020304" pitchFamily="18" charset="0"/>
                        </a:rPr>
                        <a:t>organised</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 No. of clinics </a:t>
                      </a:r>
                      <a:r>
                        <a:rPr lang="en-US" sz="1600" u="none" strike="noStrike" dirty="0" err="1">
                          <a:effectLst/>
                          <a:latin typeface="Times New Roman" panose="02020603050405020304" pitchFamily="18" charset="0"/>
                          <a:cs typeface="Times New Roman" panose="02020603050405020304" pitchFamily="18" charset="0"/>
                        </a:rPr>
                        <a:t>organised</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 1</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1</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0</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extLst>
                  <a:ext uri="{0D108BD9-81ED-4DB2-BD59-A6C34878D82A}">
                    <a16:rowId xmlns:a16="http://schemas.microsoft.com/office/drawing/2014/main" val="10005"/>
                  </a:ext>
                </a:extLst>
              </a:tr>
              <a:tr h="366548">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 2. Fund distributed to PWDs</a:t>
                      </a: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No. of people benefited from the fund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 90</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80</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90 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85</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 100</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110 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120 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130 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extLst>
                  <a:ext uri="{0D108BD9-81ED-4DB2-BD59-A6C34878D82A}">
                    <a16:rowId xmlns:a16="http://schemas.microsoft.com/office/drawing/2014/main" val="10006"/>
                  </a:ext>
                </a:extLst>
              </a:tr>
              <a:tr h="366548">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 3. Access to health service delivery improved</a:t>
                      </a:r>
                      <a:endParaRPr lang="en-US" sz="16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600" u="none" strike="noStrike" dirty="0">
                          <a:effectLst/>
                          <a:latin typeface="Times New Roman" panose="02020603050405020304" pitchFamily="18" charset="0"/>
                          <a:cs typeface="Times New Roman" panose="02020603050405020304" pitchFamily="18" charset="0"/>
                        </a:rPr>
                        <a:t> No. of functional health </a:t>
                      </a:r>
                      <a:r>
                        <a:rPr lang="en-US" sz="1600" u="none" strike="noStrike" dirty="0" err="1">
                          <a:effectLst/>
                          <a:latin typeface="Times New Roman" panose="02020603050405020304" pitchFamily="18" charset="0"/>
                          <a:cs typeface="Times New Roman" panose="02020603050405020304" pitchFamily="18" charset="0"/>
                        </a:rPr>
                        <a:t>centres</a:t>
                      </a:r>
                      <a:r>
                        <a:rPr lang="en-US" sz="1600" u="none" strike="noStrike" dirty="0">
                          <a:effectLst/>
                          <a:latin typeface="Times New Roman" panose="02020603050405020304" pitchFamily="18" charset="0"/>
                          <a:cs typeface="Times New Roman" panose="02020603050405020304" pitchFamily="18" charset="0"/>
                        </a:rPr>
                        <a:t> constructed</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 2</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1</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b="0" i="0" u="none" strike="noStrike" dirty="0">
                          <a:solidFill>
                            <a:srgbClr val="000000"/>
                          </a:solidFill>
                          <a:effectLst/>
                          <a:latin typeface="Times New Roman" panose="02020603050405020304" pitchFamily="18" charset="0"/>
                          <a:cs typeface="Times New Roman" panose="02020603050405020304" pitchFamily="18" charset="0"/>
                        </a:rPr>
                        <a:t>0</a:t>
                      </a: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600" u="none" strike="noStrike" dirty="0">
                          <a:effectLst/>
                          <a:latin typeface="Times New Roman" panose="02020603050405020304" pitchFamily="18" charset="0"/>
                          <a:cs typeface="Times New Roman" panose="02020603050405020304" pitchFamily="18" charset="0"/>
                        </a:rPr>
                        <a:t>1 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45185985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62</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141866207"/>
              </p:ext>
            </p:extLst>
          </p:nvPr>
        </p:nvGraphicFramePr>
        <p:xfrm>
          <a:off x="108285" y="104443"/>
          <a:ext cx="8923747" cy="4405785"/>
        </p:xfrm>
        <a:graphic>
          <a:graphicData uri="http://schemas.openxmlformats.org/drawingml/2006/table">
            <a:tbl>
              <a:tblPr firstRow="1" firstCol="1" bandRow="1">
                <a:tableStyleId>{5C22544A-7EE6-4342-B048-85BDC9FD1C3A}</a:tableStyleId>
              </a:tblPr>
              <a:tblGrid>
                <a:gridCol w="1115469">
                  <a:extLst>
                    <a:ext uri="{9D8B030D-6E8A-4147-A177-3AD203B41FA5}">
                      <a16:colId xmlns:a16="http://schemas.microsoft.com/office/drawing/2014/main" val="20000"/>
                    </a:ext>
                  </a:extLst>
                </a:gridCol>
                <a:gridCol w="950214">
                  <a:extLst>
                    <a:ext uri="{9D8B030D-6E8A-4147-A177-3AD203B41FA5}">
                      <a16:colId xmlns:a16="http://schemas.microsoft.com/office/drawing/2014/main" val="20001"/>
                    </a:ext>
                  </a:extLst>
                </a:gridCol>
                <a:gridCol w="722989">
                  <a:extLst>
                    <a:ext uri="{9D8B030D-6E8A-4147-A177-3AD203B41FA5}">
                      <a16:colId xmlns:a16="http://schemas.microsoft.com/office/drawing/2014/main" val="20002"/>
                    </a:ext>
                  </a:extLst>
                </a:gridCol>
                <a:gridCol w="681675">
                  <a:extLst>
                    <a:ext uri="{9D8B030D-6E8A-4147-A177-3AD203B41FA5}">
                      <a16:colId xmlns:a16="http://schemas.microsoft.com/office/drawing/2014/main" val="1419644321"/>
                    </a:ext>
                  </a:extLst>
                </a:gridCol>
                <a:gridCol w="661018">
                  <a:extLst>
                    <a:ext uri="{9D8B030D-6E8A-4147-A177-3AD203B41FA5}">
                      <a16:colId xmlns:a16="http://schemas.microsoft.com/office/drawing/2014/main" val="20003"/>
                    </a:ext>
                  </a:extLst>
                </a:gridCol>
                <a:gridCol w="661018">
                  <a:extLst>
                    <a:ext uri="{9D8B030D-6E8A-4147-A177-3AD203B41FA5}">
                      <a16:colId xmlns:a16="http://schemas.microsoft.com/office/drawing/2014/main" val="1328106974"/>
                    </a:ext>
                  </a:extLst>
                </a:gridCol>
                <a:gridCol w="991527">
                  <a:extLst>
                    <a:ext uri="{9D8B030D-6E8A-4147-A177-3AD203B41FA5}">
                      <a16:colId xmlns:a16="http://schemas.microsoft.com/office/drawing/2014/main" val="20004"/>
                    </a:ext>
                  </a:extLst>
                </a:gridCol>
                <a:gridCol w="1074155">
                  <a:extLst>
                    <a:ext uri="{9D8B030D-6E8A-4147-A177-3AD203B41FA5}">
                      <a16:colId xmlns:a16="http://schemas.microsoft.com/office/drawing/2014/main" val="20005"/>
                    </a:ext>
                  </a:extLst>
                </a:gridCol>
                <a:gridCol w="1074155">
                  <a:extLst>
                    <a:ext uri="{9D8B030D-6E8A-4147-A177-3AD203B41FA5}">
                      <a16:colId xmlns:a16="http://schemas.microsoft.com/office/drawing/2014/main" val="20006"/>
                    </a:ext>
                  </a:extLst>
                </a:gridCol>
                <a:gridCol w="991527">
                  <a:extLst>
                    <a:ext uri="{9D8B030D-6E8A-4147-A177-3AD203B41FA5}">
                      <a16:colId xmlns:a16="http://schemas.microsoft.com/office/drawing/2014/main" val="20007"/>
                    </a:ext>
                  </a:extLst>
                </a:gridCol>
              </a:tblGrid>
              <a:tr h="791085">
                <a:tc gridSpan="10">
                  <a:txBody>
                    <a:bodyPr/>
                    <a:lstStyle/>
                    <a:p>
                      <a:pPr algn="ctr" rtl="0" fontAlgn="ctr"/>
                      <a:r>
                        <a:rPr lang="en-US" sz="2000" u="none" strike="noStrike" dirty="0">
                          <a:effectLst/>
                        </a:rPr>
                        <a:t> KEY PERFORMANCE INFORMATION FOR BUDGET PROGRAMMES</a:t>
                      </a:r>
                      <a:endParaRPr lang="en-US" sz="20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27083">
                <a:tc gridSpan="10">
                  <a:txBody>
                    <a:bodyPr/>
                    <a:lstStyle/>
                    <a:p>
                      <a:pPr algn="ctr" rtl="0" fontAlgn="ctr"/>
                      <a:r>
                        <a:rPr lang="en-US" sz="1600" u="none" strike="noStrike" dirty="0">
                          <a:effectLst/>
                        </a:rPr>
                        <a:t>(ECONOMIC DEVELOPMENT)</a:t>
                      </a:r>
                      <a:endParaRPr lang="en-US" sz="16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34690">
                <a:tc rowSpan="3">
                  <a:txBody>
                    <a:bodyPr/>
                    <a:lstStyle/>
                    <a:p>
                      <a:pPr algn="ctr" rtl="0" fontAlgn="ctr"/>
                      <a:r>
                        <a:rPr lang="en-US" sz="1600" u="none" strike="noStrike" dirty="0">
                          <a:effectLst/>
                        </a:rPr>
                        <a:t>Key/Main Outputs</a:t>
                      </a:r>
                      <a:endParaRPr lang="en-US" sz="1600" b="1" i="0" u="none" strike="noStrike" dirty="0">
                        <a:solidFill>
                          <a:srgbClr val="FFFFFF"/>
                        </a:solidFill>
                        <a:effectLst/>
                        <a:latin typeface="Calibri" panose="020F0502020204030204" pitchFamily="34" charset="0"/>
                      </a:endParaRPr>
                    </a:p>
                  </a:txBody>
                  <a:tcPr marL="6350" marR="6350" marT="6350" marB="0" anchor="ctr"/>
                </a:tc>
                <a:tc rowSpan="3">
                  <a:txBody>
                    <a:bodyPr/>
                    <a:lstStyle/>
                    <a:p>
                      <a:pPr algn="ctr" rtl="0" fontAlgn="ctr"/>
                      <a:r>
                        <a:rPr lang="en-US" sz="1600" u="none" strike="noStrike" dirty="0">
                          <a:effectLst/>
                        </a:rPr>
                        <a:t>Output Indicator</a:t>
                      </a:r>
                      <a:endParaRPr lang="en-US" sz="1600" b="0" i="0" u="none" strike="noStrike" dirty="0">
                        <a:solidFill>
                          <a:srgbClr val="000000"/>
                        </a:solidFill>
                        <a:effectLst/>
                        <a:latin typeface="Calibri" panose="020F0502020204030204" pitchFamily="34" charset="0"/>
                      </a:endParaRPr>
                    </a:p>
                  </a:txBody>
                  <a:tcPr marL="6350" marR="6350" marT="6350" marB="0" anchor="ctr"/>
                </a:tc>
                <a:tc gridSpan="4">
                  <a:txBody>
                    <a:bodyPr/>
                    <a:lstStyle/>
                    <a:p>
                      <a:pPr algn="ctr" rtl="0" fontAlgn="ctr"/>
                      <a:r>
                        <a:rPr lang="en-US" sz="1600" u="none" strike="noStrike">
                          <a:effectLst/>
                        </a:rPr>
                        <a:t>Past Years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rtl="0" fontAlgn="ctr"/>
                      <a:r>
                        <a:rPr lang="en-US" sz="1600" u="none" strike="noStrike">
                          <a:effectLst/>
                        </a:rPr>
                        <a:t>Projections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846879">
                <a:tc vMerge="1">
                  <a:txBody>
                    <a:bodyPr/>
                    <a:lstStyle/>
                    <a:p>
                      <a:endParaRPr lang="en-US"/>
                    </a:p>
                  </a:txBody>
                  <a:tcPr/>
                </a:tc>
                <a:tc vMerge="1">
                  <a:txBody>
                    <a:bodyPr/>
                    <a:lstStyle/>
                    <a:p>
                      <a:endParaRPr lang="en-US"/>
                    </a:p>
                  </a:txBody>
                  <a:tcPr/>
                </a:tc>
                <a:tc rowSpan="2">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Target</a:t>
                      </a:r>
                    </a:p>
                  </a:txBody>
                  <a:tcPr marL="6350" marR="6350" marT="6350" marB="0" anchor="ctr"/>
                </a:tc>
                <a:tc rowSpan="2">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rowSpan="2">
                  <a:txBody>
                    <a:bodyPr/>
                    <a:lstStyle/>
                    <a:p>
                      <a:pPr algn="ctr" rtl="0" fontAlgn="ctr"/>
                      <a:endParaRPr lang="en-US" sz="1600" u="none" strike="noStrike" kern="1200" dirty="0">
                        <a:solidFill>
                          <a:schemeClr val="dk1"/>
                        </a:solidFill>
                        <a:effectLst/>
                        <a:latin typeface="+mn-lt"/>
                        <a:ea typeface="+mn-ea"/>
                        <a:cs typeface="+mn-cs"/>
                      </a:endParaRPr>
                    </a:p>
                    <a:p>
                      <a:pPr algn="ctr" rtl="0" fontAlgn="ct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Target</a:t>
                      </a:r>
                    </a:p>
                    <a:p>
                      <a:pPr algn="ctr" rtl="0" fontAlgn="ctr"/>
                      <a:endParaRPr lang="en-US" sz="1600" u="none" strike="noStrike" kern="1200" dirty="0">
                        <a:solidFill>
                          <a:schemeClr val="dk1"/>
                        </a:solidFill>
                        <a:effectLst/>
                        <a:latin typeface="+mn-lt"/>
                        <a:ea typeface="+mn-ea"/>
                        <a:cs typeface="+mn-cs"/>
                      </a:endParaRPr>
                    </a:p>
                  </a:txBody>
                  <a:tcPr marL="6350" marR="6350" marT="6350" marB="0" anchor="ctr"/>
                </a:tc>
                <a:tc rowSpan="2">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Budget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3"/>
                  </a:ext>
                </a:extLst>
              </a:tr>
              <a:tr h="242528">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rtl="0" fontAlgn="ctr"/>
                      <a:r>
                        <a:rPr lang="en-US" sz="1600" u="none" strike="noStrike" dirty="0">
                          <a:effectLst/>
                        </a:rPr>
                        <a:t>2021</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2022</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2023</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2024</a:t>
                      </a: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4"/>
                  </a:ext>
                </a:extLst>
              </a:tr>
              <a:tr h="1528775">
                <a:tc>
                  <a:txBody>
                    <a:bodyPr/>
                    <a:lstStyle/>
                    <a:p>
                      <a:pPr algn="l" rtl="0" fontAlgn="ctr"/>
                      <a:r>
                        <a:rPr lang="en-US" sz="1400" u="none" strike="noStrike" dirty="0">
                          <a:effectLst/>
                          <a:latin typeface="Times New Roman" panose="02020603050405020304" pitchFamily="18" charset="0"/>
                          <a:cs typeface="Times New Roman" panose="02020603050405020304" pitchFamily="18" charset="0"/>
                        </a:rPr>
                        <a:t> 1. SME Sub-Committee meetings held</a:t>
                      </a:r>
                      <a:endParaRPr lang="en-US" sz="14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400" u="none" strike="noStrike" dirty="0">
                          <a:effectLst/>
                          <a:latin typeface="Times New Roman" panose="02020603050405020304" pitchFamily="18" charset="0"/>
                          <a:cs typeface="Times New Roman" panose="02020603050405020304" pitchFamily="18" charset="0"/>
                        </a:rPr>
                        <a:t> No. of SMEs sub-committee meetings held</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 3</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3</a:t>
                      </a: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3 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2</a:t>
                      </a: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3 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3 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3 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3 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extLst>
                  <a:ext uri="{0D108BD9-81ED-4DB2-BD59-A6C34878D82A}">
                    <a16:rowId xmlns:a16="http://schemas.microsoft.com/office/drawing/2014/main" val="10006"/>
                  </a:ext>
                </a:extLst>
              </a:tr>
              <a:tr h="327083">
                <a:tc>
                  <a:txBody>
                    <a:bodyPr/>
                    <a:lstStyle/>
                    <a:p>
                      <a:pPr algn="l" rtl="0" fontAlgn="ctr"/>
                      <a:r>
                        <a:rPr lang="en-US" sz="1600" u="none" strike="noStrike" dirty="0">
                          <a:effectLst/>
                        </a:rPr>
                        <a:t> </a:t>
                      </a:r>
                      <a:endParaRPr lang="en-US" sz="1600" b="1" i="0" u="none" strike="noStrike" dirty="0">
                        <a:solidFill>
                          <a:srgbClr val="FFFFFF"/>
                        </a:solidFill>
                        <a:effectLst/>
                        <a:latin typeface="Calibri" panose="020F0502020204030204" pitchFamily="34" charset="0"/>
                      </a:endParaRPr>
                    </a:p>
                  </a:txBody>
                  <a:tcPr marL="6350" marR="6350" marT="6350" marB="0" anchor="ctr"/>
                </a:tc>
                <a:tc>
                  <a:txBody>
                    <a:bodyPr/>
                    <a:lstStyle/>
                    <a:p>
                      <a:pPr algn="l" rtl="0" fontAlgn="ctr"/>
                      <a:r>
                        <a:rPr lang="en-US" sz="1600" u="none" strike="noStrike">
                          <a:effectLst/>
                        </a:rPr>
                        <a:t> </a:t>
                      </a:r>
                      <a:endParaRPr lang="en-US" sz="1600" b="0" i="0" u="none" strike="noStrike">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 </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 </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a:effectLst/>
                        </a:rPr>
                        <a:t> </a:t>
                      </a:r>
                      <a:endParaRPr lang="en-US" sz="1600" b="0" i="0" u="none" strike="noStrike">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a:effectLst/>
                        </a:rPr>
                        <a:t> </a:t>
                      </a:r>
                      <a:endParaRPr lang="en-US" sz="1600" b="0" i="0" u="none" strike="noStrike">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a:effectLst/>
                        </a:rPr>
                        <a:t> </a:t>
                      </a:r>
                      <a:endParaRPr lang="en-US" sz="1600" b="0" i="0" u="none" strike="noStrike">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 </a:t>
                      </a: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68305193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63</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1303624654"/>
              </p:ext>
            </p:extLst>
          </p:nvPr>
        </p:nvGraphicFramePr>
        <p:xfrm>
          <a:off x="222737" y="104441"/>
          <a:ext cx="8790634" cy="4486811"/>
        </p:xfrm>
        <a:graphic>
          <a:graphicData uri="http://schemas.openxmlformats.org/drawingml/2006/table">
            <a:tbl>
              <a:tblPr firstRow="1" firstCol="1" bandRow="1">
                <a:tableStyleId>{5C22544A-7EE6-4342-B048-85BDC9FD1C3A}</a:tableStyleId>
              </a:tblPr>
              <a:tblGrid>
                <a:gridCol w="1098829">
                  <a:extLst>
                    <a:ext uri="{9D8B030D-6E8A-4147-A177-3AD203B41FA5}">
                      <a16:colId xmlns:a16="http://schemas.microsoft.com/office/drawing/2014/main" val="20000"/>
                    </a:ext>
                  </a:extLst>
                </a:gridCol>
                <a:gridCol w="936040">
                  <a:extLst>
                    <a:ext uri="{9D8B030D-6E8A-4147-A177-3AD203B41FA5}">
                      <a16:colId xmlns:a16="http://schemas.microsoft.com/office/drawing/2014/main" val="20001"/>
                    </a:ext>
                  </a:extLst>
                </a:gridCol>
                <a:gridCol w="712204">
                  <a:extLst>
                    <a:ext uri="{9D8B030D-6E8A-4147-A177-3AD203B41FA5}">
                      <a16:colId xmlns:a16="http://schemas.microsoft.com/office/drawing/2014/main" val="20002"/>
                    </a:ext>
                  </a:extLst>
                </a:gridCol>
                <a:gridCol w="671507">
                  <a:extLst>
                    <a:ext uri="{9D8B030D-6E8A-4147-A177-3AD203B41FA5}">
                      <a16:colId xmlns:a16="http://schemas.microsoft.com/office/drawing/2014/main" val="1419644321"/>
                    </a:ext>
                  </a:extLst>
                </a:gridCol>
                <a:gridCol w="651158">
                  <a:extLst>
                    <a:ext uri="{9D8B030D-6E8A-4147-A177-3AD203B41FA5}">
                      <a16:colId xmlns:a16="http://schemas.microsoft.com/office/drawing/2014/main" val="20003"/>
                    </a:ext>
                  </a:extLst>
                </a:gridCol>
                <a:gridCol w="651158">
                  <a:extLst>
                    <a:ext uri="{9D8B030D-6E8A-4147-A177-3AD203B41FA5}">
                      <a16:colId xmlns:a16="http://schemas.microsoft.com/office/drawing/2014/main" val="1328106974"/>
                    </a:ext>
                  </a:extLst>
                </a:gridCol>
                <a:gridCol w="976737">
                  <a:extLst>
                    <a:ext uri="{9D8B030D-6E8A-4147-A177-3AD203B41FA5}">
                      <a16:colId xmlns:a16="http://schemas.microsoft.com/office/drawing/2014/main" val="20004"/>
                    </a:ext>
                  </a:extLst>
                </a:gridCol>
                <a:gridCol w="1058132">
                  <a:extLst>
                    <a:ext uri="{9D8B030D-6E8A-4147-A177-3AD203B41FA5}">
                      <a16:colId xmlns:a16="http://schemas.microsoft.com/office/drawing/2014/main" val="20005"/>
                    </a:ext>
                  </a:extLst>
                </a:gridCol>
                <a:gridCol w="1058132">
                  <a:extLst>
                    <a:ext uri="{9D8B030D-6E8A-4147-A177-3AD203B41FA5}">
                      <a16:colId xmlns:a16="http://schemas.microsoft.com/office/drawing/2014/main" val="20006"/>
                    </a:ext>
                  </a:extLst>
                </a:gridCol>
                <a:gridCol w="976737">
                  <a:extLst>
                    <a:ext uri="{9D8B030D-6E8A-4147-A177-3AD203B41FA5}">
                      <a16:colId xmlns:a16="http://schemas.microsoft.com/office/drawing/2014/main" val="20007"/>
                    </a:ext>
                  </a:extLst>
                </a:gridCol>
              </a:tblGrid>
              <a:tr h="886533">
                <a:tc gridSpan="10">
                  <a:txBody>
                    <a:bodyPr/>
                    <a:lstStyle/>
                    <a:p>
                      <a:pPr algn="ctr" rtl="0" fontAlgn="ctr"/>
                      <a:r>
                        <a:rPr lang="en-US" sz="2000" u="none" strike="noStrike" dirty="0">
                          <a:effectLst/>
                        </a:rPr>
                        <a:t> KEY PERFORMANCE INFORMATION FOR BUDGET PROGRAMMES</a:t>
                      </a:r>
                      <a:endParaRPr lang="en-US" sz="20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66548">
                <a:tc gridSpan="10">
                  <a:txBody>
                    <a:bodyPr/>
                    <a:lstStyle/>
                    <a:p>
                      <a:pPr algn="ctr" rtl="0" fontAlgn="ctr"/>
                      <a:r>
                        <a:rPr lang="en-US" sz="1600" u="none" strike="noStrike" dirty="0">
                          <a:effectLst/>
                        </a:rPr>
                        <a:t>(ENVIRONMENTAL AND SANITATION MANAGEMENT)</a:t>
                      </a:r>
                      <a:endParaRPr lang="en-US" sz="1600" b="1" i="0" u="none" strike="noStrike" dirty="0">
                        <a:solidFill>
                          <a:srgbClr val="FFFFFF"/>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75072">
                <a:tc rowSpan="3">
                  <a:txBody>
                    <a:bodyPr/>
                    <a:lstStyle/>
                    <a:p>
                      <a:pPr algn="ctr" rtl="0" fontAlgn="ctr"/>
                      <a:r>
                        <a:rPr lang="en-US" sz="1600" u="none" strike="noStrike" dirty="0">
                          <a:effectLst/>
                        </a:rPr>
                        <a:t>Key/Main Outputs</a:t>
                      </a:r>
                      <a:endParaRPr lang="en-US" sz="1600" b="1" i="0" u="none" strike="noStrike" dirty="0">
                        <a:solidFill>
                          <a:srgbClr val="FFFFFF"/>
                        </a:solidFill>
                        <a:effectLst/>
                        <a:latin typeface="Calibri" panose="020F0502020204030204" pitchFamily="34" charset="0"/>
                      </a:endParaRPr>
                    </a:p>
                  </a:txBody>
                  <a:tcPr marL="6350" marR="6350" marT="6350" marB="0" anchor="ctr"/>
                </a:tc>
                <a:tc rowSpan="3">
                  <a:txBody>
                    <a:bodyPr/>
                    <a:lstStyle/>
                    <a:p>
                      <a:pPr algn="ctr" rtl="0" fontAlgn="ctr"/>
                      <a:r>
                        <a:rPr lang="en-US" sz="1600" u="none" strike="noStrike" dirty="0">
                          <a:effectLst/>
                        </a:rPr>
                        <a:t>Output Indicator</a:t>
                      </a:r>
                      <a:endParaRPr lang="en-US" sz="1600" b="0" i="0" u="none" strike="noStrike" dirty="0">
                        <a:solidFill>
                          <a:srgbClr val="000000"/>
                        </a:solidFill>
                        <a:effectLst/>
                        <a:latin typeface="Calibri" panose="020F0502020204030204" pitchFamily="34" charset="0"/>
                      </a:endParaRPr>
                    </a:p>
                  </a:txBody>
                  <a:tcPr marL="6350" marR="6350" marT="6350" marB="0" anchor="ctr"/>
                </a:tc>
                <a:tc gridSpan="4">
                  <a:txBody>
                    <a:bodyPr/>
                    <a:lstStyle/>
                    <a:p>
                      <a:pPr algn="ctr" rtl="0" fontAlgn="ctr"/>
                      <a:r>
                        <a:rPr lang="en-US" sz="1600" u="none" strike="noStrike">
                          <a:effectLst/>
                        </a:rPr>
                        <a:t>Past Years</a:t>
                      </a:r>
                      <a:endParaRPr lang="en-US" sz="1600" b="0" i="0" u="none" strike="noStrike">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rtl="0" fontAlgn="ctr"/>
                      <a:r>
                        <a:rPr lang="en-US" sz="1600" u="none" strike="noStrike" dirty="0">
                          <a:effectLst/>
                        </a:rPr>
                        <a:t>Projections</a:t>
                      </a:r>
                      <a:endParaRPr lang="en-US" sz="1600" b="0" i="0" u="none" strike="noStrike" dirty="0">
                        <a:solidFill>
                          <a:srgbClr val="000000"/>
                        </a:solidFill>
                        <a:effectLst/>
                        <a:latin typeface="Calibri" panose="020F0502020204030204" pitchFamily="34" charset="0"/>
                      </a:endParaRPr>
                    </a:p>
                  </a:txBody>
                  <a:tcPr marL="6350" marR="6350" marT="635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949060">
                <a:tc vMerge="1">
                  <a:txBody>
                    <a:bodyPr/>
                    <a:lstStyle/>
                    <a:p>
                      <a:endParaRPr lang="en-US"/>
                    </a:p>
                  </a:txBody>
                  <a:tcPr/>
                </a:tc>
                <a:tc vMerge="1">
                  <a:txBody>
                    <a:bodyPr/>
                    <a:lstStyle/>
                    <a:p>
                      <a:endParaRPr lang="en-US"/>
                    </a:p>
                  </a:txBody>
                  <a:tcPr/>
                </a:tc>
                <a:tc rowSpan="2">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Target</a:t>
                      </a:r>
                    </a:p>
                  </a:txBody>
                  <a:tcPr marL="6350" marR="6350" marT="6350" marB="0" anchor="ctr"/>
                </a:tc>
                <a:tc rowSpan="2">
                  <a:txBody>
                    <a:bodyPr/>
                    <a:lstStyle/>
                    <a:p>
                      <a:pPr algn="ctr" rtl="0" fontAlgn="ctr"/>
                      <a:r>
                        <a:rPr lang="en-US" sz="1600" u="none" strike="noStrike" kern="1200" dirty="0">
                          <a:solidFill>
                            <a:schemeClr val="dk1"/>
                          </a:solidFill>
                          <a:effectLst/>
                          <a:latin typeface="+mn-lt"/>
                          <a:ea typeface="+mn-ea"/>
                          <a:cs typeface="+mn-cs"/>
                        </a:rPr>
                        <a:t>2019</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rowSpan="2">
                  <a:txBody>
                    <a:bodyPr/>
                    <a:lstStyle/>
                    <a:p>
                      <a:pPr algn="ctr" rtl="0" fontAlgn="ctr"/>
                      <a:endParaRPr lang="en-US" sz="1600" u="none" strike="noStrike" kern="1200" dirty="0">
                        <a:solidFill>
                          <a:schemeClr val="dk1"/>
                        </a:solidFill>
                        <a:effectLst/>
                        <a:latin typeface="+mn-lt"/>
                        <a:ea typeface="+mn-ea"/>
                        <a:cs typeface="+mn-cs"/>
                      </a:endParaRPr>
                    </a:p>
                    <a:p>
                      <a:pPr algn="ctr" rtl="0" fontAlgn="ct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Target</a:t>
                      </a:r>
                    </a:p>
                    <a:p>
                      <a:pPr algn="ctr" rtl="0" fontAlgn="ctr"/>
                      <a:endParaRPr lang="en-US" sz="1600" u="none" strike="noStrike" kern="1200" dirty="0">
                        <a:solidFill>
                          <a:schemeClr val="dk1"/>
                        </a:solidFill>
                        <a:effectLst/>
                        <a:latin typeface="+mn-lt"/>
                        <a:ea typeface="+mn-ea"/>
                        <a:cs typeface="+mn-cs"/>
                      </a:endParaRPr>
                    </a:p>
                  </a:txBody>
                  <a:tcPr marL="6350" marR="6350" marT="6350" marB="0" anchor="ctr"/>
                </a:tc>
                <a:tc rowSpan="2">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u="none" strike="noStrike" kern="1200" dirty="0">
                          <a:solidFill>
                            <a:schemeClr val="dk1"/>
                          </a:solidFill>
                          <a:effectLst/>
                          <a:latin typeface="+mn-lt"/>
                          <a:ea typeface="+mn-ea"/>
                          <a:cs typeface="+mn-cs"/>
                        </a:rPr>
                        <a:t>2020</a:t>
                      </a:r>
                    </a:p>
                    <a:p>
                      <a:pPr algn="ctr" rtl="0" fontAlgn="ctr"/>
                      <a:r>
                        <a:rPr lang="en-US" sz="1600" u="none" strike="noStrike" kern="1200" dirty="0">
                          <a:solidFill>
                            <a:schemeClr val="dk1"/>
                          </a:solidFill>
                          <a:effectLst/>
                          <a:latin typeface="+mn-lt"/>
                          <a:ea typeface="+mn-ea"/>
                          <a:cs typeface="+mn-cs"/>
                        </a:rPr>
                        <a:t>Actual</a:t>
                      </a: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Budget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u="none" strike="noStrike" dirty="0">
                        <a:effectLst/>
                      </a:endParaRPr>
                    </a:p>
                    <a:p>
                      <a:pPr algn="ctr" rtl="0" fontAlgn="ctr"/>
                      <a:r>
                        <a:rPr lang="en-US" sz="1600" u="none" strike="noStrike" dirty="0">
                          <a:effectLst/>
                        </a:rPr>
                        <a:t>Indicative Year</a:t>
                      </a: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3"/>
                  </a:ext>
                </a:extLst>
              </a:tr>
              <a:tr h="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rtl="0" fontAlgn="ctr"/>
                      <a:r>
                        <a:rPr lang="en-US" sz="1600" u="none" strike="noStrike" dirty="0">
                          <a:effectLst/>
                        </a:rPr>
                        <a:t>2021</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2022</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2023</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2024</a:t>
                      </a: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4"/>
                  </a:ext>
                </a:extLst>
              </a:tr>
              <a:tr h="392121">
                <a:tc>
                  <a:txBody>
                    <a:bodyPr/>
                    <a:lstStyle/>
                    <a:p>
                      <a:pPr algn="l" fontAlgn="ctr"/>
                      <a:r>
                        <a:rPr lang="en-US" sz="1400" u="none" strike="noStrike" dirty="0">
                          <a:effectLst/>
                          <a:latin typeface="Times New Roman" panose="02020603050405020304" pitchFamily="18" charset="0"/>
                          <a:cs typeface="Times New Roman" panose="02020603050405020304" pitchFamily="18" charset="0"/>
                        </a:rPr>
                        <a:t> 1. Disaster Reports prepared and submitted</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400" u="none" strike="noStrike" dirty="0">
                          <a:effectLst/>
                          <a:latin typeface="Times New Roman" panose="02020603050405020304" pitchFamily="18" charset="0"/>
                          <a:cs typeface="Times New Roman" panose="02020603050405020304" pitchFamily="18" charset="0"/>
                        </a:rPr>
                        <a:t> No. of quarterly Report</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4 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4</a:t>
                      </a: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4 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3</a:t>
                      </a: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4 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4 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4 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4 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extLst>
                  <a:ext uri="{0D108BD9-81ED-4DB2-BD59-A6C34878D82A}">
                    <a16:rowId xmlns:a16="http://schemas.microsoft.com/office/drawing/2014/main" val="10005"/>
                  </a:ext>
                </a:extLst>
              </a:tr>
              <a:tr h="366548">
                <a:tc>
                  <a:txBody>
                    <a:bodyPr/>
                    <a:lstStyle/>
                    <a:p>
                      <a:pPr algn="l" rtl="0" fontAlgn="ctr"/>
                      <a:r>
                        <a:rPr lang="en-US" sz="1400" u="none" strike="noStrike" dirty="0">
                          <a:effectLst/>
                          <a:latin typeface="Times New Roman" panose="02020603050405020304" pitchFamily="18" charset="0"/>
                          <a:cs typeface="Times New Roman" panose="02020603050405020304" pitchFamily="18" charset="0"/>
                        </a:rPr>
                        <a:t> </a:t>
                      </a:r>
                      <a:endParaRPr lang="en-US" sz="1400" b="1" i="0" u="none" strike="noStrike" dirty="0">
                        <a:solidFill>
                          <a:srgbClr val="FFFFFF"/>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l" rtl="0" fontAlgn="ctr"/>
                      <a:r>
                        <a:rPr lang="en-US" sz="1400" u="none" strike="noStrike" dirty="0">
                          <a:effectLst/>
                          <a:latin typeface="Times New Roman" panose="02020603050405020304" pitchFamily="18" charset="0"/>
                          <a:cs typeface="Times New Roman" panose="02020603050405020304" pitchFamily="18" charset="0"/>
                        </a:rPr>
                        <a:t> Annual reports</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1 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1</a:t>
                      </a: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1 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1</a:t>
                      </a: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1 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1 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1 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rtl="0" fontAlgn="ctr"/>
                      <a:r>
                        <a:rPr lang="en-US" sz="1400" u="none" strike="noStrike" dirty="0">
                          <a:effectLst/>
                          <a:latin typeface="Times New Roman" panose="02020603050405020304" pitchFamily="18" charset="0"/>
                          <a:cs typeface="Times New Roman" panose="02020603050405020304" pitchFamily="18" charset="0"/>
                        </a:rPr>
                        <a:t>1 </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extLst>
                  <a:ext uri="{0D108BD9-81ED-4DB2-BD59-A6C34878D82A}">
                    <a16:rowId xmlns:a16="http://schemas.microsoft.com/office/drawing/2014/main" val="10006"/>
                  </a:ext>
                </a:extLst>
              </a:tr>
              <a:tr h="366548">
                <a:tc>
                  <a:txBody>
                    <a:bodyPr/>
                    <a:lstStyle/>
                    <a:p>
                      <a:pPr algn="l" rtl="0" fontAlgn="ctr"/>
                      <a:r>
                        <a:rPr lang="en-US" sz="1600" u="none" strike="noStrike" dirty="0">
                          <a:effectLst/>
                        </a:rPr>
                        <a:t> </a:t>
                      </a:r>
                      <a:endParaRPr lang="en-US" sz="1600" b="1" i="0" u="none" strike="noStrike" dirty="0">
                        <a:solidFill>
                          <a:srgbClr val="FFFFFF"/>
                        </a:solidFill>
                        <a:effectLst/>
                        <a:latin typeface="Calibri" panose="020F0502020204030204" pitchFamily="34" charset="0"/>
                      </a:endParaRPr>
                    </a:p>
                  </a:txBody>
                  <a:tcPr marL="6350" marR="6350" marT="6350" marB="0" anchor="ctr"/>
                </a:tc>
                <a:tc>
                  <a:txBody>
                    <a:bodyPr/>
                    <a:lstStyle/>
                    <a:p>
                      <a:pPr algn="l" rtl="0" fontAlgn="ctr"/>
                      <a:r>
                        <a:rPr lang="en-US" sz="1600" u="none" strike="noStrike" dirty="0">
                          <a:effectLst/>
                        </a:rPr>
                        <a:t> </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 </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 </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 </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 </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 </a:t>
                      </a:r>
                      <a:endParaRPr lang="en-US" sz="16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US" sz="1600" u="none" strike="noStrike" dirty="0">
                          <a:effectLst/>
                        </a:rPr>
                        <a:t> </a:t>
                      </a:r>
                      <a:endParaRPr lang="en-US" sz="1600" b="0"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425148079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64</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4158406714"/>
              </p:ext>
            </p:extLst>
          </p:nvPr>
        </p:nvGraphicFramePr>
        <p:xfrm>
          <a:off x="65314" y="1108365"/>
          <a:ext cx="9078686" cy="5040511"/>
        </p:xfrm>
        <a:graphic>
          <a:graphicData uri="http://schemas.openxmlformats.org/drawingml/2006/table">
            <a:tbl>
              <a:tblPr firstRow="1" firstCol="1" bandRow="1">
                <a:tableStyleId>{5C22544A-7EE6-4342-B048-85BDC9FD1C3A}</a:tableStyleId>
              </a:tblPr>
              <a:tblGrid>
                <a:gridCol w="1806667">
                  <a:extLst>
                    <a:ext uri="{9D8B030D-6E8A-4147-A177-3AD203B41FA5}">
                      <a16:colId xmlns:a16="http://schemas.microsoft.com/office/drawing/2014/main" val="20000"/>
                    </a:ext>
                  </a:extLst>
                </a:gridCol>
                <a:gridCol w="3095824">
                  <a:extLst>
                    <a:ext uri="{9D8B030D-6E8A-4147-A177-3AD203B41FA5}">
                      <a16:colId xmlns:a16="http://schemas.microsoft.com/office/drawing/2014/main" val="20001"/>
                    </a:ext>
                  </a:extLst>
                </a:gridCol>
                <a:gridCol w="1458163">
                  <a:extLst>
                    <a:ext uri="{9D8B030D-6E8A-4147-A177-3AD203B41FA5}">
                      <a16:colId xmlns:a16="http://schemas.microsoft.com/office/drawing/2014/main" val="20002"/>
                    </a:ext>
                  </a:extLst>
                </a:gridCol>
                <a:gridCol w="1458399">
                  <a:extLst>
                    <a:ext uri="{9D8B030D-6E8A-4147-A177-3AD203B41FA5}">
                      <a16:colId xmlns:a16="http://schemas.microsoft.com/office/drawing/2014/main" val="20003"/>
                    </a:ext>
                  </a:extLst>
                </a:gridCol>
                <a:gridCol w="1259633">
                  <a:extLst>
                    <a:ext uri="{9D8B030D-6E8A-4147-A177-3AD203B41FA5}">
                      <a16:colId xmlns:a16="http://schemas.microsoft.com/office/drawing/2014/main" val="20004"/>
                    </a:ext>
                  </a:extLst>
                </a:gridCol>
              </a:tblGrid>
              <a:tr h="396102">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740808">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770726">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Management and Administration</a:t>
                      </a:r>
                    </a:p>
                    <a:p>
                      <a:pPr marL="0" marR="0" indent="0" algn="l" defTabSz="914400" rtl="0" eaLnBrk="1" fontAlgn="auto" latinLnBrk="0" hangingPunct="1">
                        <a:lnSpc>
                          <a:spcPct val="115000"/>
                        </a:lnSpc>
                        <a:spcBef>
                          <a:spcPts val="0"/>
                        </a:spcBef>
                        <a:spcAft>
                          <a:spcPts val="0"/>
                        </a:spcAft>
                        <a:buClrTx/>
                        <a:buSzTx/>
                        <a:buFontTx/>
                        <a:buNone/>
                        <a:tabLst/>
                        <a:defRPr/>
                      </a:pPr>
                      <a:r>
                        <a:rPr lang="en-GB" sz="1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Existing  projects</a:t>
                      </a: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Procurement of office supplies and consumables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36,000.00 </a:t>
                      </a:r>
                    </a:p>
                  </a:txBody>
                  <a:tcPr marL="7620" marR="7620" marT="762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36,000.00 </a:t>
                      </a:r>
                    </a:p>
                  </a:txBody>
                  <a:tcPr marL="7620" marR="7620" marT="7620" marB="0" anchor="b"/>
                </a:tc>
                <a:extLst>
                  <a:ext uri="{0D108BD9-81ED-4DB2-BD59-A6C34878D82A}">
                    <a16:rowId xmlns:a16="http://schemas.microsoft.com/office/drawing/2014/main" val="10002"/>
                  </a:ext>
                </a:extLst>
              </a:tr>
              <a:tr h="396102">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Manpower And Skills Development</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tc>
                  <a:txBody>
                    <a:bodyPr/>
                    <a:lstStyle/>
                    <a:p>
                      <a:pPr marL="0" marR="0" algn="ctr">
                        <a:lnSpc>
                          <a:spcPct val="115000"/>
                        </a:lnSpc>
                        <a:spcBef>
                          <a:spcPts val="0"/>
                        </a:spcBef>
                        <a:spcAft>
                          <a:spcPts val="0"/>
                        </a:spcAft>
                      </a:pPr>
                      <a:endParaRPr lang="en-US" sz="1400" dirty="0">
                        <a:solidFill>
                          <a:srgbClr val="00B0F0"/>
                        </a:solidFill>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extLst>
                  <a:ext uri="{0D108BD9-81ED-4DB2-BD59-A6C34878D82A}">
                    <a16:rowId xmlns:a16="http://schemas.microsoft.com/office/drawing/2014/main" val="10003"/>
                  </a:ext>
                </a:extLst>
              </a:tr>
              <a:tr h="242838">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Legislative enactment and oversight</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104,000.00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104,000.00 </a:t>
                      </a:r>
                    </a:p>
                  </a:txBody>
                  <a:tcPr marL="7620" marR="7620" marT="7620" marB="0" anchor="b"/>
                </a:tc>
                <a:extLst>
                  <a:ext uri="{0D108BD9-81ED-4DB2-BD59-A6C34878D82A}">
                    <a16:rowId xmlns:a16="http://schemas.microsoft.com/office/drawing/2014/main" val="10004"/>
                  </a:ext>
                </a:extLst>
              </a:tr>
              <a:tr h="28159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Administrative and technical meetings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33,000.00 </a:t>
                      </a:r>
                    </a:p>
                  </a:txBody>
                  <a:tcPr marL="7620" marR="7620" marT="7620" marB="0" anchor="b"/>
                </a:tc>
                <a:tc>
                  <a:txBody>
                    <a:bodyPr/>
                    <a:lstStyle/>
                    <a:p>
                      <a:pPr marL="0" marR="0" algn="ctr">
                        <a:lnSpc>
                          <a:spcPct val="115000"/>
                        </a:lnSpc>
                        <a:spcBef>
                          <a:spcPts val="0"/>
                        </a:spcBef>
                        <a:spcAft>
                          <a:spcPts val="0"/>
                        </a:spcAft>
                        <a:tabLst>
                          <a:tab pos="628650" algn="l"/>
                        </a:tabLs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900" marR="3590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33,000.00 </a:t>
                      </a:r>
                    </a:p>
                  </a:txBody>
                  <a:tcPr marL="7620" marR="7620" marT="7620" marB="0" anchor="b"/>
                </a:tc>
                <a:extLst>
                  <a:ext uri="{0D108BD9-81ED-4DB2-BD59-A6C34878D82A}">
                    <a16:rowId xmlns:a16="http://schemas.microsoft.com/office/drawing/2014/main" val="10005"/>
                  </a:ext>
                </a:extLst>
              </a:tr>
              <a:tr h="396102">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Citizen participation in local governance</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40,000.00 </a:t>
                      </a:r>
                    </a:p>
                  </a:txBody>
                  <a:tcPr marL="7620" marR="7620" marT="7620" marB="0" anchor="b"/>
                </a:tc>
                <a:tc>
                  <a:txBody>
                    <a:bodyPr/>
                    <a:lstStyle/>
                    <a:p>
                      <a:pPr marL="0" marR="0" algn="ctr">
                        <a:lnSpc>
                          <a:spcPct val="115000"/>
                        </a:lnSpc>
                        <a:spcBef>
                          <a:spcPts val="0"/>
                        </a:spcBef>
                        <a:spcAft>
                          <a:spcPts val="0"/>
                        </a:spcAft>
                        <a:tabLst>
                          <a:tab pos="628650" algn="l"/>
                        </a:tabLs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5900" marR="3590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40,000.00 </a:t>
                      </a:r>
                    </a:p>
                  </a:txBody>
                  <a:tcPr marL="7620" marR="7620" marT="7620" marB="0" anchor="b"/>
                </a:tc>
                <a:extLst>
                  <a:ext uri="{0D108BD9-81ED-4DB2-BD59-A6C34878D82A}">
                    <a16:rowId xmlns:a16="http://schemas.microsoft.com/office/drawing/2014/main" val="10006"/>
                  </a:ext>
                </a:extLst>
              </a:tr>
              <a:tr h="467231">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Monitoring and evaluation of policies,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programmes</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and projects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extLst>
                  <a:ext uri="{0D108BD9-81ED-4DB2-BD59-A6C34878D82A}">
                    <a16:rowId xmlns:a16="http://schemas.microsoft.com/office/drawing/2014/main" val="10007"/>
                  </a:ext>
                </a:extLst>
              </a:tr>
              <a:tr h="467231">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Procurement management</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7,000.00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7,000.00 </a:t>
                      </a:r>
                    </a:p>
                  </a:txBody>
                  <a:tcPr marL="7620" marR="7620" marT="7620" marB="0" anchor="b"/>
                </a:tc>
                <a:extLst>
                  <a:ext uri="{0D108BD9-81ED-4DB2-BD59-A6C34878D82A}">
                    <a16:rowId xmlns:a16="http://schemas.microsoft.com/office/drawing/2014/main" val="10008"/>
                  </a:ext>
                </a:extLst>
              </a:tr>
              <a:tr h="242838">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Local and international affiliations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extLst>
                  <a:ext uri="{0D108BD9-81ED-4DB2-BD59-A6C34878D82A}">
                    <a16:rowId xmlns:a16="http://schemas.microsoft.com/office/drawing/2014/main" val="10009"/>
                  </a:ext>
                </a:extLst>
              </a:tr>
              <a:tr h="242838">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Plan and Budget preparation</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135,000.00 </a:t>
                      </a:r>
                    </a:p>
                  </a:txBody>
                  <a:tcPr marL="7620" marR="7620" marT="7620" marB="0" anchor="b"/>
                </a:tc>
                <a:tc>
                  <a:txBody>
                    <a:bodyPr/>
                    <a:lstStyle/>
                    <a:p>
                      <a:pPr marL="0" marR="0">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135,000.00 </a:t>
                      </a:r>
                    </a:p>
                  </a:txBody>
                  <a:tcPr marL="7620" marR="7620" marT="7620" marB="0" anchor="b"/>
                </a:tc>
                <a:extLst>
                  <a:ext uri="{0D108BD9-81ED-4DB2-BD59-A6C34878D82A}">
                    <a16:rowId xmlns:a16="http://schemas.microsoft.com/office/drawing/2014/main" val="10010"/>
                  </a:ext>
                </a:extLst>
              </a:tr>
              <a:tr h="396102">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Treasury and accounting activities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tc>
                  <a:txBody>
                    <a:bodyPr/>
                    <a:lstStyle/>
                    <a:p>
                      <a:pPr marL="0" marR="0">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296343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65</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4016837291"/>
              </p:ext>
            </p:extLst>
          </p:nvPr>
        </p:nvGraphicFramePr>
        <p:xfrm>
          <a:off x="65314" y="1108366"/>
          <a:ext cx="9078686" cy="5279171"/>
        </p:xfrm>
        <a:graphic>
          <a:graphicData uri="http://schemas.openxmlformats.org/drawingml/2006/table">
            <a:tbl>
              <a:tblPr firstRow="1" firstCol="1" bandRow="1">
                <a:tableStyleId>{5C22544A-7EE6-4342-B048-85BDC9FD1C3A}</a:tableStyleId>
              </a:tblPr>
              <a:tblGrid>
                <a:gridCol w="1806667">
                  <a:extLst>
                    <a:ext uri="{9D8B030D-6E8A-4147-A177-3AD203B41FA5}">
                      <a16:colId xmlns:a16="http://schemas.microsoft.com/office/drawing/2014/main" val="20000"/>
                    </a:ext>
                  </a:extLst>
                </a:gridCol>
                <a:gridCol w="3095824">
                  <a:extLst>
                    <a:ext uri="{9D8B030D-6E8A-4147-A177-3AD203B41FA5}">
                      <a16:colId xmlns:a16="http://schemas.microsoft.com/office/drawing/2014/main" val="20001"/>
                    </a:ext>
                  </a:extLst>
                </a:gridCol>
                <a:gridCol w="1458163">
                  <a:extLst>
                    <a:ext uri="{9D8B030D-6E8A-4147-A177-3AD203B41FA5}">
                      <a16:colId xmlns:a16="http://schemas.microsoft.com/office/drawing/2014/main" val="20002"/>
                    </a:ext>
                  </a:extLst>
                </a:gridCol>
                <a:gridCol w="1626001">
                  <a:extLst>
                    <a:ext uri="{9D8B030D-6E8A-4147-A177-3AD203B41FA5}">
                      <a16:colId xmlns:a16="http://schemas.microsoft.com/office/drawing/2014/main" val="20003"/>
                    </a:ext>
                  </a:extLst>
                </a:gridCol>
                <a:gridCol w="1092031">
                  <a:extLst>
                    <a:ext uri="{9D8B030D-6E8A-4147-A177-3AD203B41FA5}">
                      <a16:colId xmlns:a16="http://schemas.microsoft.com/office/drawing/2014/main" val="20004"/>
                    </a:ext>
                  </a:extLst>
                </a:gridCol>
              </a:tblGrid>
              <a:tr h="351390">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657186">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548941">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Revenue collection and management</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extLst>
                  <a:ext uri="{0D108BD9-81ED-4DB2-BD59-A6C34878D82A}">
                    <a16:rowId xmlns:a16="http://schemas.microsoft.com/office/drawing/2014/main" val="10002"/>
                  </a:ext>
                </a:extLst>
              </a:tr>
              <a:tr h="414490">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Internal audit operations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5,000.00 </a:t>
                      </a:r>
                    </a:p>
                  </a:txBody>
                  <a:tcPr marL="7620" marR="7620" marT="7620" marB="0" anchor="b"/>
                </a:tc>
                <a:extLst>
                  <a:ext uri="{0D108BD9-81ED-4DB2-BD59-A6C34878D82A}">
                    <a16:rowId xmlns:a16="http://schemas.microsoft.com/office/drawing/2014/main" val="10003"/>
                  </a:ext>
                </a:extLst>
              </a:tr>
              <a:tr h="351390">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Internal Management of the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organisation</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98,500.00</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98,500.00</a:t>
                      </a:r>
                    </a:p>
                  </a:txBody>
                  <a:tcPr marL="7620" marR="7620" marT="7620" marB="0" anchor="b"/>
                </a:tc>
                <a:extLst>
                  <a:ext uri="{0D108BD9-81ED-4DB2-BD59-A6C34878D82A}">
                    <a16:rowId xmlns:a16="http://schemas.microsoft.com/office/drawing/2014/main" val="10004"/>
                  </a:ext>
                </a:extLst>
              </a:tr>
              <a:tr h="548012">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Internal Management of the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organisation</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(Fuel and maintenance of official vehicle)</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80,000.00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80,000.00 </a:t>
                      </a:r>
                    </a:p>
                  </a:txBody>
                  <a:tcPr marL="7620" marR="7620" marT="7620" marB="0" anchor="b"/>
                </a:tc>
                <a:extLst>
                  <a:ext uri="{0D108BD9-81ED-4DB2-BD59-A6C34878D82A}">
                    <a16:rowId xmlns:a16="http://schemas.microsoft.com/office/drawing/2014/main" val="10005"/>
                  </a:ext>
                </a:extLst>
              </a:tr>
              <a:tr h="351390">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Repair of office equipment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25,000.00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25,000.00 </a:t>
                      </a:r>
                    </a:p>
                  </a:txBody>
                  <a:tcPr marL="7620" marR="7620" marT="7620" marB="0" anchor="b"/>
                </a:tc>
                <a:extLst>
                  <a:ext uri="{0D108BD9-81ED-4DB2-BD59-A6C34878D82A}">
                    <a16:rowId xmlns:a16="http://schemas.microsoft.com/office/drawing/2014/main" val="10006"/>
                  </a:ext>
                </a:extLst>
              </a:tr>
              <a:tr h="414490">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Maintenance, refurbishment and upgrading of exisiting assets (Maintenance of Grader)</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40,000.00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40,000.00 </a:t>
                      </a:r>
                    </a:p>
                  </a:txBody>
                  <a:tcPr marL="7620" marR="7620" marT="7620" marB="0" anchor="b"/>
                </a:tc>
                <a:extLst>
                  <a:ext uri="{0D108BD9-81ED-4DB2-BD59-A6C34878D82A}">
                    <a16:rowId xmlns:a16="http://schemas.microsoft.com/office/drawing/2014/main" val="10007"/>
                  </a:ext>
                </a:extLst>
              </a:tr>
              <a:tr h="548012">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Protocol services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110,000.00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110,000.00 </a:t>
                      </a:r>
                    </a:p>
                  </a:txBody>
                  <a:tcPr marL="7620" marR="7620" marT="7620" marB="0" anchor="b"/>
                </a:tc>
                <a:extLst>
                  <a:ext uri="{0D108BD9-81ED-4DB2-BD59-A6C34878D82A}">
                    <a16:rowId xmlns:a16="http://schemas.microsoft.com/office/drawing/2014/main" val="10008"/>
                  </a:ext>
                </a:extLst>
              </a:tr>
              <a:tr h="351390">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Security management</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35,000.00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35,000.00 </a:t>
                      </a:r>
                    </a:p>
                  </a:txBody>
                  <a:tcPr marL="7620" marR="7620" marT="7620" marB="0" anchor="b"/>
                </a:tc>
                <a:extLst>
                  <a:ext uri="{0D108BD9-81ED-4DB2-BD59-A6C34878D82A}">
                    <a16:rowId xmlns:a16="http://schemas.microsoft.com/office/drawing/2014/main" val="10009"/>
                  </a:ext>
                </a:extLst>
              </a:tr>
              <a:tr h="351390">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Support to traditional authorities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extLst>
                  <a:ext uri="{0D108BD9-81ED-4DB2-BD59-A6C34878D82A}">
                    <a16:rowId xmlns:a16="http://schemas.microsoft.com/office/drawing/2014/main" val="10010"/>
                  </a:ext>
                </a:extLst>
              </a:tr>
              <a:tr h="351390">
                <a:tc>
                  <a:txBody>
                    <a:bodyPr/>
                    <a:lstStyle/>
                    <a:p>
                      <a:pPr marL="0" marR="0" algn="l" defTabSz="914400" rtl="0" eaLnBrk="1" latinLnBrk="0" hangingPunct="1">
                        <a:lnSpc>
                          <a:spcPct val="115000"/>
                        </a:lnSpc>
                        <a:spcBef>
                          <a:spcPts val="0"/>
                        </a:spcBef>
                        <a:spcAft>
                          <a:spcPts val="0"/>
                        </a:spcAft>
                      </a:pPr>
                      <a:r>
                        <a:rPr lang="en-US" sz="1100" b="1" kern="1200" dirty="0">
                          <a:solidFill>
                            <a:schemeClr val="lt1"/>
                          </a:solidFill>
                          <a:effectLst/>
                          <a:latin typeface="+mn-lt"/>
                          <a:ea typeface="+mn-ea"/>
                          <a:cs typeface="+mn-cs"/>
                        </a:rPr>
                        <a:t> </a:t>
                      </a:r>
                    </a:p>
                  </a:txBody>
                  <a:tcPr marL="68580" marR="68580"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nSpc>
                          <a:spcPct val="115000"/>
                        </a:lnSpc>
                        <a:spcBef>
                          <a:spcPts val="0"/>
                        </a:spcBef>
                        <a:spcAft>
                          <a:spcPts val="0"/>
                        </a:spcAft>
                      </a:pPr>
                      <a:endParaRPr lang="en-US" sz="1400" dirty="0">
                        <a:effectLst/>
                        <a:latin typeface="Arial Narrow" panose="020B0606020202030204" pitchFamily="34" charset="0"/>
                        <a:ea typeface="Calibri" panose="020F0502020204030204"/>
                        <a:cs typeface="Times New Roman" panose="02020603050405020304"/>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11322701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66</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2697343771"/>
              </p:ext>
            </p:extLst>
          </p:nvPr>
        </p:nvGraphicFramePr>
        <p:xfrm>
          <a:off x="533402" y="1108365"/>
          <a:ext cx="8153398" cy="4393058"/>
        </p:xfrm>
        <a:graphic>
          <a:graphicData uri="http://schemas.openxmlformats.org/drawingml/2006/table">
            <a:tbl>
              <a:tblPr firstRow="1" firstCol="1" bandRow="1">
                <a:tableStyleId>{5C22544A-7EE6-4342-B048-85BDC9FD1C3A}</a:tableStyleId>
              </a:tblPr>
              <a:tblGrid>
                <a:gridCol w="1622534">
                  <a:extLst>
                    <a:ext uri="{9D8B030D-6E8A-4147-A177-3AD203B41FA5}">
                      <a16:colId xmlns:a16="http://schemas.microsoft.com/office/drawing/2014/main" val="20000"/>
                    </a:ext>
                  </a:extLst>
                </a:gridCol>
                <a:gridCol w="2780301">
                  <a:extLst>
                    <a:ext uri="{9D8B030D-6E8A-4147-A177-3AD203B41FA5}">
                      <a16:colId xmlns:a16="http://schemas.microsoft.com/office/drawing/2014/main" val="20001"/>
                    </a:ext>
                  </a:extLst>
                </a:gridCol>
                <a:gridCol w="1309549">
                  <a:extLst>
                    <a:ext uri="{9D8B030D-6E8A-4147-A177-3AD203B41FA5}">
                      <a16:colId xmlns:a16="http://schemas.microsoft.com/office/drawing/2014/main" val="20002"/>
                    </a:ext>
                  </a:extLst>
                </a:gridCol>
                <a:gridCol w="1460281">
                  <a:extLst>
                    <a:ext uri="{9D8B030D-6E8A-4147-A177-3AD203B41FA5}">
                      <a16:colId xmlns:a16="http://schemas.microsoft.com/office/drawing/2014/main" val="20003"/>
                    </a:ext>
                  </a:extLst>
                </a:gridCol>
                <a:gridCol w="980733">
                  <a:extLst>
                    <a:ext uri="{9D8B030D-6E8A-4147-A177-3AD203B41FA5}">
                      <a16:colId xmlns:a16="http://schemas.microsoft.com/office/drawing/2014/main" val="20004"/>
                    </a:ext>
                  </a:extLst>
                </a:gridCol>
              </a:tblGrid>
              <a:tr h="368218">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688659">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575230">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Sub-District structures:</a:t>
                      </a:r>
                    </a:p>
                  </a:txBody>
                  <a:tcPr marL="7620" marR="7620" marT="7620" marB="0" anchor="b"/>
                </a:tc>
                <a:tc>
                  <a:txBody>
                    <a:bodyPr/>
                    <a:lstStyle/>
                    <a:p>
                      <a:endParaRPr lang="en-US" sz="1400" dirty="0">
                        <a:latin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368218">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Purchase of Office equipment and logistics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extLst>
                  <a:ext uri="{0D108BD9-81ED-4DB2-BD59-A6C34878D82A}">
                    <a16:rowId xmlns:a16="http://schemas.microsoft.com/office/drawing/2014/main" val="10003"/>
                  </a:ext>
                </a:extLst>
              </a:tr>
              <a:tr h="368218">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Manpower And Skills Development (Building the capacity of sub-structures in revenue mobilization)</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extLst>
                  <a:ext uri="{0D108BD9-81ED-4DB2-BD59-A6C34878D82A}">
                    <a16:rowId xmlns:a16="http://schemas.microsoft.com/office/drawing/2014/main" val="10004"/>
                  </a:ext>
                </a:extLst>
              </a:tr>
              <a:tr h="574257">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Information, Education And Communication</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extLst>
                  <a:ext uri="{0D108BD9-81ED-4DB2-BD59-A6C34878D82A}">
                    <a16:rowId xmlns:a16="http://schemas.microsoft.com/office/drawing/2014/main" val="10005"/>
                  </a:ext>
                </a:extLst>
              </a:tr>
              <a:tr h="368218">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marL="0" marR="0" algn="ctr">
                        <a:lnSpc>
                          <a:spcPct val="107000"/>
                        </a:lnSpc>
                        <a:spcBef>
                          <a:spcPts val="0"/>
                        </a:spcBef>
                        <a:spcAft>
                          <a:spcPts val="0"/>
                        </a:spcAft>
                      </a:pPr>
                      <a:endParaRPr lang="en-US"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extLst>
                  <a:ext uri="{0D108BD9-81ED-4DB2-BD59-A6C34878D82A}">
                    <a16:rowId xmlns:a16="http://schemas.microsoft.com/office/drawing/2014/main" val="10006"/>
                  </a:ext>
                </a:extLst>
              </a:tr>
              <a:tr h="368218">
                <a:tc>
                  <a:txBody>
                    <a:bodyPr/>
                    <a:lstStyle/>
                    <a:p>
                      <a:pPr marL="0" marR="0" algn="l" defTabSz="914400" rtl="0" eaLnBrk="1" latinLnBrk="0" hangingPunct="1">
                        <a:lnSpc>
                          <a:spcPct val="115000"/>
                        </a:lnSpc>
                        <a:spcBef>
                          <a:spcPts val="0"/>
                        </a:spcBef>
                        <a:spcAft>
                          <a:spcPts val="0"/>
                        </a:spcAft>
                      </a:pPr>
                      <a:endParaRPr lang="en-US" sz="1100" b="1" kern="1200" dirty="0">
                        <a:solidFill>
                          <a:schemeClr val="lt1"/>
                        </a:solidFill>
                        <a:effectLst/>
                        <a:latin typeface="+mn-lt"/>
                        <a:ea typeface="+mn-ea"/>
                        <a:cs typeface="+mn-cs"/>
                      </a:endParaRPr>
                    </a:p>
                  </a:txBody>
                  <a:tcPr marL="68580" marR="68580"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gn="ctr">
                        <a:lnSpc>
                          <a:spcPct val="115000"/>
                        </a:lnSpc>
                        <a:spcBef>
                          <a:spcPts val="0"/>
                        </a:spcBef>
                        <a:spcAft>
                          <a:spcPts val="0"/>
                        </a:spcAft>
                      </a:pPr>
                      <a:endParaRPr lang="en-US" sz="1400" dirty="0">
                        <a:effectLst/>
                        <a:latin typeface="Arial Narrow" panose="020B0606020202030204" pitchFamily="34" charset="0"/>
                        <a:ea typeface="Calibri" panose="020F0502020204030204"/>
                        <a:cs typeface="Times New Roman" panose="02020603050405020304"/>
                      </a:endParaRPr>
                    </a:p>
                  </a:txBody>
                  <a:tcPr marL="68580" marR="68580"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7"/>
                  </a:ext>
                </a:extLst>
              </a:tr>
              <a:tr h="368218">
                <a:tc>
                  <a:txBody>
                    <a:bodyPr/>
                    <a:lstStyle/>
                    <a:p>
                      <a:pPr marL="0" marR="0" algn="l" defTabSz="914400" rtl="0" eaLnBrk="1" latinLnBrk="0" hangingPunct="1">
                        <a:lnSpc>
                          <a:spcPct val="115000"/>
                        </a:lnSpc>
                        <a:spcBef>
                          <a:spcPts val="0"/>
                        </a:spcBef>
                        <a:spcAft>
                          <a:spcPts val="0"/>
                        </a:spcAft>
                      </a:pPr>
                      <a:r>
                        <a:rPr lang="en-US" sz="1100" b="1" kern="1200" dirty="0">
                          <a:solidFill>
                            <a:schemeClr val="lt1"/>
                          </a:solidFill>
                          <a:effectLst/>
                          <a:latin typeface="+mn-lt"/>
                          <a:ea typeface="+mn-ea"/>
                          <a:cs typeface="+mn-cs"/>
                        </a:rPr>
                        <a:t> </a:t>
                      </a:r>
                    </a:p>
                  </a:txBody>
                  <a:tcPr marL="68580" marR="68580"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nSpc>
                          <a:spcPct val="115000"/>
                        </a:lnSpc>
                        <a:spcBef>
                          <a:spcPts val="0"/>
                        </a:spcBef>
                        <a:spcAft>
                          <a:spcPts val="0"/>
                        </a:spcAft>
                      </a:pPr>
                      <a:endParaRPr lang="en-US" sz="1400" dirty="0">
                        <a:effectLst/>
                        <a:latin typeface="Arial Narrow" panose="020B0606020202030204" pitchFamily="34" charset="0"/>
                        <a:ea typeface="Calibri" panose="020F0502020204030204"/>
                        <a:cs typeface="Times New Roman" panose="02020603050405020304"/>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25145438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67</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2749804468"/>
              </p:ext>
            </p:extLst>
          </p:nvPr>
        </p:nvGraphicFramePr>
        <p:xfrm>
          <a:off x="144379" y="1108366"/>
          <a:ext cx="8891337" cy="4956051"/>
        </p:xfrm>
        <a:graphic>
          <a:graphicData uri="http://schemas.openxmlformats.org/drawingml/2006/table">
            <a:tbl>
              <a:tblPr firstRow="1" firstCol="1" bandRow="1">
                <a:tableStyleId>{5C22544A-7EE6-4342-B048-85BDC9FD1C3A}</a:tableStyleId>
              </a:tblPr>
              <a:tblGrid>
                <a:gridCol w="1769385">
                  <a:extLst>
                    <a:ext uri="{9D8B030D-6E8A-4147-A177-3AD203B41FA5}">
                      <a16:colId xmlns:a16="http://schemas.microsoft.com/office/drawing/2014/main" val="20000"/>
                    </a:ext>
                  </a:extLst>
                </a:gridCol>
                <a:gridCol w="3031937">
                  <a:extLst>
                    <a:ext uri="{9D8B030D-6E8A-4147-A177-3AD203B41FA5}">
                      <a16:colId xmlns:a16="http://schemas.microsoft.com/office/drawing/2014/main" val="20001"/>
                    </a:ext>
                  </a:extLst>
                </a:gridCol>
                <a:gridCol w="1428073">
                  <a:extLst>
                    <a:ext uri="{9D8B030D-6E8A-4147-A177-3AD203B41FA5}">
                      <a16:colId xmlns:a16="http://schemas.microsoft.com/office/drawing/2014/main" val="20002"/>
                    </a:ext>
                  </a:extLst>
                </a:gridCol>
                <a:gridCol w="1592446">
                  <a:extLst>
                    <a:ext uri="{9D8B030D-6E8A-4147-A177-3AD203B41FA5}">
                      <a16:colId xmlns:a16="http://schemas.microsoft.com/office/drawing/2014/main" val="20003"/>
                    </a:ext>
                  </a:extLst>
                </a:gridCol>
                <a:gridCol w="1069496">
                  <a:extLst>
                    <a:ext uri="{9D8B030D-6E8A-4147-A177-3AD203B41FA5}">
                      <a16:colId xmlns:a16="http://schemas.microsoft.com/office/drawing/2014/main" val="20004"/>
                    </a:ext>
                  </a:extLst>
                </a:gridCol>
              </a:tblGrid>
              <a:tr h="313495">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86314">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89742">
                <a:tc>
                  <a:txBody>
                    <a:bodyPr/>
                    <a:lstStyle/>
                    <a:p>
                      <a:pPr marL="0" marR="0" lvl="0" indent="0" algn="l"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nSpc>
                          <a:spcPct val="115000"/>
                        </a:lnSpc>
                        <a:spcBef>
                          <a:spcPts val="0"/>
                        </a:spcBef>
                        <a:spcAft>
                          <a:spcPts val="0"/>
                        </a:spcAft>
                        <a:buFont typeface="+mj-lt"/>
                        <a:buNone/>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482902">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SP 1.2 Human resource management</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Internal Management Of The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Organisation</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11,437.00 </a:t>
                      </a: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11,437.00 </a:t>
                      </a:r>
                    </a:p>
                  </a:txBody>
                  <a:tcPr marL="7620" marR="7620" marT="7620" marB="0" anchor="b"/>
                </a:tc>
                <a:extLst>
                  <a:ext uri="{0D108BD9-81ED-4DB2-BD59-A6C34878D82A}">
                    <a16:rowId xmlns:a16="http://schemas.microsoft.com/office/drawing/2014/main" val="10003"/>
                  </a:ext>
                </a:extLst>
              </a:tr>
              <a:tr h="313495">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Manpower And Skills Development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45,859.00 </a:t>
                      </a: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45,859.00 </a:t>
                      </a:r>
                    </a:p>
                  </a:txBody>
                  <a:tcPr marL="7620" marR="7620" marT="7620" marB="0" anchor="b"/>
                </a:tc>
                <a:extLst>
                  <a:ext uri="{0D108BD9-81ED-4DB2-BD59-A6C34878D82A}">
                    <a16:rowId xmlns:a16="http://schemas.microsoft.com/office/drawing/2014/main" val="10004"/>
                  </a:ext>
                </a:extLst>
              </a:tr>
              <a:tr h="48891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Personnel and Staff Management</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 </a:t>
                      </a:r>
                    </a:p>
                  </a:txBody>
                  <a:tcPr marL="7620" marR="7620" marT="7620" marB="0" anchor="b"/>
                </a:tc>
                <a:tc>
                  <a:txBody>
                    <a:bodyPr/>
                    <a:lstStyle/>
                    <a:p>
                      <a:pPr algn="l" fontAlgn="b"/>
                      <a:endParaRPr lang="en-US" sz="1400" b="0" i="0" u="none" strike="noStrike">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2,000.00 </a:t>
                      </a:r>
                    </a:p>
                  </a:txBody>
                  <a:tcPr marL="7620" marR="7620" marT="7620" marB="0" anchor="b"/>
                </a:tc>
                <a:extLst>
                  <a:ext uri="{0D108BD9-81ED-4DB2-BD59-A6C34878D82A}">
                    <a16:rowId xmlns:a16="http://schemas.microsoft.com/office/drawing/2014/main" val="10005"/>
                  </a:ext>
                </a:extLst>
              </a:tr>
              <a:tr h="482902">
                <a:tc>
                  <a:txBody>
                    <a:bodyPr/>
                    <a:lstStyle/>
                    <a:p>
                      <a:pPr marL="0" marR="0" lvl="0" indent="0" algn="l"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Procurement of office materials and consumables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 </a:t>
                      </a: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 </a:t>
                      </a:r>
                    </a:p>
                  </a:txBody>
                  <a:tcPr marL="7620" marR="7620" marT="7620" marB="0" anchor="b"/>
                </a:tc>
                <a:extLst>
                  <a:ext uri="{0D108BD9-81ED-4DB2-BD59-A6C34878D82A}">
                    <a16:rowId xmlns:a16="http://schemas.microsoft.com/office/drawing/2014/main" val="10006"/>
                  </a:ext>
                </a:extLst>
              </a:tr>
              <a:tr h="641466">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marL="0" marR="0" lvl="0" indent="0">
                        <a:lnSpc>
                          <a:spcPct val="115000"/>
                        </a:lnSpc>
                        <a:spcBef>
                          <a:spcPts val="0"/>
                        </a:spcBef>
                        <a:spcAft>
                          <a:spcPts val="0"/>
                        </a:spcAft>
                        <a:buFont typeface="+mj-lt"/>
                        <a:buNone/>
                      </a:pPr>
                      <a:endParaRPr lang="en-US" sz="1400" b="1"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7"/>
                  </a:ext>
                </a:extLst>
              </a:tr>
              <a:tr h="48891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nchor="b"/>
                </a:tc>
                <a:tc>
                  <a:txBody>
                    <a:bodyPr/>
                    <a:lstStyle/>
                    <a:p>
                      <a:pPr marL="0" marR="0" lvl="0" indent="0">
                        <a:lnSpc>
                          <a:spcPct val="115000"/>
                        </a:lnSpc>
                        <a:spcBef>
                          <a:spcPts val="0"/>
                        </a:spcBef>
                        <a:spcAft>
                          <a:spcPts val="0"/>
                        </a:spcAft>
                        <a:buFont typeface="+mj-lt"/>
                        <a:buNone/>
                      </a:pPr>
                      <a:endParaRPr lang="en-US" sz="1400" b="1"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b"/>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a:endParaRPr lang="en-US" sz="1400" b="1" dirty="0">
                        <a:latin typeface="Times New Roman" panose="02020603050405020304" pitchFamily="18" charset="0"/>
                        <a:cs typeface="Times New Roman" panose="02020603050405020304" pitchFamily="18" charset="0"/>
                      </a:endParaRPr>
                    </a:p>
                  </a:txBody>
                  <a:tcPr marL="68580" marR="68580" marT="0" marB="0"/>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extLst>
                  <a:ext uri="{0D108BD9-81ED-4DB2-BD59-A6C34878D82A}">
                    <a16:rowId xmlns:a16="http://schemas.microsoft.com/office/drawing/2014/main" val="10008"/>
                  </a:ext>
                </a:extLst>
              </a:tr>
              <a:tr h="313495">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endParaRPr lang="en-US" sz="1200" dirty="0">
                        <a:latin typeface="Arial Narrow" panose="020B0606020202030204" pitchFamily="34" charset="0"/>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13083715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68</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3411058006"/>
              </p:ext>
            </p:extLst>
          </p:nvPr>
        </p:nvGraphicFramePr>
        <p:xfrm>
          <a:off x="144379" y="1108366"/>
          <a:ext cx="8891337" cy="5097006"/>
        </p:xfrm>
        <a:graphic>
          <a:graphicData uri="http://schemas.openxmlformats.org/drawingml/2006/table">
            <a:tbl>
              <a:tblPr firstRow="1" firstCol="1" bandRow="1">
                <a:tableStyleId>{5C22544A-7EE6-4342-B048-85BDC9FD1C3A}</a:tableStyleId>
              </a:tblPr>
              <a:tblGrid>
                <a:gridCol w="1769385">
                  <a:extLst>
                    <a:ext uri="{9D8B030D-6E8A-4147-A177-3AD203B41FA5}">
                      <a16:colId xmlns:a16="http://schemas.microsoft.com/office/drawing/2014/main" val="20000"/>
                    </a:ext>
                  </a:extLst>
                </a:gridCol>
                <a:gridCol w="3031937">
                  <a:extLst>
                    <a:ext uri="{9D8B030D-6E8A-4147-A177-3AD203B41FA5}">
                      <a16:colId xmlns:a16="http://schemas.microsoft.com/office/drawing/2014/main" val="20001"/>
                    </a:ext>
                  </a:extLst>
                </a:gridCol>
                <a:gridCol w="1428073">
                  <a:extLst>
                    <a:ext uri="{9D8B030D-6E8A-4147-A177-3AD203B41FA5}">
                      <a16:colId xmlns:a16="http://schemas.microsoft.com/office/drawing/2014/main" val="20002"/>
                    </a:ext>
                  </a:extLst>
                </a:gridCol>
                <a:gridCol w="1592446">
                  <a:extLst>
                    <a:ext uri="{9D8B030D-6E8A-4147-A177-3AD203B41FA5}">
                      <a16:colId xmlns:a16="http://schemas.microsoft.com/office/drawing/2014/main" val="20003"/>
                    </a:ext>
                  </a:extLst>
                </a:gridCol>
                <a:gridCol w="1069496">
                  <a:extLst>
                    <a:ext uri="{9D8B030D-6E8A-4147-A177-3AD203B41FA5}">
                      <a16:colId xmlns:a16="http://schemas.microsoft.com/office/drawing/2014/main" val="20004"/>
                    </a:ext>
                  </a:extLst>
                </a:gridCol>
              </a:tblGrid>
              <a:tr h="313495">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86314">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89742">
                <a:tc>
                  <a:txBody>
                    <a:bodyPr/>
                    <a:lstStyle/>
                    <a:p>
                      <a:pPr marL="0" marR="0" lvl="0" indent="0" algn="l"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nSpc>
                          <a:spcPct val="115000"/>
                        </a:lnSpc>
                        <a:spcBef>
                          <a:spcPts val="0"/>
                        </a:spcBef>
                        <a:spcAft>
                          <a:spcPts val="0"/>
                        </a:spcAft>
                        <a:buFont typeface="+mj-lt"/>
                        <a:buNone/>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482902">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SP 1.3 Statistics</a:t>
                      </a:r>
                      <a:r>
                        <a:rPr lang="en-US" sz="1400" baseline="0" dirty="0">
                          <a:effectLst/>
                          <a:latin typeface="Times New Roman" panose="02020603050405020304" pitchFamily="18" charset="0"/>
                          <a:ea typeface="Calibri" panose="020F0502020204030204" pitchFamily="34" charset="0"/>
                          <a:cs typeface="Times New Roman" panose="02020603050405020304" pitchFamily="18" charset="0"/>
                        </a:rPr>
                        <a:t> development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Research and Development (Data collection one Health, Education,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Agric</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etc.)</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2,437.00 </a:t>
                      </a: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2,437.00 </a:t>
                      </a:r>
                    </a:p>
                  </a:txBody>
                  <a:tcPr marL="7620" marR="7620" marT="7620" marB="0" anchor="b"/>
                </a:tc>
                <a:extLst>
                  <a:ext uri="{0D108BD9-81ED-4DB2-BD59-A6C34878D82A}">
                    <a16:rowId xmlns:a16="http://schemas.microsoft.com/office/drawing/2014/main" val="10003"/>
                  </a:ext>
                </a:extLst>
              </a:tr>
              <a:tr h="313495">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Development and Management of Database (2021 Population and Housing Census)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 </a:t>
                      </a: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1,000.00 </a:t>
                      </a:r>
                    </a:p>
                  </a:txBody>
                  <a:tcPr marL="7620" marR="7620" marT="7620" marB="0" anchor="b"/>
                </a:tc>
                <a:extLst>
                  <a:ext uri="{0D108BD9-81ED-4DB2-BD59-A6C34878D82A}">
                    <a16:rowId xmlns:a16="http://schemas.microsoft.com/office/drawing/2014/main" val="10004"/>
                  </a:ext>
                </a:extLst>
              </a:tr>
              <a:tr h="48891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Procument</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of office furniture</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 </a:t>
                      </a:r>
                    </a:p>
                  </a:txBody>
                  <a:tcPr marL="7620" marR="7620" marT="7620" marB="0" anchor="b"/>
                </a:tc>
                <a:tc>
                  <a:txBody>
                    <a:bodyPr/>
                    <a:lstStyle/>
                    <a:p>
                      <a:pPr algn="l" fontAlgn="b"/>
                      <a:endParaRPr lang="en-US" sz="1400" b="0" i="0" u="none" strike="noStrike">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1,000.00 </a:t>
                      </a:r>
                    </a:p>
                  </a:txBody>
                  <a:tcPr marL="7620" marR="7620" marT="7620" marB="0" anchor="b"/>
                </a:tc>
                <a:extLst>
                  <a:ext uri="{0D108BD9-81ED-4DB2-BD59-A6C34878D82A}">
                    <a16:rowId xmlns:a16="http://schemas.microsoft.com/office/drawing/2014/main" val="10005"/>
                  </a:ext>
                </a:extLst>
              </a:tr>
              <a:tr h="482902">
                <a:tc>
                  <a:txBody>
                    <a:bodyPr/>
                    <a:lstStyle/>
                    <a:p>
                      <a:pPr marL="0" marR="0" lvl="0" indent="0" algn="l"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Internal Management Of The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Organisation</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 </a:t>
                      </a: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 </a:t>
                      </a:r>
                    </a:p>
                  </a:txBody>
                  <a:tcPr marL="7620" marR="7620" marT="7620" marB="0" anchor="b"/>
                </a:tc>
                <a:extLst>
                  <a:ext uri="{0D108BD9-81ED-4DB2-BD59-A6C34878D82A}">
                    <a16:rowId xmlns:a16="http://schemas.microsoft.com/office/drawing/2014/main" val="10006"/>
                  </a:ext>
                </a:extLst>
              </a:tr>
              <a:tr h="48891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marL="0" marR="0" lvl="0" indent="0">
                        <a:lnSpc>
                          <a:spcPct val="115000"/>
                        </a:lnSpc>
                        <a:spcBef>
                          <a:spcPts val="0"/>
                        </a:spcBef>
                        <a:spcAft>
                          <a:spcPts val="0"/>
                        </a:spcAft>
                        <a:buFont typeface="+mj-lt"/>
                        <a:buNone/>
                      </a:pPr>
                      <a:endParaRPr lang="en-US" sz="1400" b="1"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b"/>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a:endParaRPr lang="en-US" sz="1400" b="1" dirty="0">
                        <a:latin typeface="Times New Roman" panose="02020603050405020304" pitchFamily="18" charset="0"/>
                        <a:cs typeface="Times New Roman" panose="02020603050405020304" pitchFamily="18" charset="0"/>
                      </a:endParaRPr>
                    </a:p>
                  </a:txBody>
                  <a:tcPr marL="68580" marR="68580" marT="0" marB="0"/>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extLst>
                  <a:ext uri="{0D108BD9-81ED-4DB2-BD59-A6C34878D82A}">
                    <a16:rowId xmlns:a16="http://schemas.microsoft.com/office/drawing/2014/main" val="10008"/>
                  </a:ext>
                </a:extLst>
              </a:tr>
              <a:tr h="324337">
                <a:tc>
                  <a:txBody>
                    <a:bodyPr/>
                    <a:lstStyle/>
                    <a:p>
                      <a:pPr marL="0" marR="0" algn="l" defTabSz="914400" rtl="0" eaLnBrk="1" latinLnBrk="0" hangingPunct="1">
                        <a:lnSpc>
                          <a:spcPct val="115000"/>
                        </a:lnSpc>
                        <a:spcBef>
                          <a:spcPts val="0"/>
                        </a:spcBef>
                        <a:spcAft>
                          <a:spcPts val="0"/>
                        </a:spcAft>
                      </a:pPr>
                      <a:endParaRPr lang="en-US" sz="12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nSpc>
                          <a:spcPct val="115000"/>
                        </a:lnSpc>
                        <a:spcBef>
                          <a:spcPts val="0"/>
                        </a:spcBef>
                        <a:spcAft>
                          <a:spcPts val="0"/>
                        </a:spcAft>
                      </a:pPr>
                      <a:endParaRPr lang="en-US" sz="1200" dirty="0">
                        <a:effectLst/>
                        <a:latin typeface="Arial Narrow" panose="020B0606020202030204" pitchFamily="34" charset="0"/>
                        <a:ea typeface="Calibri" panose="020F0502020204030204"/>
                        <a:cs typeface="Arial" panose="020B0604020202020204" pitchFamily="34" charset="0"/>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9"/>
                  </a:ext>
                </a:extLst>
              </a:tr>
              <a:tr h="313495">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nSpc>
                          <a:spcPct val="115000"/>
                        </a:lnSpc>
                        <a:spcBef>
                          <a:spcPts val="0"/>
                        </a:spcBef>
                        <a:spcAft>
                          <a:spcPts val="0"/>
                        </a:spcAft>
                      </a:pPr>
                      <a:endParaRPr lang="en-US" sz="1200" dirty="0">
                        <a:effectLst/>
                        <a:latin typeface="Arial Narrow" panose="020B0606020202030204" pitchFamily="34" charset="0"/>
                        <a:ea typeface="Calibri" panose="020F0502020204030204"/>
                        <a:cs typeface="Arial" panose="020B0604020202020204" pitchFamily="34" charset="0"/>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0"/>
                  </a:ext>
                </a:extLst>
              </a:tr>
              <a:tr h="313495">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endParaRPr lang="en-US" sz="1200" dirty="0">
                        <a:latin typeface="Arial Narrow" panose="020B0606020202030204" pitchFamily="34" charset="0"/>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127237268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69</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699574378"/>
              </p:ext>
            </p:extLst>
          </p:nvPr>
        </p:nvGraphicFramePr>
        <p:xfrm>
          <a:off x="0" y="1108366"/>
          <a:ext cx="9144000" cy="5333267"/>
        </p:xfrm>
        <a:graphic>
          <a:graphicData uri="http://schemas.openxmlformats.org/drawingml/2006/table">
            <a:tbl>
              <a:tblPr firstRow="1" firstCol="1" bandRow="1">
                <a:tableStyleId>{5C22544A-7EE6-4342-B048-85BDC9FD1C3A}</a:tableStyleId>
              </a:tblPr>
              <a:tblGrid>
                <a:gridCol w="1819664">
                  <a:extLst>
                    <a:ext uri="{9D8B030D-6E8A-4147-A177-3AD203B41FA5}">
                      <a16:colId xmlns:a16="http://schemas.microsoft.com/office/drawing/2014/main" val="20000"/>
                    </a:ext>
                  </a:extLst>
                </a:gridCol>
                <a:gridCol w="3118096">
                  <a:extLst>
                    <a:ext uri="{9D8B030D-6E8A-4147-A177-3AD203B41FA5}">
                      <a16:colId xmlns:a16="http://schemas.microsoft.com/office/drawing/2014/main" val="20001"/>
                    </a:ext>
                  </a:extLst>
                </a:gridCol>
                <a:gridCol w="1468654">
                  <a:extLst>
                    <a:ext uri="{9D8B030D-6E8A-4147-A177-3AD203B41FA5}">
                      <a16:colId xmlns:a16="http://schemas.microsoft.com/office/drawing/2014/main" val="20002"/>
                    </a:ext>
                  </a:extLst>
                </a:gridCol>
                <a:gridCol w="1637699">
                  <a:extLst>
                    <a:ext uri="{9D8B030D-6E8A-4147-A177-3AD203B41FA5}">
                      <a16:colId xmlns:a16="http://schemas.microsoft.com/office/drawing/2014/main" val="20003"/>
                    </a:ext>
                  </a:extLst>
                </a:gridCol>
                <a:gridCol w="1099887">
                  <a:extLst>
                    <a:ext uri="{9D8B030D-6E8A-4147-A177-3AD203B41FA5}">
                      <a16:colId xmlns:a16="http://schemas.microsoft.com/office/drawing/2014/main" val="20004"/>
                    </a:ext>
                  </a:extLst>
                </a:gridCol>
              </a:tblGrid>
              <a:tr h="302062">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64931">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691059">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Arial Narrow" panose="020B0606020202030204" pitchFamily="34" charset="0"/>
                          <a:ea typeface="+mn-ea"/>
                          <a:cs typeface="+mn-cs"/>
                        </a:rPr>
                        <a:t>INFRASTRUCTURE DELIVERY AND MANAGEMENT</a:t>
                      </a:r>
                    </a:p>
                  </a:txBody>
                  <a:tcPr marL="51435" marR="51435" marT="0" marB="0"/>
                </a:tc>
                <a:tc>
                  <a:txBody>
                    <a:bodyPr/>
                    <a:lstStyle/>
                    <a:p>
                      <a:endParaRPr lang="en-US" sz="1400" dirty="0">
                        <a:latin typeface="Arial Narrow" panose="020B0606020202030204" pitchFamily="34" charset="0"/>
                      </a:endParaRPr>
                    </a:p>
                    <a:p>
                      <a:endParaRPr lang="en-US" sz="1400" dirty="0">
                        <a:latin typeface="Arial Narrow" panose="020B0606020202030204" pitchFamily="34" charset="0"/>
                      </a:endParaRPr>
                    </a:p>
                    <a:p>
                      <a:r>
                        <a:rPr lang="en-US" sz="1400" dirty="0">
                          <a:latin typeface="Arial Narrow" panose="020B0606020202030204" pitchFamily="34" charset="0"/>
                        </a:rPr>
                        <a:t>Land acquisition and registration</a:t>
                      </a:r>
                    </a:p>
                  </a:txBody>
                  <a:tcPr marL="68580" marR="68580" marT="0" marB="0" anchor="ctr"/>
                </a:tc>
                <a:tc>
                  <a:txBody>
                    <a:bodyPr/>
                    <a:lstStyle/>
                    <a:p>
                      <a:pPr algn="ctr"/>
                      <a:endParaRPr lang="en-US" sz="1400" dirty="0">
                        <a:latin typeface="Arial Narrow" panose="020B0606020202030204" pitchFamily="34" charset="0"/>
                      </a:endParaRPr>
                    </a:p>
                    <a:p>
                      <a:pPr algn="ctr"/>
                      <a:endParaRPr lang="en-US" sz="1400" dirty="0">
                        <a:latin typeface="Arial Narrow" panose="020B0606020202030204" pitchFamily="34" charset="0"/>
                      </a:endParaRPr>
                    </a:p>
                    <a:p>
                      <a:pPr algn="ctr"/>
                      <a:r>
                        <a:rPr lang="en-US" sz="1400" dirty="0">
                          <a:latin typeface="Arial Narrow" panose="020B0606020202030204" pitchFamily="34" charset="0"/>
                        </a:rPr>
                        <a:t>70,000.00</a:t>
                      </a:r>
                    </a:p>
                  </a:txBody>
                  <a:tcPr marL="68580" marR="68580" marT="0" marB="0"/>
                </a:tc>
                <a:tc>
                  <a:txBody>
                    <a:bodyPr/>
                    <a:lstStyle/>
                    <a:p>
                      <a:pPr algn="ctr"/>
                      <a:endParaRPr lang="en-US" sz="1400" dirty="0">
                        <a:latin typeface="Arial Narrow" panose="020B0606020202030204" pitchFamily="34" charset="0"/>
                      </a:endParaRPr>
                    </a:p>
                  </a:txBody>
                  <a:tcPr marL="68580" marR="68580" marT="0" marB="0"/>
                </a:tc>
                <a:tc>
                  <a:txBody>
                    <a:bodyPr/>
                    <a:lstStyle/>
                    <a:p>
                      <a:pPr algn="ctr"/>
                      <a:endParaRPr lang="en-US" sz="1400" dirty="0">
                        <a:latin typeface="Arial Narrow" panose="020B0606020202030204" pitchFamily="34" charset="0"/>
                      </a:endParaRPr>
                    </a:p>
                    <a:p>
                      <a:pPr algn="ctr"/>
                      <a:endParaRPr lang="en-US" sz="1400" dirty="0">
                        <a:latin typeface="Arial Narrow" panose="020B0606020202030204" pitchFamily="34" charset="0"/>
                      </a:endParaRPr>
                    </a:p>
                    <a:p>
                      <a:pPr algn="ctr"/>
                      <a:r>
                        <a:rPr lang="en-US" sz="1400" dirty="0">
                          <a:latin typeface="Arial Narrow" panose="020B0606020202030204" pitchFamily="34" charset="0"/>
                        </a:rPr>
                        <a:t>70,000.00</a:t>
                      </a:r>
                    </a:p>
                  </a:txBody>
                  <a:tcPr marL="68580" marR="68580" marT="0" marB="0"/>
                </a:tc>
                <a:extLst>
                  <a:ext uri="{0D108BD9-81ED-4DB2-BD59-A6C34878D82A}">
                    <a16:rowId xmlns:a16="http://schemas.microsoft.com/office/drawing/2014/main" val="10002"/>
                  </a:ext>
                </a:extLst>
              </a:tr>
              <a:tr h="453576">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Arial Narrow" panose="020B0606020202030204" pitchFamily="34" charset="0"/>
                          <a:ea typeface="+mn-ea"/>
                          <a:cs typeface="+mn-cs"/>
                        </a:rPr>
                        <a:t>SP2.1 Physical and Spatial Planning</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Street Naming and Property Addressing System</a:t>
                      </a: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tc>
                  <a:txBody>
                    <a:bodyPr/>
                    <a:lstStyle/>
                    <a:p>
                      <a:pPr algn="ctr"/>
                      <a:endParaRPr lang="en-US" sz="1400" dirty="0">
                        <a:latin typeface="Times New Roman" panose="02020603050405020304" pitchFamily="18" charset="0"/>
                        <a:cs typeface="Times New Roman" panose="02020603050405020304" pitchFamily="18" charset="0"/>
                      </a:endParaRPr>
                    </a:p>
                  </a:txBody>
                  <a:tcPr marL="68580" marR="68580" marT="0" marB="0"/>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extLst>
                  <a:ext uri="{0D108BD9-81ED-4DB2-BD59-A6C34878D82A}">
                    <a16:rowId xmlns:a16="http://schemas.microsoft.com/office/drawing/2014/main" val="10003"/>
                  </a:ext>
                </a:extLst>
              </a:tr>
              <a:tr h="302062">
                <a:tc>
                  <a:txBody>
                    <a:bodyPr/>
                    <a:lstStyle/>
                    <a:p>
                      <a:pPr marL="0" marR="0" algn="l" defTabSz="914400" rtl="0" eaLnBrk="1" latinLnBrk="0" hangingPunct="1">
                        <a:lnSpc>
                          <a:spcPct val="115000"/>
                        </a:lnSpc>
                        <a:spcBef>
                          <a:spcPts val="0"/>
                        </a:spcBef>
                        <a:spcAft>
                          <a:spcPts val="0"/>
                        </a:spcAft>
                      </a:pPr>
                      <a:r>
                        <a:rPr lang="en-US" sz="1200" b="1" kern="1200" dirty="0">
                          <a:solidFill>
                            <a:schemeClr val="lt1"/>
                          </a:solidFill>
                          <a:effectLst/>
                          <a:latin typeface="Arial Narrow" panose="020B0606020202030204" pitchFamily="34" charset="0"/>
                          <a:ea typeface="+mn-ea"/>
                          <a:cs typeface="+mn-cs"/>
                        </a:rPr>
                        <a:t> </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Data Collection (with property valuation)</a:t>
                      </a:r>
                    </a:p>
                  </a:txBody>
                  <a:tcPr marL="7620" marR="7620" marT="7620" marB="0" anchor="b"/>
                </a:tc>
                <a:tc>
                  <a:txBody>
                    <a:bodyPr/>
                    <a:lstStyle/>
                    <a:p>
                      <a:pPr algn="ctr"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140,000.00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140,000.00 </a:t>
                      </a:r>
                    </a:p>
                  </a:txBody>
                  <a:tcPr marL="7620" marR="7620" marT="7620" marB="0" anchor="b"/>
                </a:tc>
                <a:extLst>
                  <a:ext uri="{0D108BD9-81ED-4DB2-BD59-A6C34878D82A}">
                    <a16:rowId xmlns:a16="http://schemas.microsoft.com/office/drawing/2014/main" val="10004"/>
                  </a:ext>
                </a:extLst>
              </a:tr>
              <a:tr h="471083">
                <a:tc>
                  <a:txBody>
                    <a:bodyPr/>
                    <a:lstStyle/>
                    <a:p>
                      <a:pPr marL="0" marR="0" algn="l" defTabSz="914400" rtl="0" eaLnBrk="1" latinLnBrk="0" hangingPunct="1">
                        <a:lnSpc>
                          <a:spcPct val="115000"/>
                        </a:lnSpc>
                        <a:spcBef>
                          <a:spcPts val="0"/>
                        </a:spcBef>
                        <a:spcAft>
                          <a:spcPts val="0"/>
                        </a:spcAft>
                      </a:pPr>
                      <a:r>
                        <a:rPr lang="en-US" sz="1200" b="1" kern="1200" dirty="0">
                          <a:solidFill>
                            <a:schemeClr val="lt1"/>
                          </a:solidFill>
                          <a:effectLst/>
                          <a:latin typeface="Arial Narrow" panose="020B0606020202030204" pitchFamily="34" charset="0"/>
                          <a:ea typeface="+mn-ea"/>
                          <a:cs typeface="+mn-cs"/>
                        </a:rPr>
                        <a:t> </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Manpower and skill development</a:t>
                      </a: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ct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 </a:t>
                      </a:r>
                    </a:p>
                  </a:txBody>
                  <a:tcPr marL="7620" marR="7620" marT="7620" marB="0" anchor="b"/>
                </a:tc>
                <a:extLst>
                  <a:ext uri="{0D108BD9-81ED-4DB2-BD59-A6C34878D82A}">
                    <a16:rowId xmlns:a16="http://schemas.microsoft.com/office/drawing/2014/main" val="10005"/>
                  </a:ext>
                </a:extLst>
              </a:tr>
              <a:tr h="420388">
                <a:tc>
                  <a:txBody>
                    <a:bodyPr/>
                    <a:lstStyle/>
                    <a:p>
                      <a:pPr marL="0" marR="0" algn="l" defTabSz="914400" rtl="0" eaLnBrk="1" latinLnBrk="0" hangingPunct="1">
                        <a:lnSpc>
                          <a:spcPct val="115000"/>
                        </a:lnSpc>
                        <a:spcBef>
                          <a:spcPts val="0"/>
                        </a:spcBef>
                        <a:spcAft>
                          <a:spcPts val="0"/>
                        </a:spcAft>
                      </a:pPr>
                      <a:endParaRPr lang="en-US" sz="12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Parks and gardens operations</a:t>
                      </a: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ct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 </a:t>
                      </a:r>
                    </a:p>
                  </a:txBody>
                  <a:tcPr marL="7620" marR="7620" marT="7620" marB="0" anchor="b"/>
                </a:tc>
                <a:extLst>
                  <a:ext uri="{0D108BD9-81ED-4DB2-BD59-A6C34878D82A}">
                    <a16:rowId xmlns:a16="http://schemas.microsoft.com/office/drawing/2014/main" val="10006"/>
                  </a:ext>
                </a:extLst>
              </a:tr>
              <a:tr h="420388">
                <a:tc>
                  <a:txBody>
                    <a:bodyPr/>
                    <a:lstStyle/>
                    <a:p>
                      <a:pPr marL="0" marR="0" algn="l" defTabSz="914400" rtl="0" eaLnBrk="1" latinLnBrk="0" hangingPunct="1">
                        <a:lnSpc>
                          <a:spcPct val="115000"/>
                        </a:lnSpc>
                        <a:spcBef>
                          <a:spcPts val="0"/>
                        </a:spcBef>
                        <a:spcAft>
                          <a:spcPts val="0"/>
                        </a:spcAft>
                      </a:pPr>
                      <a:endParaRPr lang="en-US" sz="1100" b="1" kern="1200" dirty="0">
                        <a:solidFill>
                          <a:schemeClr val="lt1"/>
                        </a:solidFill>
                        <a:effectLst/>
                        <a:latin typeface="+mn-lt"/>
                        <a:ea typeface="+mn-ea"/>
                        <a:cs typeface="+mn-cs"/>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Internal Management of the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Organisation</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ct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 </a:t>
                      </a:r>
                    </a:p>
                  </a:txBody>
                  <a:tcPr marL="7620" marR="7620" marT="7620" marB="0" anchor="b"/>
                </a:tc>
                <a:extLst>
                  <a:ext uri="{0D108BD9-81ED-4DB2-BD59-A6C34878D82A}">
                    <a16:rowId xmlns:a16="http://schemas.microsoft.com/office/drawing/2014/main" val="10007"/>
                  </a:ext>
                </a:extLst>
              </a:tr>
              <a:tr h="471083">
                <a:tc>
                  <a:txBody>
                    <a:bodyPr/>
                    <a:lstStyle/>
                    <a:p>
                      <a:pPr marL="0" marR="0" algn="l" defTabSz="914400" rtl="0" eaLnBrk="1" latinLnBrk="0" hangingPunct="1">
                        <a:lnSpc>
                          <a:spcPct val="115000"/>
                        </a:lnSpc>
                        <a:spcBef>
                          <a:spcPts val="0"/>
                        </a:spcBef>
                        <a:spcAft>
                          <a:spcPts val="0"/>
                        </a:spcAft>
                      </a:pPr>
                      <a:endParaRPr lang="en-US" sz="1100" b="1" kern="1200" dirty="0">
                        <a:solidFill>
                          <a:schemeClr val="lt1"/>
                        </a:solidFill>
                        <a:effectLst/>
                        <a:latin typeface="+mn-lt"/>
                        <a:ea typeface="+mn-ea"/>
                        <a:cs typeface="+mn-cs"/>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Procurement Of Office Supplies And Consumables</a:t>
                      </a: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 </a:t>
                      </a:r>
                    </a:p>
                  </a:txBody>
                  <a:tcPr marL="7620" marR="7620" marT="762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 </a:t>
                      </a:r>
                    </a:p>
                  </a:txBody>
                  <a:tcPr marL="7620" marR="7620" marT="7620" marB="0" anchor="b"/>
                </a:tc>
                <a:extLst>
                  <a:ext uri="{0D108BD9-81ED-4DB2-BD59-A6C34878D82A}">
                    <a16:rowId xmlns:a16="http://schemas.microsoft.com/office/drawing/2014/main" val="10008"/>
                  </a:ext>
                </a:extLst>
              </a:tr>
              <a:tr h="420388">
                <a:tc>
                  <a:txBody>
                    <a:bodyPr/>
                    <a:lstStyle/>
                    <a:p>
                      <a:pPr marL="0" marR="0" algn="l" defTabSz="914400" rtl="0" eaLnBrk="1" latinLnBrk="0" hangingPunct="1">
                        <a:lnSpc>
                          <a:spcPct val="115000"/>
                        </a:lnSpc>
                        <a:spcBef>
                          <a:spcPts val="0"/>
                        </a:spcBef>
                        <a:spcAft>
                          <a:spcPts val="0"/>
                        </a:spcAft>
                      </a:pPr>
                      <a:endParaRPr lang="en-US" sz="1100" b="1" kern="1200" dirty="0">
                        <a:solidFill>
                          <a:schemeClr val="lt1"/>
                        </a:solidFill>
                        <a:effectLst/>
                        <a:latin typeface="+mn-lt"/>
                        <a:ea typeface="+mn-ea"/>
                        <a:cs typeface="+mn-cs"/>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Information, Education And Communication</a:t>
                      </a: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6,868.00 </a:t>
                      </a:r>
                    </a:p>
                  </a:txBody>
                  <a:tcPr marL="7620" marR="7620" marT="762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6,868.00 </a:t>
                      </a:r>
                    </a:p>
                  </a:txBody>
                  <a:tcPr marL="7620" marR="7620" marT="7620" marB="0" anchor="b"/>
                </a:tc>
                <a:extLst>
                  <a:ext uri="{0D108BD9-81ED-4DB2-BD59-A6C34878D82A}">
                    <a16:rowId xmlns:a16="http://schemas.microsoft.com/office/drawing/2014/main" val="10009"/>
                  </a:ext>
                </a:extLst>
              </a:tr>
              <a:tr h="420388">
                <a:tc>
                  <a:txBody>
                    <a:bodyPr/>
                    <a:lstStyle/>
                    <a:p>
                      <a:pPr marL="0" marR="0" algn="l" defTabSz="914400" rtl="0" eaLnBrk="1" latinLnBrk="0" hangingPunct="1">
                        <a:lnSpc>
                          <a:spcPct val="115000"/>
                        </a:lnSpc>
                        <a:spcBef>
                          <a:spcPts val="0"/>
                        </a:spcBef>
                        <a:spcAft>
                          <a:spcPts val="0"/>
                        </a:spcAft>
                      </a:pPr>
                      <a:endParaRPr lang="en-US" sz="1100" b="1" kern="1200" dirty="0">
                        <a:solidFill>
                          <a:schemeClr val="lt1"/>
                        </a:solidFill>
                        <a:effectLst/>
                        <a:latin typeface="+mn-lt"/>
                        <a:ea typeface="+mn-ea"/>
                        <a:cs typeface="+mn-cs"/>
                      </a:endParaRPr>
                    </a:p>
                  </a:txBody>
                  <a:tcPr marL="68580" marR="68580" marT="0" marB="0"/>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Monitoring and evaluation of policies, programmes and projects</a:t>
                      </a: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8,000.00 </a:t>
                      </a:r>
                    </a:p>
                  </a:txBody>
                  <a:tcPr marL="7620" marR="7620" marT="7620" marB="0" anchor="b"/>
                </a:tc>
                <a:extLst>
                  <a:ext uri="{0D108BD9-81ED-4DB2-BD59-A6C34878D82A}">
                    <a16:rowId xmlns:a16="http://schemas.microsoft.com/office/drawing/2014/main" val="10010"/>
                  </a:ext>
                </a:extLst>
              </a:tr>
              <a:tr h="302062">
                <a:tc>
                  <a:txBody>
                    <a:bodyPr/>
                    <a:lstStyle/>
                    <a:p>
                      <a:pPr marL="0" marR="0" algn="l" defTabSz="914400" rtl="0" eaLnBrk="1" latinLnBrk="0" hangingPunct="1">
                        <a:lnSpc>
                          <a:spcPct val="115000"/>
                        </a:lnSpc>
                        <a:spcBef>
                          <a:spcPts val="0"/>
                        </a:spcBef>
                        <a:spcAft>
                          <a:spcPts val="0"/>
                        </a:spcAft>
                      </a:pPr>
                      <a:r>
                        <a:rPr lang="en-US" sz="1100" b="1" kern="1200" dirty="0">
                          <a:solidFill>
                            <a:schemeClr val="lt1"/>
                          </a:solidFill>
                          <a:effectLst/>
                          <a:latin typeface="+mn-lt"/>
                          <a:ea typeface="+mn-ea"/>
                          <a:cs typeface="+mn-cs"/>
                        </a:rPr>
                        <a:t> </a:t>
                      </a: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Administrative and technical meetings</a:t>
                      </a: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11,000.00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11,000.00 </a:t>
                      </a: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237709177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70</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901138513"/>
              </p:ext>
            </p:extLst>
          </p:nvPr>
        </p:nvGraphicFramePr>
        <p:xfrm>
          <a:off x="1" y="1108365"/>
          <a:ext cx="9144000" cy="5354514"/>
        </p:xfrm>
        <a:graphic>
          <a:graphicData uri="http://schemas.openxmlformats.org/drawingml/2006/table">
            <a:tbl>
              <a:tblPr firstRow="1" firstCol="1" bandRow="1">
                <a:tableStyleId>{5C22544A-7EE6-4342-B048-85BDC9FD1C3A}</a:tableStyleId>
              </a:tblPr>
              <a:tblGrid>
                <a:gridCol w="1819665">
                  <a:extLst>
                    <a:ext uri="{9D8B030D-6E8A-4147-A177-3AD203B41FA5}">
                      <a16:colId xmlns:a16="http://schemas.microsoft.com/office/drawing/2014/main" val="20000"/>
                    </a:ext>
                  </a:extLst>
                </a:gridCol>
                <a:gridCol w="3118095">
                  <a:extLst>
                    <a:ext uri="{9D8B030D-6E8A-4147-A177-3AD203B41FA5}">
                      <a16:colId xmlns:a16="http://schemas.microsoft.com/office/drawing/2014/main" val="20001"/>
                    </a:ext>
                  </a:extLst>
                </a:gridCol>
                <a:gridCol w="1468654">
                  <a:extLst>
                    <a:ext uri="{9D8B030D-6E8A-4147-A177-3AD203B41FA5}">
                      <a16:colId xmlns:a16="http://schemas.microsoft.com/office/drawing/2014/main" val="20002"/>
                    </a:ext>
                  </a:extLst>
                </a:gridCol>
                <a:gridCol w="1637699">
                  <a:extLst>
                    <a:ext uri="{9D8B030D-6E8A-4147-A177-3AD203B41FA5}">
                      <a16:colId xmlns:a16="http://schemas.microsoft.com/office/drawing/2014/main" val="20003"/>
                    </a:ext>
                  </a:extLst>
                </a:gridCol>
                <a:gridCol w="1099887">
                  <a:extLst>
                    <a:ext uri="{9D8B030D-6E8A-4147-A177-3AD203B41FA5}">
                      <a16:colId xmlns:a16="http://schemas.microsoft.com/office/drawing/2014/main" val="20004"/>
                    </a:ext>
                  </a:extLst>
                </a:gridCol>
              </a:tblGrid>
              <a:tr h="306756">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73709">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79213">
                <a:tc>
                  <a:txBody>
                    <a:bodyPr/>
                    <a:lstStyle/>
                    <a:p>
                      <a:pPr algn="l" rtl="0" fontAlgn="ctr"/>
                      <a:r>
                        <a:rPr lang="en-US" sz="1400" b="0" i="0" u="none" strike="noStrike" dirty="0">
                          <a:solidFill>
                            <a:schemeClr val="bg1"/>
                          </a:solidFill>
                          <a:effectLst/>
                          <a:latin typeface="Times New Roman" panose="02020603050405020304" pitchFamily="18" charset="0"/>
                          <a:cs typeface="Times New Roman" panose="02020603050405020304" pitchFamily="18" charset="0"/>
                        </a:rPr>
                        <a:t>SP2.2 Infrastructure Development</a:t>
                      </a: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Construction of District Police Headquarters (Ground floor, Phase 1)</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452,174.00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452,174.00 </a:t>
                      </a:r>
                    </a:p>
                  </a:txBody>
                  <a:tcPr marL="7620" marR="7620" marT="7620" marB="0" anchor="b"/>
                </a:tc>
                <a:extLst>
                  <a:ext uri="{0D108BD9-81ED-4DB2-BD59-A6C34878D82A}">
                    <a16:rowId xmlns:a16="http://schemas.microsoft.com/office/drawing/2014/main" val="10002"/>
                  </a:ext>
                </a:extLst>
              </a:tr>
              <a:tr h="403041">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Supervision and regulation of infrastructure development</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12,000.00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12,000.00 </a:t>
                      </a:r>
                    </a:p>
                  </a:txBody>
                  <a:tcPr marL="7620" marR="7620" marT="7620" marB="0" anchor="b"/>
                </a:tc>
                <a:extLst>
                  <a:ext uri="{0D108BD9-81ED-4DB2-BD59-A6C34878D82A}">
                    <a16:rowId xmlns:a16="http://schemas.microsoft.com/office/drawing/2014/main" val="10003"/>
                  </a:ext>
                </a:extLst>
              </a:tr>
              <a:tr h="403041">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Repair and maintenance of 20No. boreholes</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50,000.00 </a:t>
                      </a:r>
                    </a:p>
                  </a:txBody>
                  <a:tcPr marL="7620" marR="7620" marT="7620" marB="0" anchor="b"/>
                </a:tc>
                <a:extLst>
                  <a:ext uri="{0D108BD9-81ED-4DB2-BD59-A6C34878D82A}">
                    <a16:rowId xmlns:a16="http://schemas.microsoft.com/office/drawing/2014/main" val="10004"/>
                  </a:ext>
                </a:extLst>
              </a:tr>
              <a:tr h="292885">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Maintenance of streetlight in the district</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50,000.00 </a:t>
                      </a:r>
                    </a:p>
                  </a:txBody>
                  <a:tcPr marL="7620" marR="7620" marT="7620" marB="0" anchor="b"/>
                </a:tc>
                <a:extLst>
                  <a:ext uri="{0D108BD9-81ED-4DB2-BD59-A6C34878D82A}">
                    <a16:rowId xmlns:a16="http://schemas.microsoft.com/office/drawing/2014/main" val="10005"/>
                  </a:ext>
                </a:extLst>
              </a:tr>
              <a:tr h="403041">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Manpower and skill development (Actors in water management))</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12,000.00 </a:t>
                      </a:r>
                    </a:p>
                  </a:txBody>
                  <a:tcPr marL="7620" marR="7620" marT="762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12,000.00 </a:t>
                      </a:r>
                    </a:p>
                  </a:txBody>
                  <a:tcPr marL="7620" marR="7620" marT="7620" marB="0" anchor="b"/>
                </a:tc>
                <a:extLst>
                  <a:ext uri="{0D108BD9-81ED-4DB2-BD59-A6C34878D82A}">
                    <a16:rowId xmlns:a16="http://schemas.microsoft.com/office/drawing/2014/main" val="10006"/>
                  </a:ext>
                </a:extLst>
              </a:tr>
              <a:tr h="601026">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Update District water facilities database and undertake regular monitoring of water facilities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defRPr/>
                      </a:pPr>
                      <a:endParaRPr lang="en-US" sz="1400" b="1"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extLst>
                  <a:ext uri="{0D108BD9-81ED-4DB2-BD59-A6C34878D82A}">
                    <a16:rowId xmlns:a16="http://schemas.microsoft.com/office/drawing/2014/main" val="10007"/>
                  </a:ext>
                </a:extLst>
              </a:tr>
              <a:tr h="306726">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Internal Management of the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Organisation</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6,000.00 </a:t>
                      </a:r>
                    </a:p>
                  </a:txBody>
                  <a:tcPr marL="7620" marR="7620" marT="7620" marB="0" anchor="b"/>
                </a:tc>
                <a:extLst>
                  <a:ext uri="{0D108BD9-81ED-4DB2-BD59-A6C34878D82A}">
                    <a16:rowId xmlns:a16="http://schemas.microsoft.com/office/drawing/2014/main" val="10008"/>
                  </a:ext>
                </a:extLst>
              </a:tr>
              <a:tr h="403041">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Procurement Of Office Equipment And Logistics</a:t>
                      </a:r>
                    </a:p>
                  </a:txBody>
                  <a:tcPr marL="7620" marR="7620" marT="7620" marB="0" anchor="b"/>
                </a:tc>
                <a:tc>
                  <a:txBody>
                    <a:bodyPr/>
                    <a:lstStyle/>
                    <a:p>
                      <a:endParaRPr lang="en-US" sz="1400" dirty="0">
                        <a:latin typeface="Times New Roman" panose="02020603050405020304" pitchFamily="18" charset="0"/>
                        <a:cs typeface="Times New Roman" panose="02020603050405020304" pitchFamily="18" charset="0"/>
                      </a:endParaRPr>
                    </a:p>
                    <a:p>
                      <a:r>
                        <a:rPr lang="en-US" sz="1400" dirty="0">
                          <a:latin typeface="Times New Roman" panose="02020603050405020304" pitchFamily="18" charset="0"/>
                          <a:cs typeface="Times New Roman" panose="02020603050405020304" pitchFamily="18" charset="0"/>
                        </a:rPr>
                        <a:t>10,512.00</a:t>
                      </a: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10,512.00 </a:t>
                      </a:r>
                    </a:p>
                  </a:txBody>
                  <a:tcPr marL="7620" marR="7620" marT="7620" marB="0" anchor="b"/>
                </a:tc>
                <a:extLst>
                  <a:ext uri="{0D108BD9-81ED-4DB2-BD59-A6C34878D82A}">
                    <a16:rowId xmlns:a16="http://schemas.microsoft.com/office/drawing/2014/main" val="10009"/>
                  </a:ext>
                </a:extLst>
              </a:tr>
              <a:tr h="306756">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Spot improvement of 20Km feeder roads</a:t>
                      </a:r>
                    </a:p>
                  </a:txBody>
                  <a:tcPr marL="7620" marR="7620" marT="7620" marB="0" anchor="b"/>
                </a:tc>
                <a:tc>
                  <a:txBody>
                    <a:bodyPr/>
                    <a:lstStyle/>
                    <a:p>
                      <a:endParaRPr lang="en-US" sz="1400" dirty="0">
                        <a:latin typeface="Times New Roman" panose="02020603050405020304" pitchFamily="18"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110,000.00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110,000.00 </a:t>
                      </a:r>
                    </a:p>
                  </a:txBody>
                  <a:tcPr marL="7620" marR="7620" marT="7620" marB="0" anchor="b"/>
                </a:tc>
                <a:extLst>
                  <a:ext uri="{0D108BD9-81ED-4DB2-BD59-A6C34878D82A}">
                    <a16:rowId xmlns:a16="http://schemas.microsoft.com/office/drawing/2014/main" val="10010"/>
                  </a:ext>
                </a:extLst>
              </a:tr>
              <a:tr h="403041">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Renovation of Budget, Planning and 2 other Officers Bungalows</a:t>
                      </a:r>
                    </a:p>
                  </a:txBody>
                  <a:tcPr marL="7620" marR="7620" marT="762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60,000.00 </a:t>
                      </a: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243929083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71</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3494690279"/>
              </p:ext>
            </p:extLst>
          </p:nvPr>
        </p:nvGraphicFramePr>
        <p:xfrm>
          <a:off x="83976" y="1108365"/>
          <a:ext cx="8938726" cy="4886199"/>
        </p:xfrm>
        <a:graphic>
          <a:graphicData uri="http://schemas.openxmlformats.org/drawingml/2006/table">
            <a:tbl>
              <a:tblPr firstRow="1" firstCol="1" bandRow="1">
                <a:tableStyleId>{5C22544A-7EE6-4342-B048-85BDC9FD1C3A}</a:tableStyleId>
              </a:tblPr>
              <a:tblGrid>
                <a:gridCol w="1778815">
                  <a:extLst>
                    <a:ext uri="{9D8B030D-6E8A-4147-A177-3AD203B41FA5}">
                      <a16:colId xmlns:a16="http://schemas.microsoft.com/office/drawing/2014/main" val="20000"/>
                    </a:ext>
                  </a:extLst>
                </a:gridCol>
                <a:gridCol w="3048097">
                  <a:extLst>
                    <a:ext uri="{9D8B030D-6E8A-4147-A177-3AD203B41FA5}">
                      <a16:colId xmlns:a16="http://schemas.microsoft.com/office/drawing/2014/main" val="20001"/>
                    </a:ext>
                  </a:extLst>
                </a:gridCol>
                <a:gridCol w="1435684">
                  <a:extLst>
                    <a:ext uri="{9D8B030D-6E8A-4147-A177-3AD203B41FA5}">
                      <a16:colId xmlns:a16="http://schemas.microsoft.com/office/drawing/2014/main" val="20002"/>
                    </a:ext>
                  </a:extLst>
                </a:gridCol>
                <a:gridCol w="1600934">
                  <a:extLst>
                    <a:ext uri="{9D8B030D-6E8A-4147-A177-3AD203B41FA5}">
                      <a16:colId xmlns:a16="http://schemas.microsoft.com/office/drawing/2014/main" val="20003"/>
                    </a:ext>
                  </a:extLst>
                </a:gridCol>
                <a:gridCol w="1075196">
                  <a:extLst>
                    <a:ext uri="{9D8B030D-6E8A-4147-A177-3AD203B41FA5}">
                      <a16:colId xmlns:a16="http://schemas.microsoft.com/office/drawing/2014/main" val="20004"/>
                    </a:ext>
                  </a:extLst>
                </a:gridCol>
              </a:tblGrid>
              <a:tr h="368218">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688659">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575230">
                <a:tc>
                  <a:txBody>
                    <a:bodyPr/>
                    <a:lstStyle/>
                    <a:p>
                      <a:pPr algn="l" rtl="0" fontAlgn="ctr"/>
                      <a:endParaRPr lang="en-US" sz="1400" b="0" i="0" u="none" strike="noStrike" dirty="0">
                        <a:solidFill>
                          <a:schemeClr val="bg1"/>
                        </a:solidFill>
                        <a:effectLst/>
                        <a:latin typeface="Times New Roman" panose="02020603050405020304" pitchFamily="18" charset="0"/>
                        <a:cs typeface="Times New Roman" panose="02020603050405020304" pitchFamily="18" charset="0"/>
                      </a:endParaRPr>
                    </a:p>
                  </a:txBody>
                  <a:tcPr marL="9525" marR="9525" marT="9525"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Renovation of fence wall and provision of Security post at the Residency</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39,955.20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39,955.20 </a:t>
                      </a:r>
                    </a:p>
                  </a:txBody>
                  <a:tcPr marL="7620" marR="7620" marT="7620" marB="0" anchor="b"/>
                </a:tc>
                <a:extLst>
                  <a:ext uri="{0D108BD9-81ED-4DB2-BD59-A6C34878D82A}">
                    <a16:rowId xmlns:a16="http://schemas.microsoft.com/office/drawing/2014/main" val="10002"/>
                  </a:ext>
                </a:extLst>
              </a:tr>
              <a:tr h="368218">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Electrical fencing and provision of CCTV cameras at the DCE's Residence</a:t>
                      </a: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35,000.00 </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35,000.00 </a:t>
                      </a:r>
                    </a:p>
                  </a:txBody>
                  <a:tcPr marL="7620" marR="7620" marT="7620" marB="0" anchor="b"/>
                </a:tc>
                <a:extLst>
                  <a:ext uri="{0D108BD9-81ED-4DB2-BD59-A6C34878D82A}">
                    <a16:rowId xmlns:a16="http://schemas.microsoft.com/office/drawing/2014/main" val="10003"/>
                  </a:ext>
                </a:extLst>
              </a:tr>
              <a:tr h="368218">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Construction of fence wall at the DCD’s Bungalow</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60,000.00 </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60,000.00 </a:t>
                      </a:r>
                    </a:p>
                  </a:txBody>
                  <a:tcPr marL="7620" marR="7620" marT="7620" marB="0" anchor="b"/>
                </a:tc>
                <a:extLst>
                  <a:ext uri="{0D108BD9-81ED-4DB2-BD59-A6C34878D82A}">
                    <a16:rowId xmlns:a16="http://schemas.microsoft.com/office/drawing/2014/main" val="10004"/>
                  </a:ext>
                </a:extLst>
              </a:tr>
              <a:tr h="574257">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Rehabilitation of District Assembly Hall Block</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90,832.40 </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90,832.40 </a:t>
                      </a:r>
                    </a:p>
                  </a:txBody>
                  <a:tcPr marL="7620" marR="7620" marT="7620" marB="0" anchor="b"/>
                </a:tc>
                <a:extLst>
                  <a:ext uri="{0D108BD9-81ED-4DB2-BD59-A6C34878D82A}">
                    <a16:rowId xmlns:a16="http://schemas.microsoft.com/office/drawing/2014/main" val="10005"/>
                  </a:ext>
                </a:extLst>
              </a:tr>
              <a:tr h="368218">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Procurement Of Office furniture</a:t>
                      </a: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50,000.00 </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50,000.00 </a:t>
                      </a:r>
                    </a:p>
                  </a:txBody>
                  <a:tcPr marL="7620" marR="7620" marT="7620" marB="0" anchor="b"/>
                </a:tc>
                <a:extLst>
                  <a:ext uri="{0D108BD9-81ED-4DB2-BD59-A6C34878D82A}">
                    <a16:rowId xmlns:a16="http://schemas.microsoft.com/office/drawing/2014/main" val="10006"/>
                  </a:ext>
                </a:extLst>
              </a:tr>
              <a:tr h="368218">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Installation of intercom in Assembly offices</a:t>
                      </a: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extLst>
                  <a:ext uri="{0D108BD9-81ED-4DB2-BD59-A6C34878D82A}">
                    <a16:rowId xmlns:a16="http://schemas.microsoft.com/office/drawing/2014/main" val="10007"/>
                  </a:ext>
                </a:extLst>
              </a:tr>
              <a:tr h="574257">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extLst>
                  <a:ext uri="{0D108BD9-81ED-4DB2-BD59-A6C34878D82A}">
                    <a16:rowId xmlns:a16="http://schemas.microsoft.com/office/drawing/2014/main" val="10008"/>
                  </a:ext>
                </a:extLst>
              </a:tr>
              <a:tr h="368218">
                <a:tc>
                  <a:txBody>
                    <a:bodyPr/>
                    <a:lstStyle/>
                    <a:p>
                      <a:pPr marL="0" marR="0" algn="l" defTabSz="914400" rtl="0" eaLnBrk="1" latinLnBrk="0" hangingPunct="1">
                        <a:lnSpc>
                          <a:spcPct val="115000"/>
                        </a:lnSpc>
                        <a:spcBef>
                          <a:spcPts val="0"/>
                        </a:spcBef>
                        <a:spcAft>
                          <a:spcPts val="0"/>
                        </a:spcAft>
                      </a:pPr>
                      <a:endParaRPr lang="en-US" sz="1100" b="1" kern="1200" dirty="0">
                        <a:solidFill>
                          <a:schemeClr val="lt1"/>
                        </a:solidFill>
                        <a:effectLst/>
                        <a:latin typeface="+mn-lt"/>
                        <a:ea typeface="+mn-ea"/>
                        <a:cs typeface="+mn-cs"/>
                      </a:endParaRPr>
                    </a:p>
                  </a:txBody>
                  <a:tcPr marL="68580" marR="68580"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indent="0" algn="ctr" defTabSz="914400" rtl="0" eaLnBrk="1" fontAlgn="auto" latinLnBrk="0" hangingPunct="1">
                        <a:lnSpc>
                          <a:spcPct val="115000"/>
                        </a:lnSpc>
                        <a:spcBef>
                          <a:spcPts val="0"/>
                        </a:spcBef>
                        <a:spcAft>
                          <a:spcPts val="0"/>
                        </a:spcAft>
                        <a:buClrTx/>
                        <a:buSzTx/>
                        <a:buFontTx/>
                        <a:buNone/>
                        <a:defRPr/>
                      </a:pPr>
                      <a:endParaRPr lang="en-US" sz="12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170863851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72</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766283158"/>
              </p:ext>
            </p:extLst>
          </p:nvPr>
        </p:nvGraphicFramePr>
        <p:xfrm>
          <a:off x="0" y="1108368"/>
          <a:ext cx="9143999" cy="5539263"/>
        </p:xfrm>
        <a:graphic>
          <a:graphicData uri="http://schemas.openxmlformats.org/drawingml/2006/table">
            <a:tbl>
              <a:tblPr firstRow="1" firstCol="1" bandRow="1">
                <a:tableStyleId>{5C22544A-7EE6-4342-B048-85BDC9FD1C3A}</a:tableStyleId>
              </a:tblPr>
              <a:tblGrid>
                <a:gridCol w="1819665">
                  <a:extLst>
                    <a:ext uri="{9D8B030D-6E8A-4147-A177-3AD203B41FA5}">
                      <a16:colId xmlns:a16="http://schemas.microsoft.com/office/drawing/2014/main" val="20000"/>
                    </a:ext>
                  </a:extLst>
                </a:gridCol>
                <a:gridCol w="3118094">
                  <a:extLst>
                    <a:ext uri="{9D8B030D-6E8A-4147-A177-3AD203B41FA5}">
                      <a16:colId xmlns:a16="http://schemas.microsoft.com/office/drawing/2014/main" val="20001"/>
                    </a:ext>
                  </a:extLst>
                </a:gridCol>
                <a:gridCol w="1468654">
                  <a:extLst>
                    <a:ext uri="{9D8B030D-6E8A-4147-A177-3AD203B41FA5}">
                      <a16:colId xmlns:a16="http://schemas.microsoft.com/office/drawing/2014/main" val="20002"/>
                    </a:ext>
                  </a:extLst>
                </a:gridCol>
                <a:gridCol w="1637698">
                  <a:extLst>
                    <a:ext uri="{9D8B030D-6E8A-4147-A177-3AD203B41FA5}">
                      <a16:colId xmlns:a16="http://schemas.microsoft.com/office/drawing/2014/main" val="20003"/>
                    </a:ext>
                  </a:extLst>
                </a:gridCol>
                <a:gridCol w="1099888">
                  <a:extLst>
                    <a:ext uri="{9D8B030D-6E8A-4147-A177-3AD203B41FA5}">
                      <a16:colId xmlns:a16="http://schemas.microsoft.com/office/drawing/2014/main" val="20004"/>
                    </a:ext>
                  </a:extLst>
                </a:gridCol>
              </a:tblGrid>
              <a:tr h="242130">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00937">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65438">
                <a:tc>
                  <a:txBody>
                    <a:bodyPr/>
                    <a:lstStyle/>
                    <a:p>
                      <a:pPr marL="0" marR="0">
                        <a:lnSpc>
                          <a:spcPct val="107000"/>
                        </a:lnSpc>
                        <a:spcBef>
                          <a:spcPts val="0"/>
                        </a:spcBef>
                        <a:spcAft>
                          <a:spcPts val="0"/>
                        </a:spcAft>
                      </a:pPr>
                      <a:r>
                        <a:rPr lang="en-US" sz="1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SOCIAL SERVICES DELIVERY</a:t>
                      </a:r>
                      <a:endParaRPr lang="en-US" sz="1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nSpc>
                          <a:spcPct val="115000"/>
                        </a:lnSpc>
                        <a:spcBef>
                          <a:spcPts val="0"/>
                        </a:spcBef>
                        <a:spcAft>
                          <a:spcPts val="0"/>
                        </a:spcAft>
                        <a:buFont typeface="+mj-lt"/>
                        <a:buNone/>
                      </a:pPr>
                      <a:endParaRPr lang="en-US" sz="1400" dirty="0">
                        <a:effectLst/>
                        <a:latin typeface="Times New Roman" panose="02020603050405020304" pitchFamily="18" charset="0"/>
                        <a:ea typeface="Times New Roman" panose="020206030504050203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790025">
                <a:tc>
                  <a:txBody>
                    <a:bodyPr/>
                    <a:lstStyle/>
                    <a:p>
                      <a:pPr marL="0" marR="0">
                        <a:lnSpc>
                          <a:spcPct val="107000"/>
                        </a:lnSpc>
                        <a:spcBef>
                          <a:spcPts val="0"/>
                        </a:spcBef>
                        <a:spcAft>
                          <a:spcPts val="0"/>
                        </a:spcAft>
                      </a:pPr>
                      <a:r>
                        <a:rPr lang="en-US" sz="1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SP3.1 Education and Youth Development</a:t>
                      </a:r>
                      <a:endParaRPr lang="en-US" sz="1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Construction of 1No. 3 Unit Classroom Block, Library, Headmaster’s Office and Staff Common Room and provision of furniture to the classrooms at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Okanta</a:t>
                      </a:r>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endParaRPr lang="en-US" sz="1200" dirty="0">
                        <a:latin typeface="Times New Roman" panose="02020603050405020304" pitchFamily="18" charset="0"/>
                        <a:cs typeface="Times New Roman" panose="02020603050405020304" pitchFamily="18" charset="0"/>
                      </a:endParaRPr>
                    </a:p>
                  </a:txBody>
                  <a:tcPr marL="68580" marR="68580" marT="0" marB="0" anchor="ctr"/>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363,914.10 </a:t>
                      </a:r>
                    </a:p>
                  </a:txBody>
                  <a:tcPr marL="7620" marR="7620" marT="7620" marB="0" anchor="b"/>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363,914.10 </a:t>
                      </a:r>
                    </a:p>
                  </a:txBody>
                  <a:tcPr marL="7620" marR="7620" marT="7620" marB="0" anchor="b"/>
                </a:tc>
                <a:extLst>
                  <a:ext uri="{0D108BD9-81ED-4DB2-BD59-A6C34878D82A}">
                    <a16:rowId xmlns:a16="http://schemas.microsoft.com/office/drawing/2014/main" val="10003"/>
                  </a:ext>
                </a:extLst>
              </a:tr>
              <a:tr h="398509">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51435" marR="51435" marT="0" marB="0"/>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Construction of 3-unit classroom block at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Ampeyoo</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endParaRPr lang="en-US" sz="1200" dirty="0">
                        <a:latin typeface="Times New Roman" panose="02020603050405020304" pitchFamily="18" charset="0"/>
                        <a:cs typeface="Times New Roman" panose="02020603050405020304" pitchFamily="18" charset="0"/>
                      </a:endParaRPr>
                    </a:p>
                  </a:txBody>
                  <a:tcPr marL="68580" marR="68580" marT="0" marB="0" anchor="ctr"/>
                </a:tc>
                <a:tc>
                  <a:txBody>
                    <a:bodyPr/>
                    <a:lstStyle/>
                    <a:p>
                      <a:pPr algn="l"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68,655.81 </a:t>
                      </a:r>
                    </a:p>
                  </a:txBody>
                  <a:tcPr marL="7620" marR="7620" marT="7620" marB="0" anchor="b"/>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68,655.81 </a:t>
                      </a:r>
                    </a:p>
                  </a:txBody>
                  <a:tcPr marL="7620" marR="7620" marT="7620" marB="0" anchor="b"/>
                </a:tc>
                <a:extLst>
                  <a:ext uri="{0D108BD9-81ED-4DB2-BD59-A6C34878D82A}">
                    <a16:rowId xmlns:a16="http://schemas.microsoft.com/office/drawing/2014/main" val="10004"/>
                  </a:ext>
                </a:extLst>
              </a:tr>
              <a:tr h="449332">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Construction of 1No. 6-unit classroom block, office and store at D/A Primary School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Kosamba</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endParaRPr lang="en-US" sz="1200" dirty="0">
                        <a:latin typeface="Times New Roman" panose="02020603050405020304" pitchFamily="18" charset="0"/>
                        <a:cs typeface="Times New Roman" panose="02020603050405020304" pitchFamily="18" charset="0"/>
                      </a:endParaRPr>
                    </a:p>
                  </a:txBody>
                  <a:tcPr marL="68580" marR="68580" marT="0" marB="0" anchor="ctr"/>
                </a:tc>
                <a:tc>
                  <a:txBody>
                    <a:bodyPr/>
                    <a:lstStyle/>
                    <a:p>
                      <a:pPr algn="l" fontAlgn="b"/>
                      <a:r>
                        <a:rPr lang="en-US" sz="1200" b="0" i="0" u="none" strike="noStrike">
                          <a:solidFill>
                            <a:srgbClr val="000000"/>
                          </a:solidFill>
                          <a:effectLst/>
                          <a:latin typeface="Times New Roman" panose="02020603050405020304" pitchFamily="18" charset="0"/>
                          <a:cs typeface="Times New Roman" panose="02020603050405020304" pitchFamily="18" charset="0"/>
                        </a:rPr>
                        <a:t>      142,427.06 </a:t>
                      </a:r>
                    </a:p>
                  </a:txBody>
                  <a:tcPr marL="7620" marR="7620" marT="7620" marB="0" anchor="b"/>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142,427.06 </a:t>
                      </a:r>
                    </a:p>
                  </a:txBody>
                  <a:tcPr marL="7620" marR="7620" marT="7620" marB="0" anchor="b"/>
                </a:tc>
                <a:extLst>
                  <a:ext uri="{0D108BD9-81ED-4DB2-BD59-A6C34878D82A}">
                    <a16:rowId xmlns:a16="http://schemas.microsoft.com/office/drawing/2014/main" val="10005"/>
                  </a:ext>
                </a:extLst>
              </a:tr>
              <a:tr h="790025">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Construction of 2No. 3 Unit Classroom Block, Library, Headmaster’s Office and Staff Common Room and dual desks at KASEC Model JHS and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Ahamansu</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EP JHS</a:t>
                      </a:r>
                    </a:p>
                  </a:txBody>
                  <a:tcPr marL="7620" marR="7620" marT="7620" marB="0" anchor="b"/>
                </a:tc>
                <a:tc>
                  <a:txBody>
                    <a:bodyPr/>
                    <a:lstStyle/>
                    <a:p>
                      <a:endParaRPr lang="en-US" sz="1200" dirty="0">
                        <a:latin typeface="Times New Roman" panose="02020603050405020304" pitchFamily="18" charset="0"/>
                        <a:cs typeface="Times New Roman" panose="02020603050405020304" pitchFamily="18" charset="0"/>
                      </a:endParaRPr>
                    </a:p>
                  </a:txBody>
                  <a:tcPr marL="68580" marR="68580" marT="0" marB="0"/>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895,944.00</a:t>
                      </a:r>
                    </a:p>
                  </a:txBody>
                  <a:tcPr marL="7620" marR="7620" marT="7620" marB="0" anchor="b"/>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895,944.00 </a:t>
                      </a:r>
                    </a:p>
                  </a:txBody>
                  <a:tcPr marL="7620" marR="7620" marT="7620" marB="0" anchor="b"/>
                </a:tc>
                <a:extLst>
                  <a:ext uri="{0D108BD9-81ED-4DB2-BD59-A6C34878D82A}">
                    <a16:rowId xmlns:a16="http://schemas.microsoft.com/office/drawing/2014/main" val="10006"/>
                  </a:ext>
                </a:extLst>
              </a:tr>
              <a:tr h="790025">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Support to teaching and learning delivery (My first day at school, STMIE, provision of school furniture, supply of books, Schools and Teachers award scheme)</a:t>
                      </a:r>
                    </a:p>
                  </a:txBody>
                  <a:tcPr marL="7620" marR="7620" marT="7620" marB="0" anchor="b"/>
                </a:tc>
                <a:tc>
                  <a:txBody>
                    <a:bodyPr/>
                    <a:lstStyle/>
                    <a:p>
                      <a:endParaRPr lang="en-US" sz="1200" dirty="0">
                        <a:latin typeface="Times New Roman" panose="02020603050405020304" pitchFamily="18" charset="0"/>
                        <a:cs typeface="Times New Roman" panose="02020603050405020304" pitchFamily="18" charset="0"/>
                      </a:endParaRPr>
                    </a:p>
                  </a:txBody>
                  <a:tcPr marL="68580" marR="68580" marT="0" marB="0"/>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66,157.52 </a:t>
                      </a:r>
                    </a:p>
                  </a:txBody>
                  <a:tcPr marL="7620" marR="7620" marT="7620" marB="0" anchor="b"/>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66,157.52 </a:t>
                      </a:r>
                    </a:p>
                  </a:txBody>
                  <a:tcPr marL="7620" marR="7620" marT="7620" marB="0" anchor="b"/>
                </a:tc>
                <a:extLst>
                  <a:ext uri="{0D108BD9-81ED-4DB2-BD59-A6C34878D82A}">
                    <a16:rowId xmlns:a16="http://schemas.microsoft.com/office/drawing/2014/main" val="10007"/>
                  </a:ext>
                </a:extLst>
              </a:tr>
              <a:tr h="238111">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Official / National Celebrations</a:t>
                      </a:r>
                    </a:p>
                  </a:txBody>
                  <a:tcPr marL="7620" marR="7620" marT="7620" marB="0" anchor="b"/>
                </a:tc>
                <a:tc>
                  <a:txBody>
                    <a:bodyPr/>
                    <a:lstStyle/>
                    <a:p>
                      <a:endParaRPr lang="en-US" sz="1200" dirty="0">
                        <a:latin typeface="Times New Roman" panose="02020603050405020304" pitchFamily="18" charset="0"/>
                        <a:cs typeface="Times New Roman" panose="02020603050405020304" pitchFamily="18" charset="0"/>
                      </a:endParaRPr>
                    </a:p>
                  </a:txBody>
                  <a:tcPr marL="68580" marR="68580" marT="0" marB="0"/>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extLst>
                  <a:ext uri="{0D108BD9-81ED-4DB2-BD59-A6C34878D82A}">
                    <a16:rowId xmlns:a16="http://schemas.microsoft.com/office/drawing/2014/main" val="10008"/>
                  </a:ext>
                </a:extLst>
              </a:tr>
              <a:tr h="398509">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Manpower And Skills Development (scholarship and Bursary) </a:t>
                      </a:r>
                    </a:p>
                  </a:txBody>
                  <a:tcPr marL="7620" marR="7620" marT="7620" marB="0" anchor="b"/>
                </a:tc>
                <a:tc>
                  <a:txBody>
                    <a:bodyPr/>
                    <a:lstStyle/>
                    <a:p>
                      <a:endParaRPr lang="en-US" sz="1200" dirty="0">
                        <a:latin typeface="Times New Roman" panose="02020603050405020304" pitchFamily="18" charset="0"/>
                        <a:cs typeface="Times New Roman" panose="02020603050405020304" pitchFamily="18" charset="0"/>
                      </a:endParaRPr>
                    </a:p>
                  </a:txBody>
                  <a:tcPr marL="68580" marR="68580" marT="0" marB="0"/>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extLst>
                  <a:ext uri="{0D108BD9-81ED-4DB2-BD59-A6C34878D82A}">
                    <a16:rowId xmlns:a16="http://schemas.microsoft.com/office/drawing/2014/main" val="10009"/>
                  </a:ext>
                </a:extLst>
              </a:tr>
              <a:tr h="238111">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Development of youth, sports and culture </a:t>
                      </a:r>
                    </a:p>
                  </a:txBody>
                  <a:tcPr marL="7620" marR="7620" marT="7620" marB="0" anchor="b"/>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tc>
                  <a:txBody>
                    <a:bodyPr/>
                    <a:lstStyle/>
                    <a:p>
                      <a:pPr marL="0" marR="0" algn="ctr">
                        <a:lnSpc>
                          <a:spcPct val="115000"/>
                        </a:lnSpc>
                        <a:spcBef>
                          <a:spcPts val="0"/>
                        </a:spcBef>
                        <a:spcAft>
                          <a:spcPts val="0"/>
                        </a:spcAft>
                      </a:pPr>
                      <a:endParaRPr lang="en-US" sz="12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ctr"/>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extLst>
                  <a:ext uri="{0D108BD9-81ED-4DB2-BD59-A6C34878D82A}">
                    <a16:rowId xmlns:a16="http://schemas.microsoft.com/office/drawing/2014/main" val="10010"/>
                  </a:ext>
                </a:extLst>
              </a:tr>
              <a:tr h="238111">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68580" marR="68580" marT="0" marB="0"/>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Support for self-help projects</a:t>
                      </a:r>
                    </a:p>
                  </a:txBody>
                  <a:tcPr marL="7620" marR="7620" marT="7620" marB="0" anchor="b"/>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70,000.00 </a:t>
                      </a:r>
                    </a:p>
                  </a:txBody>
                  <a:tcPr marL="7620" marR="7620" marT="7620" marB="0" anchor="b"/>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70,000.00 </a:t>
                      </a: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63868400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73</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2603190611"/>
              </p:ext>
            </p:extLst>
          </p:nvPr>
        </p:nvGraphicFramePr>
        <p:xfrm>
          <a:off x="0" y="1108366"/>
          <a:ext cx="9144001" cy="5349472"/>
        </p:xfrm>
        <a:graphic>
          <a:graphicData uri="http://schemas.openxmlformats.org/drawingml/2006/table">
            <a:tbl>
              <a:tblPr firstRow="1" firstCol="1" bandRow="1">
                <a:tableStyleId>{5C22544A-7EE6-4342-B048-85BDC9FD1C3A}</a:tableStyleId>
              </a:tblPr>
              <a:tblGrid>
                <a:gridCol w="1819666">
                  <a:extLst>
                    <a:ext uri="{9D8B030D-6E8A-4147-A177-3AD203B41FA5}">
                      <a16:colId xmlns:a16="http://schemas.microsoft.com/office/drawing/2014/main" val="20000"/>
                    </a:ext>
                  </a:extLst>
                </a:gridCol>
                <a:gridCol w="3118095">
                  <a:extLst>
                    <a:ext uri="{9D8B030D-6E8A-4147-A177-3AD203B41FA5}">
                      <a16:colId xmlns:a16="http://schemas.microsoft.com/office/drawing/2014/main" val="20001"/>
                    </a:ext>
                  </a:extLst>
                </a:gridCol>
                <a:gridCol w="1468654">
                  <a:extLst>
                    <a:ext uri="{9D8B030D-6E8A-4147-A177-3AD203B41FA5}">
                      <a16:colId xmlns:a16="http://schemas.microsoft.com/office/drawing/2014/main" val="20002"/>
                    </a:ext>
                  </a:extLst>
                </a:gridCol>
                <a:gridCol w="1637698">
                  <a:extLst>
                    <a:ext uri="{9D8B030D-6E8A-4147-A177-3AD203B41FA5}">
                      <a16:colId xmlns:a16="http://schemas.microsoft.com/office/drawing/2014/main" val="20003"/>
                    </a:ext>
                  </a:extLst>
                </a:gridCol>
                <a:gridCol w="1099888">
                  <a:extLst>
                    <a:ext uri="{9D8B030D-6E8A-4147-A177-3AD203B41FA5}">
                      <a16:colId xmlns:a16="http://schemas.microsoft.com/office/drawing/2014/main" val="20004"/>
                    </a:ext>
                  </a:extLst>
                </a:gridCol>
              </a:tblGrid>
              <a:tr h="313495">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86314">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89742">
                <a:tc>
                  <a:txBody>
                    <a:bodyPr/>
                    <a:lstStyle/>
                    <a:p>
                      <a:pPr marL="0" marR="0" indent="0" algn="l" defTabSz="914400" rtl="0" eaLnBrk="1" fontAlgn="auto" latinLnBrk="0" hangingPunct="1">
                        <a:lnSpc>
                          <a:spcPct val="115000"/>
                        </a:lnSpc>
                        <a:spcBef>
                          <a:spcPts val="0"/>
                        </a:spcBef>
                        <a:spcAft>
                          <a:spcPts val="0"/>
                        </a:spcAft>
                        <a:buClrTx/>
                        <a:buSzTx/>
                        <a:buFontTx/>
                        <a:buNone/>
                        <a:defRPr/>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SP3.2 Health Delivery</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Construction of 1No. CHPS compound and its ancillary facilities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Menusu</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(ongoing)</a:t>
                      </a:r>
                    </a:p>
                  </a:txBody>
                  <a:tcPr marL="7620" marR="7620" marT="7620" marB="0" anchor="b"/>
                </a:tc>
                <a:tc>
                  <a:txBody>
                    <a:bodyPr/>
                    <a:lstStyle/>
                    <a:p>
                      <a:endParaRPr lang="en-US" sz="1400" dirty="0">
                        <a:latin typeface="Times New Roman" panose="02020603050405020304" pitchFamily="18" charset="0"/>
                        <a:cs typeface="Times New Roman" panose="02020603050405020304" pitchFamily="18" charset="0"/>
                      </a:endParaRPr>
                    </a:p>
                  </a:txBody>
                  <a:tcPr marL="68580" marR="68580" marT="0"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196,681.74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196,681.74 </a:t>
                      </a:r>
                    </a:p>
                  </a:txBody>
                  <a:tcPr marL="7620" marR="7620" marT="7620" marB="0" anchor="b"/>
                </a:tc>
                <a:extLst>
                  <a:ext uri="{0D108BD9-81ED-4DB2-BD59-A6C34878D82A}">
                    <a16:rowId xmlns:a16="http://schemas.microsoft.com/office/drawing/2014/main" val="10002"/>
                  </a:ext>
                </a:extLst>
              </a:tr>
              <a:tr h="482902">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Renovation of Dodo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Amanfrom</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Health Centre and its ancillary facilities</a:t>
                      </a:r>
                    </a:p>
                  </a:txBody>
                  <a:tcPr marL="7620" marR="7620" marT="7620" marB="0" anchor="b"/>
                </a:tc>
                <a:tc>
                  <a:txBody>
                    <a:bodyPr/>
                    <a:lstStyle/>
                    <a:p>
                      <a:endParaRPr lang="en-US" sz="1400" dirty="0">
                        <a:latin typeface="Times New Roman" panose="02020603050405020304" pitchFamily="18" charset="0"/>
                        <a:cs typeface="Times New Roman" panose="02020603050405020304" pitchFamily="18" charset="0"/>
                      </a:endParaRPr>
                    </a:p>
                  </a:txBody>
                  <a:tcPr marL="68580" marR="68580" marT="0"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149,062.53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149,062.53 </a:t>
                      </a:r>
                    </a:p>
                  </a:txBody>
                  <a:tcPr marL="7620" marR="7620" marT="7620" marB="0" anchor="b"/>
                </a:tc>
                <a:extLst>
                  <a:ext uri="{0D108BD9-81ED-4DB2-BD59-A6C34878D82A}">
                    <a16:rowId xmlns:a16="http://schemas.microsoft.com/office/drawing/2014/main" val="10003"/>
                  </a:ext>
                </a:extLst>
              </a:tr>
              <a:tr h="313495">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Construction of Fire/Ambulance Bay</a:t>
                      </a:r>
                    </a:p>
                  </a:txBody>
                  <a:tcPr marL="7620" marR="7620" marT="7620" marB="0" anchor="b"/>
                </a:tc>
                <a:tc>
                  <a:txBody>
                    <a:bodyPr/>
                    <a:lstStyle/>
                    <a:p>
                      <a:endParaRPr lang="en-US" sz="1400" dirty="0">
                        <a:latin typeface="Times New Roman" panose="02020603050405020304" pitchFamily="18" charset="0"/>
                        <a:cs typeface="Times New Roman" panose="02020603050405020304" pitchFamily="18" charset="0"/>
                      </a:endParaRPr>
                    </a:p>
                  </a:txBody>
                  <a:tcPr marL="68580" marR="68580" marT="0" marB="0" anchor="ctr"/>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78,000.00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78,000.00 </a:t>
                      </a:r>
                    </a:p>
                  </a:txBody>
                  <a:tcPr marL="7620" marR="7620" marT="7620" marB="0" anchor="b"/>
                </a:tc>
                <a:extLst>
                  <a:ext uri="{0D108BD9-81ED-4DB2-BD59-A6C34878D82A}">
                    <a16:rowId xmlns:a16="http://schemas.microsoft.com/office/drawing/2014/main" val="10004"/>
                  </a:ext>
                </a:extLst>
              </a:tr>
              <a:tr h="48891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Completion of nurses quarters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Asato</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90,000.00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90,000.00 </a:t>
                      </a:r>
                    </a:p>
                  </a:txBody>
                  <a:tcPr marL="7620" marR="7620" marT="7620" marB="0" anchor="b"/>
                </a:tc>
                <a:extLst>
                  <a:ext uri="{0D108BD9-81ED-4DB2-BD59-A6C34878D82A}">
                    <a16:rowId xmlns:a16="http://schemas.microsoft.com/office/drawing/2014/main" val="10005"/>
                  </a:ext>
                </a:extLst>
              </a:tr>
              <a:tr h="482902">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Completion of nurses quarters at Dodo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Pepesu</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80,000.00 </a:t>
                      </a:r>
                    </a:p>
                  </a:txBody>
                  <a:tcPr marL="7620" marR="7620" marT="7620" marB="0" anchor="b"/>
                </a:tc>
                <a:extLst>
                  <a:ext uri="{0D108BD9-81ED-4DB2-BD59-A6C34878D82A}">
                    <a16:rowId xmlns:a16="http://schemas.microsoft.com/office/drawing/2014/main" val="10006"/>
                  </a:ext>
                </a:extLst>
              </a:tr>
              <a:tr h="641466">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District response initiative (DRI) on HIV/AIDS and Malaria</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17,789.38 </a:t>
                      </a:r>
                    </a:p>
                  </a:txBody>
                  <a:tcPr marL="7620" marR="7620" marT="7620" marB="0" anchor="b"/>
                </a:tc>
                <a:tc>
                  <a:txBody>
                    <a:bodyPr/>
                    <a:lstStyle/>
                    <a:p>
                      <a:pPr marL="0" marR="0" indent="0" algn="l"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17,789.38 </a:t>
                      </a:r>
                    </a:p>
                  </a:txBody>
                  <a:tcPr marL="7620" marR="7620" marT="7620" marB="0" anchor="b"/>
                </a:tc>
                <a:extLst>
                  <a:ext uri="{0D108BD9-81ED-4DB2-BD59-A6C34878D82A}">
                    <a16:rowId xmlns:a16="http://schemas.microsoft.com/office/drawing/2014/main" val="10007"/>
                  </a:ext>
                </a:extLst>
              </a:tr>
              <a:tr h="48891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Public Health services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extLst>
                  <a:ext uri="{0D108BD9-81ED-4DB2-BD59-A6C34878D82A}">
                    <a16:rowId xmlns:a16="http://schemas.microsoft.com/office/drawing/2014/main" val="10008"/>
                  </a:ext>
                </a:extLst>
              </a:tr>
              <a:tr h="324337">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Public Health services (Covid-19 preventive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ativities</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extLst>
                  <a:ext uri="{0D108BD9-81ED-4DB2-BD59-A6C34878D82A}">
                    <a16:rowId xmlns:a16="http://schemas.microsoft.com/office/drawing/2014/main" val="10009"/>
                  </a:ext>
                </a:extLst>
              </a:tr>
              <a:tr h="313495">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Liquid waste management (Fumigation)</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53,982.44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53,982.44 </a:t>
                      </a:r>
                    </a:p>
                  </a:txBody>
                  <a:tcPr marL="7620" marR="7620" marT="7620" marB="0" anchor="b"/>
                </a:tc>
                <a:extLst>
                  <a:ext uri="{0D108BD9-81ED-4DB2-BD59-A6C34878D82A}">
                    <a16:rowId xmlns:a16="http://schemas.microsoft.com/office/drawing/2014/main" val="10010"/>
                  </a:ext>
                </a:extLst>
              </a:tr>
              <a:tr h="313495">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Maintenance of  Cesspit Emptier</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tc>
                  <a:txBody>
                    <a:bodyPr/>
                    <a:lstStyle/>
                    <a:p>
                      <a:pPr marL="0" marR="0">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95971355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74</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432049628"/>
              </p:ext>
            </p:extLst>
          </p:nvPr>
        </p:nvGraphicFramePr>
        <p:xfrm>
          <a:off x="144379" y="1108366"/>
          <a:ext cx="8891337" cy="5360314"/>
        </p:xfrm>
        <a:graphic>
          <a:graphicData uri="http://schemas.openxmlformats.org/drawingml/2006/table">
            <a:tbl>
              <a:tblPr firstRow="1" firstCol="1" bandRow="1">
                <a:tableStyleId>{5C22544A-7EE6-4342-B048-85BDC9FD1C3A}</a:tableStyleId>
              </a:tblPr>
              <a:tblGrid>
                <a:gridCol w="1769385">
                  <a:extLst>
                    <a:ext uri="{9D8B030D-6E8A-4147-A177-3AD203B41FA5}">
                      <a16:colId xmlns:a16="http://schemas.microsoft.com/office/drawing/2014/main" val="20000"/>
                    </a:ext>
                  </a:extLst>
                </a:gridCol>
                <a:gridCol w="3031937">
                  <a:extLst>
                    <a:ext uri="{9D8B030D-6E8A-4147-A177-3AD203B41FA5}">
                      <a16:colId xmlns:a16="http://schemas.microsoft.com/office/drawing/2014/main" val="20001"/>
                    </a:ext>
                  </a:extLst>
                </a:gridCol>
                <a:gridCol w="1428073">
                  <a:extLst>
                    <a:ext uri="{9D8B030D-6E8A-4147-A177-3AD203B41FA5}">
                      <a16:colId xmlns:a16="http://schemas.microsoft.com/office/drawing/2014/main" val="20002"/>
                    </a:ext>
                  </a:extLst>
                </a:gridCol>
                <a:gridCol w="1592446">
                  <a:extLst>
                    <a:ext uri="{9D8B030D-6E8A-4147-A177-3AD203B41FA5}">
                      <a16:colId xmlns:a16="http://schemas.microsoft.com/office/drawing/2014/main" val="20003"/>
                    </a:ext>
                  </a:extLst>
                </a:gridCol>
                <a:gridCol w="1069496">
                  <a:extLst>
                    <a:ext uri="{9D8B030D-6E8A-4147-A177-3AD203B41FA5}">
                      <a16:colId xmlns:a16="http://schemas.microsoft.com/office/drawing/2014/main" val="20004"/>
                    </a:ext>
                  </a:extLst>
                </a:gridCol>
              </a:tblGrid>
              <a:tr h="313495">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86314">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89742">
                <a:tc>
                  <a:txBody>
                    <a:bodyPr/>
                    <a:lstStyle/>
                    <a:p>
                      <a:pPr marL="0" marR="0" indent="0" algn="l" defTabSz="914400" rtl="0" eaLnBrk="1" fontAlgn="auto" latinLnBrk="0" hangingPunct="1">
                        <a:lnSpc>
                          <a:spcPct val="115000"/>
                        </a:lnSpc>
                        <a:spcBef>
                          <a:spcPts val="0"/>
                        </a:spcBef>
                        <a:spcAft>
                          <a:spcPts val="0"/>
                        </a:spcAft>
                        <a:buClrTx/>
                        <a:buSzTx/>
                        <a:buFontTx/>
                        <a:buNone/>
                        <a:defRPr/>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Environmental sanitation Management</a:t>
                      </a: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203,000.00 </a:t>
                      </a: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203,000.00 </a:t>
                      </a:r>
                    </a:p>
                  </a:txBody>
                  <a:tcPr marL="7620" marR="7620" marT="7620" marB="0" anchor="b"/>
                </a:tc>
                <a:extLst>
                  <a:ext uri="{0D108BD9-81ED-4DB2-BD59-A6C34878D82A}">
                    <a16:rowId xmlns:a16="http://schemas.microsoft.com/office/drawing/2014/main" val="10002"/>
                  </a:ext>
                </a:extLst>
              </a:tr>
              <a:tr h="482902">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Rehabilitation and fencing of slaughter house at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Kadjebi</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a:endParaRPr lang="en-US" sz="1400" dirty="0">
                        <a:latin typeface="Times New Roman" panose="02020603050405020304" pitchFamily="18" charset="0"/>
                        <a:cs typeface="Times New Roman" panose="02020603050405020304" pitchFamily="18" charset="0"/>
                      </a:endParaRPr>
                    </a:p>
                  </a:txBody>
                  <a:tcPr marL="68580" marR="68580" marT="0" marB="0" anchor="ct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101,243.82 </a:t>
                      </a: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101,243.82 </a:t>
                      </a:r>
                    </a:p>
                  </a:txBody>
                  <a:tcPr marL="7620" marR="7620" marT="7620" marB="0" anchor="b"/>
                </a:tc>
                <a:extLst>
                  <a:ext uri="{0D108BD9-81ED-4DB2-BD59-A6C34878D82A}">
                    <a16:rowId xmlns:a16="http://schemas.microsoft.com/office/drawing/2014/main" val="10003"/>
                  </a:ext>
                </a:extLst>
              </a:tr>
              <a:tr h="313495">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Solid waste management (Landfill Sites management, SIP)</a:t>
                      </a: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50,000.00 </a:t>
                      </a:r>
                    </a:p>
                  </a:txBody>
                  <a:tcPr marL="7620" marR="7620" marT="7620" marB="0" anchor="b"/>
                </a:tc>
                <a:tc>
                  <a:txBody>
                    <a:bodyPr/>
                    <a:lstStyle/>
                    <a:p>
                      <a:pPr algn="ctr"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50,000.00 </a:t>
                      </a:r>
                    </a:p>
                  </a:txBody>
                  <a:tcPr marL="7620" marR="7620" marT="7620" marB="0" anchor="b"/>
                </a:tc>
                <a:extLst>
                  <a:ext uri="{0D108BD9-81ED-4DB2-BD59-A6C34878D82A}">
                    <a16:rowId xmlns:a16="http://schemas.microsoft.com/office/drawing/2014/main" val="10004"/>
                  </a:ext>
                </a:extLst>
              </a:tr>
              <a:tr h="48891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extLst>
                  <a:ext uri="{0D108BD9-81ED-4DB2-BD59-A6C34878D82A}">
                    <a16:rowId xmlns:a16="http://schemas.microsoft.com/office/drawing/2014/main" val="10005"/>
                  </a:ext>
                </a:extLst>
              </a:tr>
              <a:tr h="482902">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gn="ctr">
                        <a:lnSpc>
                          <a:spcPct val="107000"/>
                        </a:lnSpc>
                        <a:spcBef>
                          <a:spcPts val="0"/>
                        </a:spcBef>
                        <a:spcAft>
                          <a:spcPts val="0"/>
                        </a:spcAft>
                      </a:pPr>
                      <a:endParaRPr lang="en-US" sz="14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6"/>
                  </a:ext>
                </a:extLst>
              </a:tr>
              <a:tr h="641466">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indent="0" algn="l" defTabSz="914400" rtl="0" eaLnBrk="1" fontAlgn="auto" latinLnBrk="0" hangingPunct="1">
                        <a:lnSpc>
                          <a:spcPct val="115000"/>
                        </a:lnSpc>
                        <a:spcBef>
                          <a:spcPts val="0"/>
                        </a:spcBef>
                        <a:spcAft>
                          <a:spcPts val="0"/>
                        </a:spcAft>
                        <a:buClrTx/>
                        <a:buSzTx/>
                        <a:buFontTx/>
                        <a:buNone/>
                        <a:defRPr/>
                      </a:pPr>
                      <a:endParaRPr lang="en-US" sz="14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7"/>
                  </a:ext>
                </a:extLst>
              </a:tr>
              <a:tr h="488913">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gn="ctr">
                        <a:lnSpc>
                          <a:spcPct val="115000"/>
                        </a:lnSpc>
                        <a:spcBef>
                          <a:spcPts val="0"/>
                        </a:spcBef>
                        <a:spcAft>
                          <a:spcPts val="0"/>
                        </a:spcAft>
                      </a:pPr>
                      <a:endParaRPr lang="en-US" sz="1400" dirty="0">
                        <a:effectLst/>
                        <a:latin typeface="Arial Narrow" panose="020B0606020202030204" pitchFamily="34" charset="0"/>
                        <a:ea typeface="Calibri" panose="020F0502020204030204"/>
                        <a:cs typeface="Times New Roman" panose="02020603050405020304"/>
                      </a:endParaRPr>
                    </a:p>
                  </a:txBody>
                  <a:tcPr marL="68580" marR="68580" marT="0" marB="0" anchor="ct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8"/>
                  </a:ext>
                </a:extLst>
              </a:tr>
              <a:tr h="324337">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gn="ctr">
                        <a:lnSpc>
                          <a:spcPct val="115000"/>
                        </a:lnSpc>
                        <a:spcBef>
                          <a:spcPts val="0"/>
                        </a:spcBef>
                        <a:spcAft>
                          <a:spcPts val="0"/>
                        </a:spcAft>
                      </a:pPr>
                      <a:endParaRPr lang="en-US" sz="1400" dirty="0">
                        <a:effectLst/>
                        <a:latin typeface="Arial Narrow" panose="020B0606020202030204" pitchFamily="34" charset="0"/>
                        <a:ea typeface="Calibri" panose="020F0502020204030204"/>
                        <a:cs typeface="Times New Roman" panose="02020603050405020304"/>
                      </a:endParaRPr>
                    </a:p>
                  </a:txBody>
                  <a:tcPr marL="68580" marR="68580" marT="0" marB="0" anchor="ct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9"/>
                  </a:ext>
                </a:extLst>
              </a:tr>
              <a:tr h="313495">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gn="ctr">
                        <a:lnSpc>
                          <a:spcPct val="115000"/>
                        </a:lnSpc>
                        <a:spcBef>
                          <a:spcPts val="0"/>
                        </a:spcBef>
                        <a:spcAft>
                          <a:spcPts val="0"/>
                        </a:spcAft>
                      </a:pPr>
                      <a:endParaRPr lang="en-US" sz="1400" dirty="0">
                        <a:effectLst/>
                        <a:latin typeface="Arial Narrow" panose="020B0606020202030204" pitchFamily="34" charset="0"/>
                        <a:ea typeface="Calibri" panose="020F0502020204030204"/>
                        <a:cs typeface="Times New Roman" panose="02020603050405020304"/>
                      </a:endParaRPr>
                    </a:p>
                  </a:txBody>
                  <a:tcPr marL="68580" marR="68580" marT="0" marB="0" anchor="ct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0"/>
                  </a:ext>
                </a:extLst>
              </a:tr>
              <a:tr h="313495">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nSpc>
                          <a:spcPct val="115000"/>
                        </a:lnSpc>
                        <a:spcBef>
                          <a:spcPts val="0"/>
                        </a:spcBef>
                        <a:spcAft>
                          <a:spcPts val="0"/>
                        </a:spcAft>
                      </a:pPr>
                      <a:endParaRPr lang="en-US" sz="1400" dirty="0">
                        <a:effectLst/>
                        <a:latin typeface="Arial Narrow" panose="020B0606020202030204" pitchFamily="34" charset="0"/>
                        <a:ea typeface="Calibri" panose="020F0502020204030204"/>
                        <a:cs typeface="Times New Roman" panose="02020603050405020304"/>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420358703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75</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3279677853"/>
              </p:ext>
            </p:extLst>
          </p:nvPr>
        </p:nvGraphicFramePr>
        <p:xfrm>
          <a:off x="0" y="1108367"/>
          <a:ext cx="9144001" cy="5353433"/>
        </p:xfrm>
        <a:graphic>
          <a:graphicData uri="http://schemas.openxmlformats.org/drawingml/2006/table">
            <a:tbl>
              <a:tblPr firstRow="1" firstCol="1" bandRow="1">
                <a:tableStyleId>{5C22544A-7EE6-4342-B048-85BDC9FD1C3A}</a:tableStyleId>
              </a:tblPr>
              <a:tblGrid>
                <a:gridCol w="1819666">
                  <a:extLst>
                    <a:ext uri="{9D8B030D-6E8A-4147-A177-3AD203B41FA5}">
                      <a16:colId xmlns:a16="http://schemas.microsoft.com/office/drawing/2014/main" val="20000"/>
                    </a:ext>
                  </a:extLst>
                </a:gridCol>
                <a:gridCol w="3118095">
                  <a:extLst>
                    <a:ext uri="{9D8B030D-6E8A-4147-A177-3AD203B41FA5}">
                      <a16:colId xmlns:a16="http://schemas.microsoft.com/office/drawing/2014/main" val="20001"/>
                    </a:ext>
                  </a:extLst>
                </a:gridCol>
                <a:gridCol w="1468654">
                  <a:extLst>
                    <a:ext uri="{9D8B030D-6E8A-4147-A177-3AD203B41FA5}">
                      <a16:colId xmlns:a16="http://schemas.microsoft.com/office/drawing/2014/main" val="20002"/>
                    </a:ext>
                  </a:extLst>
                </a:gridCol>
                <a:gridCol w="1637698">
                  <a:extLst>
                    <a:ext uri="{9D8B030D-6E8A-4147-A177-3AD203B41FA5}">
                      <a16:colId xmlns:a16="http://schemas.microsoft.com/office/drawing/2014/main" val="20003"/>
                    </a:ext>
                  </a:extLst>
                </a:gridCol>
                <a:gridCol w="1099888">
                  <a:extLst>
                    <a:ext uri="{9D8B030D-6E8A-4147-A177-3AD203B41FA5}">
                      <a16:colId xmlns:a16="http://schemas.microsoft.com/office/drawing/2014/main" val="20004"/>
                    </a:ext>
                  </a:extLst>
                </a:gridCol>
              </a:tblGrid>
              <a:tr h="275487">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15229">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929740">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SP3.3	Social Welfare and Community Development</a:t>
                      </a:r>
                    </a:p>
                  </a:txBody>
                  <a:tcPr marL="51435" marR="51435" marT="0" marB="0"/>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extLst>
                  <a:ext uri="{0D108BD9-81ED-4DB2-BD59-A6C34878D82A}">
                    <a16:rowId xmlns:a16="http://schemas.microsoft.com/office/drawing/2014/main" val="10002"/>
                  </a:ext>
                </a:extLst>
              </a:tr>
              <a:tr h="419847">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Child right promotion and protection</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3,600.00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3,600.00 </a:t>
                      </a:r>
                    </a:p>
                  </a:txBody>
                  <a:tcPr marL="7620" marR="7620" marT="7620" marB="0" anchor="b"/>
                </a:tc>
                <a:extLst>
                  <a:ext uri="{0D108BD9-81ED-4DB2-BD59-A6C34878D82A}">
                    <a16:rowId xmlns:a16="http://schemas.microsoft.com/office/drawing/2014/main" val="10003"/>
                  </a:ext>
                </a:extLst>
              </a:tr>
              <a:tr h="419847">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Gender empowerment and mainstreaming</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4,303.00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4,303.00 </a:t>
                      </a:r>
                    </a:p>
                  </a:txBody>
                  <a:tcPr marL="7620" marR="7620" marT="7620" marB="0" anchor="b"/>
                </a:tc>
                <a:extLst>
                  <a:ext uri="{0D108BD9-81ED-4DB2-BD59-A6C34878D82A}">
                    <a16:rowId xmlns:a16="http://schemas.microsoft.com/office/drawing/2014/main" val="10004"/>
                  </a:ext>
                </a:extLst>
              </a:tr>
              <a:tr h="429638">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Combating domestic violence and human trafficking</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2,800.00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2,800.00 </a:t>
                      </a:r>
                    </a:p>
                  </a:txBody>
                  <a:tcPr marL="7620" marR="7620" marT="7620" marB="0" anchor="b"/>
                </a:tc>
                <a:extLst>
                  <a:ext uri="{0D108BD9-81ED-4DB2-BD59-A6C34878D82A}">
                    <a16:rowId xmlns:a16="http://schemas.microsoft.com/office/drawing/2014/main" val="10005"/>
                  </a:ext>
                </a:extLst>
              </a:tr>
              <a:tr h="419847">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Community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mobilisation</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2,300.00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2,300.00 </a:t>
                      </a:r>
                    </a:p>
                  </a:txBody>
                  <a:tcPr marL="7620" marR="7620" marT="7620" marB="0" anchor="b"/>
                </a:tc>
                <a:extLst>
                  <a:ext uri="{0D108BD9-81ED-4DB2-BD59-A6C34878D82A}">
                    <a16:rowId xmlns:a16="http://schemas.microsoft.com/office/drawing/2014/main" val="10006"/>
                  </a:ext>
                </a:extLst>
              </a:tr>
              <a:tr h="419847">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Supervision and co-ordination</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5,200.00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5,200.00 </a:t>
                      </a:r>
                    </a:p>
                  </a:txBody>
                  <a:tcPr marL="7620" marR="7620" marT="7620" marB="0" anchor="b"/>
                </a:tc>
                <a:extLst>
                  <a:ext uri="{0D108BD9-81ED-4DB2-BD59-A6C34878D82A}">
                    <a16:rowId xmlns:a16="http://schemas.microsoft.com/office/drawing/2014/main" val="10007"/>
                  </a:ext>
                </a:extLst>
              </a:tr>
              <a:tr h="429638">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Maintenance of existing assets (motorbikes)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 </a:t>
                      </a:r>
                    </a:p>
                  </a:txBody>
                  <a:tcPr marL="7620" marR="7620" marT="7620" marB="0" anchor="b"/>
                </a:tc>
                <a:extLst>
                  <a:ext uri="{0D108BD9-81ED-4DB2-BD59-A6C34878D82A}">
                    <a16:rowId xmlns:a16="http://schemas.microsoft.com/office/drawing/2014/main" val="10008"/>
                  </a:ext>
                </a:extLst>
              </a:tr>
              <a:tr h="285015">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Manpower And Skills Development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22,000.00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ct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22,000.00 </a:t>
                      </a:r>
                    </a:p>
                  </a:txBody>
                  <a:tcPr marL="7620" marR="7620" marT="7620" marB="0" anchor="b"/>
                </a:tc>
                <a:extLst>
                  <a:ext uri="{0D108BD9-81ED-4DB2-BD59-A6C34878D82A}">
                    <a16:rowId xmlns:a16="http://schemas.microsoft.com/office/drawing/2014/main" val="10009"/>
                  </a:ext>
                </a:extLst>
              </a:tr>
              <a:tr h="419847">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Procurement of office materials and consumables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3,500.00 </a:t>
                      </a:r>
                    </a:p>
                  </a:txBody>
                  <a:tcPr marL="7620" marR="7620" marT="7620" marB="0" anchor="b"/>
                </a:tc>
                <a:tc>
                  <a:txBody>
                    <a:bodyPr/>
                    <a:lstStyle/>
                    <a:p>
                      <a:endParaRPr lang="en-US" sz="1400" dirty="0">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3,500.00 </a:t>
                      </a:r>
                    </a:p>
                  </a:txBody>
                  <a:tcPr marL="7620" marR="7620" marT="7620" marB="0" anchor="b"/>
                </a:tc>
                <a:extLst>
                  <a:ext uri="{0D108BD9-81ED-4DB2-BD59-A6C34878D82A}">
                    <a16:rowId xmlns:a16="http://schemas.microsoft.com/office/drawing/2014/main" val="10010"/>
                  </a:ext>
                </a:extLst>
              </a:tr>
              <a:tr h="275487">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Social intervention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programmes</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350,000.00 </a:t>
                      </a:r>
                    </a:p>
                  </a:txBody>
                  <a:tcPr marL="7620" marR="7620" marT="7620" marB="0" anchor="b"/>
                </a:tc>
                <a:tc>
                  <a:txBody>
                    <a:bodyPr/>
                    <a:lstStyle/>
                    <a:p>
                      <a:pPr algn="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350,000.00 </a:t>
                      </a: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244670142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76</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2126292073"/>
              </p:ext>
            </p:extLst>
          </p:nvPr>
        </p:nvGraphicFramePr>
        <p:xfrm>
          <a:off x="144379" y="1108366"/>
          <a:ext cx="8891337" cy="5360314"/>
        </p:xfrm>
        <a:graphic>
          <a:graphicData uri="http://schemas.openxmlformats.org/drawingml/2006/table">
            <a:tbl>
              <a:tblPr firstRow="1" firstCol="1" bandRow="1">
                <a:tableStyleId>{5C22544A-7EE6-4342-B048-85BDC9FD1C3A}</a:tableStyleId>
              </a:tblPr>
              <a:tblGrid>
                <a:gridCol w="1769385">
                  <a:extLst>
                    <a:ext uri="{9D8B030D-6E8A-4147-A177-3AD203B41FA5}">
                      <a16:colId xmlns:a16="http://schemas.microsoft.com/office/drawing/2014/main" val="20000"/>
                    </a:ext>
                  </a:extLst>
                </a:gridCol>
                <a:gridCol w="3031937">
                  <a:extLst>
                    <a:ext uri="{9D8B030D-6E8A-4147-A177-3AD203B41FA5}">
                      <a16:colId xmlns:a16="http://schemas.microsoft.com/office/drawing/2014/main" val="20001"/>
                    </a:ext>
                  </a:extLst>
                </a:gridCol>
                <a:gridCol w="1428073">
                  <a:extLst>
                    <a:ext uri="{9D8B030D-6E8A-4147-A177-3AD203B41FA5}">
                      <a16:colId xmlns:a16="http://schemas.microsoft.com/office/drawing/2014/main" val="20002"/>
                    </a:ext>
                  </a:extLst>
                </a:gridCol>
                <a:gridCol w="1592446">
                  <a:extLst>
                    <a:ext uri="{9D8B030D-6E8A-4147-A177-3AD203B41FA5}">
                      <a16:colId xmlns:a16="http://schemas.microsoft.com/office/drawing/2014/main" val="20003"/>
                    </a:ext>
                  </a:extLst>
                </a:gridCol>
                <a:gridCol w="1069496">
                  <a:extLst>
                    <a:ext uri="{9D8B030D-6E8A-4147-A177-3AD203B41FA5}">
                      <a16:colId xmlns:a16="http://schemas.microsoft.com/office/drawing/2014/main" val="20004"/>
                    </a:ext>
                  </a:extLst>
                </a:gridCol>
              </a:tblGrid>
              <a:tr h="313495">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86314">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89742">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Administrative and Technical meetings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extLst>
                  <a:ext uri="{0D108BD9-81ED-4DB2-BD59-A6C34878D82A}">
                    <a16:rowId xmlns:a16="http://schemas.microsoft.com/office/drawing/2014/main" val="10002"/>
                  </a:ext>
                </a:extLst>
              </a:tr>
              <a:tr h="482902">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Monitoring and evaluation of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programmes</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and projects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extLst>
                  <a:ext uri="{0D108BD9-81ED-4DB2-BD59-A6C34878D82A}">
                    <a16:rowId xmlns:a16="http://schemas.microsoft.com/office/drawing/2014/main" val="10003"/>
                  </a:ext>
                </a:extLst>
              </a:tr>
              <a:tr h="313495">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Data collection</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extLst>
                  <a:ext uri="{0D108BD9-81ED-4DB2-BD59-A6C34878D82A}">
                    <a16:rowId xmlns:a16="http://schemas.microsoft.com/office/drawing/2014/main" val="10004"/>
                  </a:ext>
                </a:extLst>
              </a:tr>
              <a:tr h="48891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extLst>
                  <a:ext uri="{0D108BD9-81ED-4DB2-BD59-A6C34878D82A}">
                    <a16:rowId xmlns:a16="http://schemas.microsoft.com/office/drawing/2014/main" val="10005"/>
                  </a:ext>
                </a:extLst>
              </a:tr>
              <a:tr h="482902">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marL="0" marR="0" algn="ctr">
                        <a:lnSpc>
                          <a:spcPct val="115000"/>
                        </a:lnSpc>
                        <a:spcBef>
                          <a:spcPts val="0"/>
                        </a:spcBef>
                        <a:spcAft>
                          <a:spcPts val="0"/>
                        </a:spcAft>
                      </a:pPr>
                      <a:endParaRPr lang="en-US" sz="1400" b="1"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nchor="ctr"/>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extLst>
                  <a:ext uri="{0D108BD9-81ED-4DB2-BD59-A6C34878D82A}">
                    <a16:rowId xmlns:a16="http://schemas.microsoft.com/office/drawing/2014/main" val="10006"/>
                  </a:ext>
                </a:extLst>
              </a:tr>
              <a:tr h="641466">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gn="ctr">
                        <a:lnSpc>
                          <a:spcPct val="115000"/>
                        </a:lnSpc>
                        <a:spcBef>
                          <a:spcPts val="0"/>
                        </a:spcBef>
                        <a:spcAft>
                          <a:spcPts val="0"/>
                        </a:spcAft>
                      </a:pPr>
                      <a:endParaRPr lang="en-US" sz="1400" dirty="0">
                        <a:effectLst/>
                        <a:latin typeface="Arial Narrow" panose="020B0606020202030204" pitchFamily="34" charset="0"/>
                        <a:ea typeface="Calibri" panose="020F0502020204030204"/>
                        <a:cs typeface="Times New Roman" panose="02020603050405020304"/>
                      </a:endParaRPr>
                    </a:p>
                  </a:txBody>
                  <a:tcPr marL="68580" marR="68580"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7"/>
                  </a:ext>
                </a:extLst>
              </a:tr>
              <a:tr h="488913">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gn="ctr">
                        <a:lnSpc>
                          <a:spcPct val="115000"/>
                        </a:lnSpc>
                        <a:spcBef>
                          <a:spcPts val="0"/>
                        </a:spcBef>
                        <a:spcAft>
                          <a:spcPts val="0"/>
                        </a:spcAft>
                      </a:pPr>
                      <a:endParaRPr lang="en-US" sz="1400" dirty="0">
                        <a:effectLst/>
                        <a:latin typeface="Arial Narrow" panose="020B0606020202030204" pitchFamily="34" charset="0"/>
                        <a:ea typeface="Calibri" panose="020F0502020204030204"/>
                        <a:cs typeface="Times New Roman" panose="02020603050405020304"/>
                      </a:endParaRPr>
                    </a:p>
                  </a:txBody>
                  <a:tcPr marL="68580" marR="68580"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8"/>
                  </a:ext>
                </a:extLst>
              </a:tr>
              <a:tr h="324337">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gn="ctr">
                        <a:lnSpc>
                          <a:spcPct val="115000"/>
                        </a:lnSpc>
                        <a:spcBef>
                          <a:spcPts val="0"/>
                        </a:spcBef>
                        <a:spcAft>
                          <a:spcPts val="0"/>
                        </a:spcAft>
                      </a:pPr>
                      <a:endParaRPr lang="en-US" sz="1400" dirty="0">
                        <a:effectLst/>
                        <a:latin typeface="Arial Narrow" panose="020B0606020202030204" pitchFamily="34" charset="0"/>
                        <a:ea typeface="Calibri" panose="020F0502020204030204"/>
                        <a:cs typeface="Times New Roman" panose="02020603050405020304"/>
                      </a:endParaRPr>
                    </a:p>
                  </a:txBody>
                  <a:tcPr marL="68580" marR="68580" marT="0" marB="0" anchor="ct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9"/>
                  </a:ext>
                </a:extLst>
              </a:tr>
              <a:tr h="313495">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endParaRPr lang="en-US" sz="1400" dirty="0">
                        <a:latin typeface="Arial Narrow" panose="020B0606020202030204" pitchFamily="34" charset="0"/>
                      </a:endParaRPr>
                    </a:p>
                  </a:txBody>
                  <a:tcPr marL="9525" marR="9525" marT="9525"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0"/>
                  </a:ext>
                </a:extLst>
              </a:tr>
              <a:tr h="313495">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endParaRPr lang="en-US" sz="1400" b="1" i="0" u="none" strike="noStrike" dirty="0">
                        <a:solidFill>
                          <a:srgbClr val="000000"/>
                        </a:solidFill>
                        <a:effectLst/>
                        <a:latin typeface="Arial Narrow" panose="020B0606020202030204" pitchFamily="34" charset="0"/>
                        <a:cs typeface="Arial" panose="020B0604020202020204" pitchFamily="34" charset="0"/>
                      </a:endParaRPr>
                    </a:p>
                  </a:txBody>
                  <a:tcPr marL="9525" marR="9525" marT="9525"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10879249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77</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2292737801"/>
              </p:ext>
            </p:extLst>
          </p:nvPr>
        </p:nvGraphicFramePr>
        <p:xfrm>
          <a:off x="0" y="1108366"/>
          <a:ext cx="9143999" cy="4290891"/>
        </p:xfrm>
        <a:graphic>
          <a:graphicData uri="http://schemas.openxmlformats.org/drawingml/2006/table">
            <a:tbl>
              <a:tblPr firstRow="1" firstCol="1" bandRow="1">
                <a:tableStyleId>{5C22544A-7EE6-4342-B048-85BDC9FD1C3A}</a:tableStyleId>
              </a:tblPr>
              <a:tblGrid>
                <a:gridCol w="1819665">
                  <a:extLst>
                    <a:ext uri="{9D8B030D-6E8A-4147-A177-3AD203B41FA5}">
                      <a16:colId xmlns:a16="http://schemas.microsoft.com/office/drawing/2014/main" val="20000"/>
                    </a:ext>
                  </a:extLst>
                </a:gridCol>
                <a:gridCol w="3118094">
                  <a:extLst>
                    <a:ext uri="{9D8B030D-6E8A-4147-A177-3AD203B41FA5}">
                      <a16:colId xmlns:a16="http://schemas.microsoft.com/office/drawing/2014/main" val="20001"/>
                    </a:ext>
                  </a:extLst>
                </a:gridCol>
                <a:gridCol w="1468654">
                  <a:extLst>
                    <a:ext uri="{9D8B030D-6E8A-4147-A177-3AD203B41FA5}">
                      <a16:colId xmlns:a16="http://schemas.microsoft.com/office/drawing/2014/main" val="20002"/>
                    </a:ext>
                  </a:extLst>
                </a:gridCol>
                <a:gridCol w="1637698">
                  <a:extLst>
                    <a:ext uri="{9D8B030D-6E8A-4147-A177-3AD203B41FA5}">
                      <a16:colId xmlns:a16="http://schemas.microsoft.com/office/drawing/2014/main" val="20003"/>
                    </a:ext>
                  </a:extLst>
                </a:gridCol>
                <a:gridCol w="1099888">
                  <a:extLst>
                    <a:ext uri="{9D8B030D-6E8A-4147-A177-3AD203B41FA5}">
                      <a16:colId xmlns:a16="http://schemas.microsoft.com/office/drawing/2014/main" val="20004"/>
                    </a:ext>
                  </a:extLst>
                </a:gridCol>
              </a:tblGrid>
              <a:tr h="313495">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86314">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89742">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SP4.1 Trade, Tourism and Industrial development</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Development and promotion of Tourism potentials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extLst>
                  <a:ext uri="{0D108BD9-81ED-4DB2-BD59-A6C34878D82A}">
                    <a16:rowId xmlns:a16="http://schemas.microsoft.com/office/drawing/2014/main" val="10002"/>
                  </a:ext>
                </a:extLst>
              </a:tr>
              <a:tr h="482902">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Trade Development and Promotion</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extLst>
                  <a:ext uri="{0D108BD9-81ED-4DB2-BD59-A6C34878D82A}">
                    <a16:rowId xmlns:a16="http://schemas.microsoft.com/office/drawing/2014/main" val="10003"/>
                  </a:ext>
                </a:extLst>
              </a:tr>
              <a:tr h="313495">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Promotion of Small, Medium and Large scale enterprises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extLst>
                  <a:ext uri="{0D108BD9-81ED-4DB2-BD59-A6C34878D82A}">
                    <a16:rowId xmlns:a16="http://schemas.microsoft.com/office/drawing/2014/main" val="10004"/>
                  </a:ext>
                </a:extLst>
              </a:tr>
              <a:tr h="48891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Renovation of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Poase</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Cement Market</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62,000.00 </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62,000.00 </a:t>
                      </a:r>
                    </a:p>
                  </a:txBody>
                  <a:tcPr marL="7620" marR="7620" marT="7620" marB="0" anchor="b"/>
                </a:tc>
                <a:extLst>
                  <a:ext uri="{0D108BD9-81ED-4DB2-BD59-A6C34878D82A}">
                    <a16:rowId xmlns:a16="http://schemas.microsoft.com/office/drawing/2014/main" val="10005"/>
                  </a:ext>
                </a:extLst>
              </a:tr>
              <a:tr h="641466">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Rehabilitation of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Papase</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market {Phase 11)</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200,000.00 </a:t>
                      </a:r>
                    </a:p>
                  </a:txBody>
                  <a:tcPr marL="7620" marR="7620" marT="7620" marB="0" anchor="b"/>
                </a:tc>
                <a:extLst>
                  <a:ext uri="{0D108BD9-81ED-4DB2-BD59-A6C34878D82A}">
                    <a16:rowId xmlns:a16="http://schemas.microsoft.com/office/drawing/2014/main" val="10007"/>
                  </a:ext>
                </a:extLst>
              </a:tr>
              <a:tr h="313495">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endParaRPr lang="en-US" sz="1400" dirty="0">
                        <a:latin typeface="Arial Narrow" panose="020B0606020202030204" pitchFamily="34" charset="0"/>
                      </a:endParaRPr>
                    </a:p>
                  </a:txBody>
                  <a:tcPr marL="9525" marR="9525" marT="9525"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0"/>
                  </a:ext>
                </a:extLst>
              </a:tr>
              <a:tr h="313495">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endParaRPr lang="en-US" sz="1400" b="1" i="0" u="none" strike="noStrike" dirty="0">
                        <a:solidFill>
                          <a:srgbClr val="000000"/>
                        </a:solidFill>
                        <a:effectLst/>
                        <a:latin typeface="Arial Narrow" panose="020B0606020202030204" pitchFamily="34" charset="0"/>
                        <a:cs typeface="Arial" panose="020B0604020202020204" pitchFamily="34" charset="0"/>
                      </a:endParaRPr>
                    </a:p>
                  </a:txBody>
                  <a:tcPr marL="9525" marR="9525" marT="9525"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400289131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78</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778350080"/>
              </p:ext>
            </p:extLst>
          </p:nvPr>
        </p:nvGraphicFramePr>
        <p:xfrm>
          <a:off x="74645" y="1108366"/>
          <a:ext cx="9069355" cy="5277776"/>
        </p:xfrm>
        <a:graphic>
          <a:graphicData uri="http://schemas.openxmlformats.org/drawingml/2006/table">
            <a:tbl>
              <a:tblPr firstRow="1" firstCol="1" bandRow="1">
                <a:tableStyleId>{5C22544A-7EE6-4342-B048-85BDC9FD1C3A}</a:tableStyleId>
              </a:tblPr>
              <a:tblGrid>
                <a:gridCol w="1804811">
                  <a:extLst>
                    <a:ext uri="{9D8B030D-6E8A-4147-A177-3AD203B41FA5}">
                      <a16:colId xmlns:a16="http://schemas.microsoft.com/office/drawing/2014/main" val="20000"/>
                    </a:ext>
                  </a:extLst>
                </a:gridCol>
                <a:gridCol w="3092641">
                  <a:extLst>
                    <a:ext uri="{9D8B030D-6E8A-4147-A177-3AD203B41FA5}">
                      <a16:colId xmlns:a16="http://schemas.microsoft.com/office/drawing/2014/main" val="20001"/>
                    </a:ext>
                  </a:extLst>
                </a:gridCol>
                <a:gridCol w="1456665">
                  <a:extLst>
                    <a:ext uri="{9D8B030D-6E8A-4147-A177-3AD203B41FA5}">
                      <a16:colId xmlns:a16="http://schemas.microsoft.com/office/drawing/2014/main" val="20002"/>
                    </a:ext>
                  </a:extLst>
                </a:gridCol>
                <a:gridCol w="1624329">
                  <a:extLst>
                    <a:ext uri="{9D8B030D-6E8A-4147-A177-3AD203B41FA5}">
                      <a16:colId xmlns:a16="http://schemas.microsoft.com/office/drawing/2014/main" val="20003"/>
                    </a:ext>
                  </a:extLst>
                </a:gridCol>
                <a:gridCol w="1090909">
                  <a:extLst>
                    <a:ext uri="{9D8B030D-6E8A-4147-A177-3AD203B41FA5}">
                      <a16:colId xmlns:a16="http://schemas.microsoft.com/office/drawing/2014/main" val="20004"/>
                    </a:ext>
                  </a:extLst>
                </a:gridCol>
              </a:tblGrid>
              <a:tr h="299672">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60461">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68147">
                <a:tc rowSpan="2">
                  <a:txBody>
                    <a:bodyPr/>
                    <a:lstStyle/>
                    <a:p>
                      <a:pPr marL="0" marR="0" lvl="0" indent="0" algn="l" defTabSz="914400" rtl="0" eaLnBrk="1" fontAlgn="auto" latinLnBrk="0" hangingPunct="1">
                        <a:lnSpc>
                          <a:spcPct val="115000"/>
                        </a:lnSpc>
                        <a:spcBef>
                          <a:spcPts val="0"/>
                        </a:spcBef>
                        <a:spcAft>
                          <a:spcPts val="0"/>
                        </a:spcAft>
                        <a:buClrTx/>
                        <a:buSzTx/>
                        <a:buFontTx/>
                        <a:buNone/>
                        <a:defRPr/>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SP4.2 Agricultural Development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Extension Services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29,983.79 </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29,983.79 </a:t>
                      </a:r>
                    </a:p>
                  </a:txBody>
                  <a:tcPr marL="7620" marR="7620" marT="7620" marB="0" anchor="b"/>
                </a:tc>
                <a:extLst>
                  <a:ext uri="{0D108BD9-81ED-4DB2-BD59-A6C34878D82A}">
                    <a16:rowId xmlns:a16="http://schemas.microsoft.com/office/drawing/2014/main" val="10002"/>
                  </a:ext>
                </a:extLst>
              </a:tr>
              <a:tr h="461609">
                <a:tc vMerge="1">
                  <a:txBody>
                    <a:bodyPr/>
                    <a:lstStyle/>
                    <a:p>
                      <a:endParaRPr lang="en-US"/>
                    </a:p>
                  </a:txBody>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Monitoring and evaluation of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programmes</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and projects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extLst>
                  <a:ext uri="{0D108BD9-81ED-4DB2-BD59-A6C34878D82A}">
                    <a16:rowId xmlns:a16="http://schemas.microsoft.com/office/drawing/2014/main" val="10003"/>
                  </a:ext>
                </a:extLst>
              </a:tr>
              <a:tr h="415188">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Surveillance and Management of Diseases and Pests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21,100.21 </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21,100.21 </a:t>
                      </a:r>
                    </a:p>
                  </a:txBody>
                  <a:tcPr marL="7620" marR="7620" marT="7620" marB="0" anchor="b"/>
                </a:tc>
                <a:extLst>
                  <a:ext uri="{0D108BD9-81ED-4DB2-BD59-A6C34878D82A}">
                    <a16:rowId xmlns:a16="http://schemas.microsoft.com/office/drawing/2014/main" val="10004"/>
                  </a:ext>
                </a:extLst>
              </a:tr>
              <a:tr h="467355">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Agricultural Research and Demonstration Farms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8,000.00 </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8,000.00 </a:t>
                      </a:r>
                    </a:p>
                  </a:txBody>
                  <a:tcPr marL="7620" marR="7620" marT="7620" marB="0" anchor="b"/>
                </a:tc>
                <a:extLst>
                  <a:ext uri="{0D108BD9-81ED-4DB2-BD59-A6C34878D82A}">
                    <a16:rowId xmlns:a16="http://schemas.microsoft.com/office/drawing/2014/main" val="10005"/>
                  </a:ext>
                </a:extLst>
              </a:tr>
              <a:tr h="461609">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Production and acquisition of improved agricultural inputs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13,000.00 </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13,000.00 </a:t>
                      </a:r>
                    </a:p>
                  </a:txBody>
                  <a:tcPr marL="7620" marR="7620" marT="7620" marB="0" anchor="b"/>
                </a:tc>
                <a:extLst>
                  <a:ext uri="{0D108BD9-81ED-4DB2-BD59-A6C34878D82A}">
                    <a16:rowId xmlns:a16="http://schemas.microsoft.com/office/drawing/2014/main" val="10006"/>
                  </a:ext>
                </a:extLst>
              </a:tr>
              <a:tr h="613181">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Official / National Celebrations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60,000.00 </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60,000.00 </a:t>
                      </a:r>
                    </a:p>
                  </a:txBody>
                  <a:tcPr marL="7620" marR="7620" marT="7620" marB="0" anchor="b"/>
                </a:tc>
                <a:extLst>
                  <a:ext uri="{0D108BD9-81ED-4DB2-BD59-A6C34878D82A}">
                    <a16:rowId xmlns:a16="http://schemas.microsoft.com/office/drawing/2014/main" val="10007"/>
                  </a:ext>
                </a:extLst>
              </a:tr>
              <a:tr h="467355">
                <a:tc>
                  <a:txBody>
                    <a:bodyPr/>
                    <a:lstStyle/>
                    <a:p>
                      <a:pPr marL="0" marR="0" algn="l" defTabSz="914400" rtl="0" eaLnBrk="1" latinLnBrk="0" hangingPunct="1">
                        <a:lnSpc>
                          <a:spcPct val="115000"/>
                        </a:lnSpc>
                        <a:spcBef>
                          <a:spcPts val="0"/>
                        </a:spcBef>
                        <a:spcAft>
                          <a:spcPts val="0"/>
                        </a:spcAft>
                      </a:pPr>
                      <a:endParaRPr lang="en-US" sz="1400" b="0"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Administrative and Technical meetings</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12,550.00 </a:t>
                      </a:r>
                    </a:p>
                  </a:txBody>
                  <a:tcPr marL="7620" marR="7620" marT="7620" marB="0" anchor="b"/>
                </a:tc>
                <a:tc>
                  <a:txBody>
                    <a:bodyPr/>
                    <a:lstStyle/>
                    <a:p>
                      <a:pPr algn="l"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12,550.00 </a:t>
                      </a:r>
                    </a:p>
                  </a:txBody>
                  <a:tcPr marL="7620" marR="7620" marT="7620" marB="0" anchor="b"/>
                </a:tc>
                <a:extLst>
                  <a:ext uri="{0D108BD9-81ED-4DB2-BD59-A6C34878D82A}">
                    <a16:rowId xmlns:a16="http://schemas.microsoft.com/office/drawing/2014/main" val="10008"/>
                  </a:ext>
                </a:extLst>
              </a:tr>
              <a:tr h="310035">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 </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Internal Management Of The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Organisation</a:t>
                      </a:r>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52,866.00 </a:t>
                      </a:r>
                    </a:p>
                  </a:txBody>
                  <a:tcPr marL="7620" marR="7620" marT="7620" marB="0" anchor="b"/>
                </a:tc>
                <a:tc>
                  <a:txBody>
                    <a:bodyPr/>
                    <a:lstStyle/>
                    <a:p>
                      <a:pPr marL="0" marR="0">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52,866.00 </a:t>
                      </a:r>
                    </a:p>
                  </a:txBody>
                  <a:tcPr marL="7620" marR="7620" marT="7620" marB="0" anchor="b"/>
                </a:tc>
                <a:extLst>
                  <a:ext uri="{0D108BD9-81ED-4DB2-BD59-A6C34878D82A}">
                    <a16:rowId xmlns:a16="http://schemas.microsoft.com/office/drawing/2014/main" val="10009"/>
                  </a:ext>
                </a:extLst>
              </a:tr>
              <a:tr h="299672">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Manpower And Skills Development</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tc>
                  <a:txBody>
                    <a:bodyPr/>
                    <a:lstStyle/>
                    <a:p>
                      <a:pPr marL="0" marR="0">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extLst>
                  <a:ext uri="{0D108BD9-81ED-4DB2-BD59-A6C34878D82A}">
                    <a16:rowId xmlns:a16="http://schemas.microsoft.com/office/drawing/2014/main" val="10010"/>
                  </a:ext>
                </a:extLst>
              </a:tr>
              <a:tr h="415188">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Feasibility studies on 3 river bodies for irrigation farming</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tc>
                  <a:txBody>
                    <a:bodyPr/>
                    <a:lstStyle/>
                    <a:p>
                      <a:endParaRPr lang="en-US" sz="1400" dirty="0">
                        <a:latin typeface="Times New Roman" panose="02020603050405020304" pitchFamily="18" charset="0"/>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50889029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79</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708610687"/>
              </p:ext>
            </p:extLst>
          </p:nvPr>
        </p:nvGraphicFramePr>
        <p:xfrm>
          <a:off x="144379" y="1108366"/>
          <a:ext cx="8891337" cy="5239469"/>
        </p:xfrm>
        <a:graphic>
          <a:graphicData uri="http://schemas.openxmlformats.org/drawingml/2006/table">
            <a:tbl>
              <a:tblPr firstRow="1" firstCol="1" bandRow="1">
                <a:tableStyleId>{5C22544A-7EE6-4342-B048-85BDC9FD1C3A}</a:tableStyleId>
              </a:tblPr>
              <a:tblGrid>
                <a:gridCol w="1769385">
                  <a:extLst>
                    <a:ext uri="{9D8B030D-6E8A-4147-A177-3AD203B41FA5}">
                      <a16:colId xmlns:a16="http://schemas.microsoft.com/office/drawing/2014/main" val="20000"/>
                    </a:ext>
                  </a:extLst>
                </a:gridCol>
                <a:gridCol w="3031937">
                  <a:extLst>
                    <a:ext uri="{9D8B030D-6E8A-4147-A177-3AD203B41FA5}">
                      <a16:colId xmlns:a16="http://schemas.microsoft.com/office/drawing/2014/main" val="20001"/>
                    </a:ext>
                  </a:extLst>
                </a:gridCol>
                <a:gridCol w="1428073">
                  <a:extLst>
                    <a:ext uri="{9D8B030D-6E8A-4147-A177-3AD203B41FA5}">
                      <a16:colId xmlns:a16="http://schemas.microsoft.com/office/drawing/2014/main" val="20002"/>
                    </a:ext>
                  </a:extLst>
                </a:gridCol>
                <a:gridCol w="1592446">
                  <a:extLst>
                    <a:ext uri="{9D8B030D-6E8A-4147-A177-3AD203B41FA5}">
                      <a16:colId xmlns:a16="http://schemas.microsoft.com/office/drawing/2014/main" val="20003"/>
                    </a:ext>
                  </a:extLst>
                </a:gridCol>
                <a:gridCol w="1069496">
                  <a:extLst>
                    <a:ext uri="{9D8B030D-6E8A-4147-A177-3AD203B41FA5}">
                      <a16:colId xmlns:a16="http://schemas.microsoft.com/office/drawing/2014/main" val="20004"/>
                    </a:ext>
                  </a:extLst>
                </a:gridCol>
              </a:tblGrid>
              <a:tr h="313495">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86314">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89742">
                <a:tc rowSpan="2">
                  <a:txBody>
                    <a:bodyPr/>
                    <a:lstStyle/>
                    <a:p>
                      <a:pPr marL="0" marR="0" lvl="0" indent="0" algn="l"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algn="l" fontAlgn="b"/>
                      <a:endParaRPr lang="en-US" sz="14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4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nSpc>
                          <a:spcPct val="107000"/>
                        </a:lnSpc>
                        <a:spcBef>
                          <a:spcPts val="0"/>
                        </a:spcBef>
                        <a:spcAft>
                          <a:spcPts val="0"/>
                        </a:spcAft>
                      </a:pPr>
                      <a:endParaRPr lang="en-US" sz="1400" dirty="0">
                        <a:effectLst/>
                        <a:latin typeface="Arial Narrow" panose="020B0606020202030204" pitchFamily="34" charset="0"/>
                        <a:ea typeface="Calibri" panose="020F0502020204030204" pitchFamily="34" charset="0"/>
                        <a:cs typeface="Arial" panose="020B0604020202020204" pitchFamily="34" charset="0"/>
                      </a:endParaRPr>
                    </a:p>
                  </a:txBody>
                  <a:tcPr marL="68580" marR="68580" marT="0" marB="0"/>
                </a:tc>
                <a:tc>
                  <a:txBody>
                    <a:bodyPr/>
                    <a:lstStyle/>
                    <a:p>
                      <a:pPr algn="l" fontAlgn="b"/>
                      <a:endParaRPr lang="en-US" sz="14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2"/>
                  </a:ext>
                </a:extLst>
              </a:tr>
              <a:tr h="482902">
                <a:tc vMerge="1">
                  <a:txBody>
                    <a:bodyPr/>
                    <a:lstStyle/>
                    <a:p>
                      <a:endParaRPr lang="en-US"/>
                    </a:p>
                  </a:txBody>
                  <a:tcPr/>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GPSNP Activities</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100,000.00 </a:t>
                      </a: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100,000.00 </a:t>
                      </a:r>
                    </a:p>
                  </a:txBody>
                  <a:tcPr marL="7620" marR="7620" marT="7620" marB="0" anchor="b"/>
                </a:tc>
                <a:extLst>
                  <a:ext uri="{0D108BD9-81ED-4DB2-BD59-A6C34878D82A}">
                    <a16:rowId xmlns:a16="http://schemas.microsoft.com/office/drawing/2014/main" val="10003"/>
                  </a:ext>
                </a:extLst>
              </a:tr>
              <a:tr h="313495">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extLst>
                  <a:ext uri="{0D108BD9-81ED-4DB2-BD59-A6C34878D82A}">
                    <a16:rowId xmlns:a16="http://schemas.microsoft.com/office/drawing/2014/main" val="10004"/>
                  </a:ext>
                </a:extLst>
              </a:tr>
              <a:tr h="48891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marL="0" marR="0">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fontAlgn="b"/>
                      <a:endParaRPr lang="en-US" sz="14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extLst>
                  <a:ext uri="{0D108BD9-81ED-4DB2-BD59-A6C34878D82A}">
                    <a16:rowId xmlns:a16="http://schemas.microsoft.com/office/drawing/2014/main" val="10005"/>
                  </a:ext>
                </a:extLst>
              </a:tr>
              <a:tr h="482902">
                <a:tc>
                  <a:txBody>
                    <a:bodyPr/>
                    <a:lstStyle/>
                    <a:p>
                      <a:pPr marL="0" marR="0" algn="l" defTabSz="914400" rtl="0" eaLnBrk="1" latinLnBrk="0" hangingPunct="1">
                        <a:lnSpc>
                          <a:spcPct val="115000"/>
                        </a:lnSpc>
                        <a:spcBef>
                          <a:spcPts val="0"/>
                        </a:spcBef>
                        <a:spcAft>
                          <a:spcPts val="0"/>
                        </a:spcAft>
                      </a:pPr>
                      <a:endParaRPr lang="en-US" sz="12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nSpc>
                          <a:spcPct val="107000"/>
                        </a:lnSpc>
                        <a:spcBef>
                          <a:spcPts val="0"/>
                        </a:spcBef>
                        <a:spcAft>
                          <a:spcPts val="0"/>
                        </a:spcAft>
                      </a:pPr>
                      <a:endParaRPr lang="en-US" sz="1200" dirty="0">
                        <a:effectLst/>
                        <a:latin typeface="Arial Narrow" panose="020B0606020202030204" pitchFamily="34" charset="0"/>
                        <a:ea typeface="Calibri" panose="020F0502020204030204" pitchFamily="34" charset="0"/>
                        <a:cs typeface="Arial" panose="020B0604020202020204" pitchFamily="34" charset="0"/>
                      </a:endParaRPr>
                    </a:p>
                  </a:txBody>
                  <a:tcPr marL="68580" marR="68580"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6"/>
                  </a:ext>
                </a:extLst>
              </a:tr>
              <a:tr h="641466">
                <a:tc>
                  <a:txBody>
                    <a:bodyPr/>
                    <a:lstStyle/>
                    <a:p>
                      <a:pPr marL="0" marR="0" algn="l" defTabSz="914400" rtl="0" eaLnBrk="1" latinLnBrk="0" hangingPunct="1">
                        <a:lnSpc>
                          <a:spcPct val="115000"/>
                        </a:lnSpc>
                        <a:spcBef>
                          <a:spcPts val="0"/>
                        </a:spcBef>
                        <a:spcAft>
                          <a:spcPts val="0"/>
                        </a:spcAft>
                      </a:pPr>
                      <a:endParaRPr lang="en-US" sz="12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nSpc>
                          <a:spcPct val="107000"/>
                        </a:lnSpc>
                        <a:spcBef>
                          <a:spcPts val="0"/>
                        </a:spcBef>
                        <a:spcAft>
                          <a:spcPts val="0"/>
                        </a:spcAft>
                      </a:pPr>
                      <a:endParaRPr lang="en-US" sz="1200" dirty="0">
                        <a:effectLst/>
                        <a:latin typeface="Arial Narrow" panose="020B0606020202030204" pitchFamily="34" charset="0"/>
                        <a:ea typeface="Calibri" panose="020F0502020204030204" pitchFamily="34" charset="0"/>
                        <a:cs typeface="Arial" panose="020B0604020202020204" pitchFamily="34" charset="0"/>
                      </a:endParaRPr>
                    </a:p>
                  </a:txBody>
                  <a:tcPr marL="68580" marR="68580"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7"/>
                  </a:ext>
                </a:extLst>
              </a:tr>
              <a:tr h="488913">
                <a:tc>
                  <a:txBody>
                    <a:bodyPr/>
                    <a:lstStyle/>
                    <a:p>
                      <a:pPr marL="0" marR="0" algn="l" defTabSz="914400" rtl="0" eaLnBrk="1" latinLnBrk="0" hangingPunct="1">
                        <a:lnSpc>
                          <a:spcPct val="115000"/>
                        </a:lnSpc>
                        <a:spcBef>
                          <a:spcPts val="0"/>
                        </a:spcBef>
                        <a:spcAft>
                          <a:spcPts val="0"/>
                        </a:spcAft>
                      </a:pPr>
                      <a:endParaRPr lang="en-US" sz="1200" b="0"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n-US" sz="1200" b="1" i="0" u="none" strike="noStrike" dirty="0">
                        <a:solidFill>
                          <a:srgbClr val="000000"/>
                        </a:solidFill>
                        <a:effectLst/>
                        <a:latin typeface="Arial Narrow" panose="020B0606020202030204" pitchFamily="34" charset="0"/>
                        <a:cs typeface="Arial" panose="020B0604020202020204" pitchFamily="34" charset="0"/>
                      </a:endParaRPr>
                    </a:p>
                  </a:txBody>
                  <a:tcPr marL="9525" marR="9525" marT="9525"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8"/>
                  </a:ext>
                </a:extLst>
              </a:tr>
              <a:tr h="324337">
                <a:tc>
                  <a:txBody>
                    <a:bodyPr/>
                    <a:lstStyle/>
                    <a:p>
                      <a:pPr marL="0" marR="0" algn="l" defTabSz="914400" rtl="0" eaLnBrk="1" latinLnBrk="0" hangingPunct="1">
                        <a:lnSpc>
                          <a:spcPct val="115000"/>
                        </a:lnSpc>
                        <a:spcBef>
                          <a:spcPts val="0"/>
                        </a:spcBef>
                        <a:spcAft>
                          <a:spcPts val="0"/>
                        </a:spcAft>
                      </a:pPr>
                      <a:endParaRPr lang="en-US" sz="12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7620" marR="7620" marT="7620" marB="0" anchor="b"/>
                </a:tc>
                <a:tc>
                  <a:txBody>
                    <a:bodyPr/>
                    <a:lstStyle/>
                    <a:p>
                      <a:pPr marL="0" marR="0">
                        <a:lnSpc>
                          <a:spcPct val="115000"/>
                        </a:lnSpc>
                        <a:spcBef>
                          <a:spcPts val="0"/>
                        </a:spcBef>
                        <a:spcAft>
                          <a:spcPts val="0"/>
                        </a:spcAft>
                      </a:pPr>
                      <a:endParaRPr lang="en-US" sz="1200" dirty="0">
                        <a:effectLst/>
                        <a:latin typeface="Arial Narrow" panose="020B0606020202030204" pitchFamily="34" charset="0"/>
                        <a:ea typeface="Calibri" panose="020F0502020204030204"/>
                        <a:cs typeface="Arial" panose="020B0604020202020204" pitchFamily="34" charset="0"/>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9"/>
                  </a:ext>
                </a:extLst>
              </a:tr>
              <a:tr h="313495">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marR="0">
                        <a:lnSpc>
                          <a:spcPct val="115000"/>
                        </a:lnSpc>
                        <a:spcBef>
                          <a:spcPts val="0"/>
                        </a:spcBef>
                        <a:spcAft>
                          <a:spcPts val="0"/>
                        </a:spcAft>
                      </a:pPr>
                      <a:endParaRPr lang="en-US" sz="1200" dirty="0">
                        <a:effectLst/>
                        <a:latin typeface="Arial Narrow" panose="020B0606020202030204" pitchFamily="34" charset="0"/>
                        <a:ea typeface="Calibri" panose="020F0502020204030204"/>
                        <a:cs typeface="Arial" panose="020B0604020202020204" pitchFamily="34" charset="0"/>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0"/>
                  </a:ext>
                </a:extLst>
              </a:tr>
              <a:tr h="313495">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endParaRPr lang="en-US" sz="1200" dirty="0">
                        <a:latin typeface="Arial Narrow" panose="020B0606020202030204" pitchFamily="34" charset="0"/>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209370803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80</a:t>
            </a:fld>
            <a:endParaRPr lang="en-GB"/>
          </a:p>
        </p:txBody>
      </p:sp>
      <p:sp>
        <p:nvSpPr>
          <p:cNvPr id="6" name="Title 1"/>
          <p:cNvSpPr>
            <a:spLocks noGrp="1"/>
          </p:cNvSpPr>
          <p:nvPr>
            <p:ph type="title"/>
          </p:nvPr>
        </p:nvSpPr>
        <p:spPr>
          <a:xfrm>
            <a:off x="457200" y="510165"/>
            <a:ext cx="8229600" cy="598199"/>
          </a:xfrm>
        </p:spPr>
        <p:txBody>
          <a:bodyPr>
            <a:normAutofit/>
          </a:bodyPr>
          <a:lstStyle/>
          <a:p>
            <a:pPr algn="ctr"/>
            <a:r>
              <a:rPr lang="en-GB" sz="2000" b="0" dirty="0">
                <a:solidFill>
                  <a:srgbClr val="FF0000"/>
                </a:solidFill>
              </a:rPr>
              <a:t>2021</a:t>
            </a:r>
            <a:r>
              <a:rPr lang="en-GB" sz="2000" b="0" dirty="0"/>
              <a:t> EXPENDITURE BY BUDGET PROGRAMME, </a:t>
            </a:r>
            <a:r>
              <a:rPr lang="en-GB" sz="2000" b="0" dirty="0">
                <a:solidFill>
                  <a:srgbClr val="FF0000"/>
                </a:solidFill>
              </a:rPr>
              <a:t>PROJECTS</a:t>
            </a:r>
            <a:r>
              <a:rPr lang="en-GB" sz="2000" b="0" dirty="0"/>
              <a:t>  AND ECONOMIC CLASSIFICATION </a:t>
            </a:r>
            <a:endParaRPr lang="en-US" sz="2400" b="0" dirty="0"/>
          </a:p>
        </p:txBody>
      </p:sp>
      <p:graphicFrame>
        <p:nvGraphicFramePr>
          <p:cNvPr id="7" name="Table 6"/>
          <p:cNvGraphicFramePr>
            <a:graphicFrameLocks noGrp="1"/>
          </p:cNvGraphicFramePr>
          <p:nvPr>
            <p:extLst>
              <p:ext uri="{D42A27DB-BD31-4B8C-83A1-F6EECF244321}">
                <p14:modId xmlns:p14="http://schemas.microsoft.com/office/powerpoint/2010/main" val="257690354"/>
              </p:ext>
            </p:extLst>
          </p:nvPr>
        </p:nvGraphicFramePr>
        <p:xfrm>
          <a:off x="144379" y="1108366"/>
          <a:ext cx="8891337" cy="5182780"/>
        </p:xfrm>
        <a:graphic>
          <a:graphicData uri="http://schemas.openxmlformats.org/drawingml/2006/table">
            <a:tbl>
              <a:tblPr firstRow="1" firstCol="1" bandRow="1">
                <a:tableStyleId>{5C22544A-7EE6-4342-B048-85BDC9FD1C3A}</a:tableStyleId>
              </a:tblPr>
              <a:tblGrid>
                <a:gridCol w="1769385">
                  <a:extLst>
                    <a:ext uri="{9D8B030D-6E8A-4147-A177-3AD203B41FA5}">
                      <a16:colId xmlns:a16="http://schemas.microsoft.com/office/drawing/2014/main" val="20000"/>
                    </a:ext>
                  </a:extLst>
                </a:gridCol>
                <a:gridCol w="3031937">
                  <a:extLst>
                    <a:ext uri="{9D8B030D-6E8A-4147-A177-3AD203B41FA5}">
                      <a16:colId xmlns:a16="http://schemas.microsoft.com/office/drawing/2014/main" val="20001"/>
                    </a:ext>
                  </a:extLst>
                </a:gridCol>
                <a:gridCol w="1428073">
                  <a:extLst>
                    <a:ext uri="{9D8B030D-6E8A-4147-A177-3AD203B41FA5}">
                      <a16:colId xmlns:a16="http://schemas.microsoft.com/office/drawing/2014/main" val="20002"/>
                    </a:ext>
                  </a:extLst>
                </a:gridCol>
                <a:gridCol w="1592446">
                  <a:extLst>
                    <a:ext uri="{9D8B030D-6E8A-4147-A177-3AD203B41FA5}">
                      <a16:colId xmlns:a16="http://schemas.microsoft.com/office/drawing/2014/main" val="20003"/>
                    </a:ext>
                  </a:extLst>
                </a:gridCol>
                <a:gridCol w="1069496">
                  <a:extLst>
                    <a:ext uri="{9D8B030D-6E8A-4147-A177-3AD203B41FA5}">
                      <a16:colId xmlns:a16="http://schemas.microsoft.com/office/drawing/2014/main" val="20004"/>
                    </a:ext>
                  </a:extLst>
                </a:gridCol>
              </a:tblGrid>
              <a:tr h="313495">
                <a:tc rowSpan="2">
                  <a:txBody>
                    <a:bodyPr/>
                    <a:lstStyle/>
                    <a:p>
                      <a:pPr marL="0" marR="0">
                        <a:lnSpc>
                          <a:spcPct val="115000"/>
                        </a:lnSpc>
                        <a:spcBef>
                          <a:spcPts val="0"/>
                        </a:spcBef>
                        <a:spcAft>
                          <a:spcPts val="0"/>
                        </a:spcAft>
                      </a:pPr>
                      <a:r>
                        <a:rPr lang="en-US" sz="1400" dirty="0">
                          <a:effectLst/>
                        </a:rPr>
                        <a:t>BUDGET PROGRAMME</a:t>
                      </a:r>
                      <a:endParaRPr lang="en-US" sz="1400" dirty="0">
                        <a:effectLst/>
                        <a:latin typeface="Calibri"/>
                        <a:ea typeface="Calibri"/>
                        <a:cs typeface="Times New Roman"/>
                      </a:endParaRPr>
                    </a:p>
                  </a:txBody>
                  <a:tcPr marL="68580" marR="68580" marT="0" marB="0"/>
                </a:tc>
                <a:tc rowSpan="2">
                  <a:txBody>
                    <a:bodyPr/>
                    <a:lstStyle/>
                    <a:p>
                      <a:pPr marL="0" marR="0">
                        <a:lnSpc>
                          <a:spcPct val="115000"/>
                        </a:lnSpc>
                        <a:spcBef>
                          <a:spcPts val="0"/>
                        </a:spcBef>
                        <a:spcAft>
                          <a:spcPts val="0"/>
                        </a:spcAft>
                      </a:pPr>
                      <a:r>
                        <a:rPr lang="en-US" sz="1400" dirty="0">
                          <a:solidFill>
                            <a:schemeClr val="bg1"/>
                          </a:solidFill>
                          <a:effectLst/>
                          <a:latin typeface="Calibri"/>
                          <a:ea typeface="Calibri"/>
                          <a:cs typeface="Times New Roman"/>
                        </a:rPr>
                        <a:t>KEY</a:t>
                      </a:r>
                      <a:r>
                        <a:rPr lang="en-US" sz="1400" baseline="0" dirty="0">
                          <a:solidFill>
                            <a:schemeClr val="bg1"/>
                          </a:solidFill>
                          <a:effectLst/>
                          <a:latin typeface="Calibri"/>
                          <a:ea typeface="Calibri"/>
                          <a:cs typeface="Times New Roman"/>
                        </a:rPr>
                        <a:t> PRIORITY PROJECT </a:t>
                      </a:r>
                      <a:r>
                        <a:rPr lang="en-US" sz="1400" baseline="0" dirty="0">
                          <a:solidFill>
                            <a:srgbClr val="FF0000"/>
                          </a:solidFill>
                          <a:effectLst/>
                          <a:latin typeface="Calibri"/>
                          <a:ea typeface="Calibri"/>
                          <a:cs typeface="Times New Roman"/>
                        </a:rPr>
                        <a:t>FOR 2021</a:t>
                      </a:r>
                      <a:endParaRPr lang="en-US" sz="1400" dirty="0">
                        <a:solidFill>
                          <a:srgbClr val="FF0000"/>
                        </a:solidFill>
                        <a:effectLst/>
                        <a:latin typeface="Calibri"/>
                        <a:ea typeface="Calibri"/>
                        <a:cs typeface="Times New Roman"/>
                      </a:endParaRPr>
                    </a:p>
                  </a:txBody>
                  <a:tcPr marL="68580" marR="68580" marT="0" marB="0"/>
                </a:tc>
                <a:tc gridSpan="3">
                  <a:txBody>
                    <a:bodyPr/>
                    <a:lstStyle/>
                    <a:p>
                      <a:pPr marL="0" marR="0" algn="ctr">
                        <a:lnSpc>
                          <a:spcPct val="115000"/>
                        </a:lnSpc>
                        <a:spcBef>
                          <a:spcPts val="0"/>
                        </a:spcBef>
                        <a:spcAft>
                          <a:spcPts val="0"/>
                        </a:spcAft>
                      </a:pPr>
                      <a:r>
                        <a:rPr lang="en-US" sz="1400" dirty="0">
                          <a:effectLst/>
                        </a:rPr>
                        <a:t>AMOUNT GH¢</a:t>
                      </a:r>
                      <a:endParaRPr lang="en-US" sz="1400" dirty="0">
                        <a:effectLst/>
                        <a:latin typeface="Calibri"/>
                        <a:ea typeface="Calibri"/>
                        <a:cs typeface="Times New Roman"/>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86314">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400" dirty="0">
                          <a:effectLst/>
                        </a:rPr>
                        <a:t>GOODS &amp; SERVICE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CAPITAL EXPENDITURE</a:t>
                      </a:r>
                      <a:endParaRPr lang="en-US" sz="14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effectLst/>
                        </a:rPr>
                        <a:t>TOTAL</a:t>
                      </a:r>
                      <a:endParaRPr lang="en-US" sz="1400" dirty="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489742">
                <a:tc>
                  <a:txBody>
                    <a:bodyPr/>
                    <a:lstStyle/>
                    <a:p>
                      <a:pPr marL="0" marR="0" lvl="0" indent="0" algn="l" defTabSz="914400" rtl="0" eaLnBrk="1" fontAlgn="auto" latinLnBrk="0" hangingPunct="1">
                        <a:lnSpc>
                          <a:spcPct val="115000"/>
                        </a:lnSpc>
                        <a:spcBef>
                          <a:spcPts val="0"/>
                        </a:spcBef>
                        <a:spcAft>
                          <a:spcPts val="0"/>
                        </a:spcAft>
                        <a:buClrTx/>
                        <a:buSzTx/>
                        <a:buFontTx/>
                        <a:buNone/>
                        <a:defRPr/>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ENVIRONMENTAL AND SANITATION MANAGEMENT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marL="0" marR="0" lvl="0" indent="0">
                        <a:lnSpc>
                          <a:spcPct val="115000"/>
                        </a:lnSpc>
                        <a:spcBef>
                          <a:spcPts val="0"/>
                        </a:spcBef>
                        <a:spcAft>
                          <a:spcPts val="0"/>
                        </a:spcAft>
                        <a:buFont typeface="+mj-lt"/>
                        <a:buNone/>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482902">
                <a:tc>
                  <a:txBody>
                    <a:bodyPr/>
                    <a:lstStyle/>
                    <a:p>
                      <a:pPr marL="0" marR="0" algn="l" defTabSz="914400" rtl="0" eaLnBrk="1" latinLnBrk="0" hangingPunct="1">
                        <a:lnSpc>
                          <a:spcPct val="115000"/>
                        </a:lnSpc>
                        <a:spcBef>
                          <a:spcPts val="0"/>
                        </a:spcBef>
                        <a:spcAft>
                          <a:spcPts val="0"/>
                        </a:spcAft>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SP5.1 Disaster prevention and Management</a:t>
                      </a: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Disaster Prevention and Management (fire volunteers, </a:t>
                      </a:r>
                      <a:r>
                        <a:rPr lang="en-US" sz="1400" b="0" i="0" u="none" strike="noStrike" dirty="0" err="1">
                          <a:solidFill>
                            <a:srgbClr val="000000"/>
                          </a:solidFill>
                          <a:effectLst/>
                          <a:latin typeface="Times New Roman" panose="02020603050405020304" pitchFamily="18" charset="0"/>
                          <a:cs typeface="Times New Roman" panose="02020603050405020304" pitchFamily="18" charset="0"/>
                        </a:rPr>
                        <a:t>edu</a:t>
                      </a:r>
                      <a:r>
                        <a:rPr lang="en-US" sz="1400" b="0" i="0" u="none" strike="noStrike" dirty="0">
                          <a:solidFill>
                            <a:srgbClr val="000000"/>
                          </a:solidFill>
                          <a:effectLst/>
                          <a:latin typeface="Times New Roman" panose="02020603050405020304" pitchFamily="18" charset="0"/>
                          <a:cs typeface="Times New Roman" panose="02020603050405020304" pitchFamily="18" charset="0"/>
                        </a:rPr>
                        <a:t>. On disaster control)</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extLst>
                  <a:ext uri="{0D108BD9-81ED-4DB2-BD59-A6C34878D82A}">
                    <a16:rowId xmlns:a16="http://schemas.microsoft.com/office/drawing/2014/main" val="10003"/>
                  </a:ext>
                </a:extLst>
              </a:tr>
              <a:tr h="313495">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Disaster Management</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40,000.00 </a:t>
                      </a:r>
                    </a:p>
                  </a:txBody>
                  <a:tcPr marL="7620" marR="7620" marT="7620" marB="0" anchor="b"/>
                </a:tc>
                <a:extLst>
                  <a:ext uri="{0D108BD9-81ED-4DB2-BD59-A6C34878D82A}">
                    <a16:rowId xmlns:a16="http://schemas.microsoft.com/office/drawing/2014/main" val="10004"/>
                  </a:ext>
                </a:extLst>
              </a:tr>
              <a:tr h="48891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Renovation of NADMO Office Block</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30,000.00 </a:t>
                      </a:r>
                    </a:p>
                  </a:txBody>
                  <a:tcPr marL="7620" marR="7620" marT="7620" marB="0" anchor="b"/>
                </a:tc>
                <a:extLst>
                  <a:ext uri="{0D108BD9-81ED-4DB2-BD59-A6C34878D82A}">
                    <a16:rowId xmlns:a16="http://schemas.microsoft.com/office/drawing/2014/main" val="10005"/>
                  </a:ext>
                </a:extLst>
              </a:tr>
              <a:tr h="482902">
                <a:tc>
                  <a:txBody>
                    <a:bodyPr/>
                    <a:lstStyle/>
                    <a:p>
                      <a:pPr marL="0" marR="0" lvl="0" indent="0" algn="l" defTabSz="914400" rtl="0" eaLnBrk="1" fontAlgn="auto" latinLnBrk="0" hangingPunct="1">
                        <a:lnSpc>
                          <a:spcPct val="115000"/>
                        </a:lnSpc>
                        <a:spcBef>
                          <a:spcPts val="0"/>
                        </a:spcBef>
                        <a:spcAft>
                          <a:spcPts val="0"/>
                        </a:spcAft>
                        <a:buClrTx/>
                        <a:buSzTx/>
                        <a:buFontTx/>
                        <a:buNone/>
                        <a:defRPr/>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0" marB="0"/>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Green Economy Activities (Tree planting)</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10,000.00 </a:t>
                      </a:r>
                    </a:p>
                  </a:txBody>
                  <a:tcPr marL="7620" marR="7620" marT="7620" marB="0" anchor="b"/>
                </a:tc>
                <a:extLst>
                  <a:ext uri="{0D108BD9-81ED-4DB2-BD59-A6C34878D82A}">
                    <a16:rowId xmlns:a16="http://schemas.microsoft.com/office/drawing/2014/main" val="10006"/>
                  </a:ext>
                </a:extLst>
              </a:tr>
              <a:tr h="641466">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15000"/>
                        </a:lnSpc>
                        <a:spcBef>
                          <a:spcPts val="0"/>
                        </a:spcBef>
                        <a:spcAft>
                          <a:spcPts val="0"/>
                        </a:spcAft>
                        <a:buClrTx/>
                        <a:buSzTx/>
                        <a:buFont typeface="+mj-lt"/>
                        <a:buNone/>
                        <a:tabLst/>
                        <a:defRPr/>
                      </a:pPr>
                      <a:endParaRPr lang="en-US" sz="1400" b="1"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algn="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7"/>
                  </a:ext>
                </a:extLst>
              </a:tr>
              <a:tr h="488913">
                <a:tc>
                  <a:txBody>
                    <a:bodyPr/>
                    <a:lstStyle/>
                    <a:p>
                      <a:pPr marL="0" marR="0" algn="l" defTabSz="914400" rtl="0" eaLnBrk="1" latinLnBrk="0" hangingPunct="1">
                        <a:lnSpc>
                          <a:spcPct val="115000"/>
                        </a:lnSpc>
                        <a:spcBef>
                          <a:spcPts val="0"/>
                        </a:spcBef>
                        <a:spcAft>
                          <a:spcPts val="0"/>
                        </a:spcAft>
                      </a:pPr>
                      <a:endParaRPr lang="en-US" sz="14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51435" marR="51435" marT="0" marB="0"/>
                </a:tc>
                <a:tc>
                  <a:txBody>
                    <a:bodyPr/>
                    <a:lstStyle/>
                    <a:p>
                      <a:pPr marL="0" marR="0" lvl="0" indent="0" algn="l" defTabSz="914400" rtl="0" eaLnBrk="1" fontAlgn="auto" latinLnBrk="0" hangingPunct="1">
                        <a:lnSpc>
                          <a:spcPct val="115000"/>
                        </a:lnSpc>
                        <a:spcBef>
                          <a:spcPts val="0"/>
                        </a:spcBef>
                        <a:spcAft>
                          <a:spcPts val="0"/>
                        </a:spcAft>
                        <a:buClrTx/>
                        <a:buSzTx/>
                        <a:buFont typeface="+mj-lt"/>
                        <a:buNone/>
                        <a:tabLst/>
                        <a:defRPr/>
                      </a:pPr>
                      <a:endParaRPr lang="en-US" sz="1400" b="1"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b="1"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tc>
                  <a:txBody>
                    <a:bodyPr/>
                    <a:lstStyle/>
                    <a:p>
                      <a:endParaRPr lang="en-US" sz="1400" b="1" dirty="0">
                        <a:latin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endParaRPr lang="en-US" sz="1400" b="1" dirty="0">
                        <a:effectLst/>
                        <a:latin typeface="Times New Roman" panose="02020603050405020304" pitchFamily="18" charset="0"/>
                        <a:ea typeface="Calibri" panose="020F0502020204030204"/>
                        <a:cs typeface="Times New Roman" panose="02020603050405020304" pitchFamily="18" charset="0"/>
                      </a:endParaRPr>
                    </a:p>
                  </a:txBody>
                  <a:tcPr marL="68580" marR="68580" marT="0" marB="0"/>
                </a:tc>
                <a:extLst>
                  <a:ext uri="{0D108BD9-81ED-4DB2-BD59-A6C34878D82A}">
                    <a16:rowId xmlns:a16="http://schemas.microsoft.com/office/drawing/2014/main" val="10008"/>
                  </a:ext>
                </a:extLst>
              </a:tr>
              <a:tr h="313495">
                <a:tc>
                  <a:txBody>
                    <a:bodyPr/>
                    <a:lstStyle/>
                    <a:p>
                      <a:pPr marL="0" marR="0" algn="l" defTabSz="914400" rtl="0" eaLnBrk="1" latinLnBrk="0" hangingPunct="1">
                        <a:lnSpc>
                          <a:spcPct val="115000"/>
                        </a:lnSpc>
                        <a:spcBef>
                          <a:spcPts val="0"/>
                        </a:spcBef>
                        <a:spcAft>
                          <a:spcPts val="0"/>
                        </a:spcAft>
                      </a:pPr>
                      <a:endParaRPr lang="en-US" sz="800" b="1" kern="1200" dirty="0">
                        <a:solidFill>
                          <a:schemeClr val="lt1"/>
                        </a:solidFill>
                        <a:effectLst/>
                        <a:latin typeface="Arial Narrow" panose="020B0606020202030204" pitchFamily="34" charset="0"/>
                        <a:ea typeface="+mn-ea"/>
                        <a:cs typeface="+mn-cs"/>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endParaRPr lang="en-US" sz="1200" dirty="0">
                        <a:latin typeface="Arial Narrow" panose="020B0606020202030204" pitchFamily="34" charset="0"/>
                      </a:endParaRPr>
                    </a:p>
                  </a:txBody>
                  <a:tcPr marL="51435" marR="51435" marT="0" marB="0"/>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1345215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81</a:t>
            </a:fld>
            <a:endParaRPr lang="en-GB"/>
          </a:p>
        </p:txBody>
      </p:sp>
      <p:sp>
        <p:nvSpPr>
          <p:cNvPr id="8" name="Title 1"/>
          <p:cNvSpPr>
            <a:spLocks noGrp="1"/>
          </p:cNvSpPr>
          <p:nvPr>
            <p:ph type="title"/>
          </p:nvPr>
        </p:nvSpPr>
        <p:spPr>
          <a:xfrm>
            <a:off x="457201" y="540327"/>
            <a:ext cx="8607668" cy="498763"/>
          </a:xfrm>
        </p:spPr>
        <p:txBody>
          <a:bodyPr>
            <a:noAutofit/>
          </a:bodyPr>
          <a:lstStyle/>
          <a:p>
            <a:r>
              <a:rPr lang="en-US" b="0" dirty="0"/>
              <a:t>Government Flagship Projects/Programmes For 2021</a:t>
            </a:r>
          </a:p>
        </p:txBody>
      </p:sp>
      <p:graphicFrame>
        <p:nvGraphicFramePr>
          <p:cNvPr id="9" name="Content Placeholder 3"/>
          <p:cNvGraphicFramePr>
            <a:graphicFrameLocks/>
          </p:cNvGraphicFramePr>
          <p:nvPr>
            <p:extLst>
              <p:ext uri="{D42A27DB-BD31-4B8C-83A1-F6EECF244321}">
                <p14:modId xmlns:p14="http://schemas.microsoft.com/office/powerpoint/2010/main" val="2692241074"/>
              </p:ext>
            </p:extLst>
          </p:nvPr>
        </p:nvGraphicFramePr>
        <p:xfrm>
          <a:off x="390059" y="1323014"/>
          <a:ext cx="8229600" cy="3221180"/>
        </p:xfrm>
        <a:graphic>
          <a:graphicData uri="http://schemas.openxmlformats.org/drawingml/2006/table">
            <a:tbl>
              <a:tblPr firstRow="1" bandRow="1">
                <a:tableStyleId>{5C22544A-7EE6-4342-B048-85BDC9FD1C3A}</a:tableStyleId>
              </a:tblPr>
              <a:tblGrid>
                <a:gridCol w="609600">
                  <a:extLst>
                    <a:ext uri="{9D8B030D-6E8A-4147-A177-3AD203B41FA5}">
                      <a16:colId xmlns:a16="http://schemas.microsoft.com/office/drawing/2014/main" val="20000"/>
                    </a:ext>
                  </a:extLst>
                </a:gridCol>
                <a:gridCol w="4017818">
                  <a:extLst>
                    <a:ext uri="{9D8B030D-6E8A-4147-A177-3AD203B41FA5}">
                      <a16:colId xmlns:a16="http://schemas.microsoft.com/office/drawing/2014/main" val="20001"/>
                    </a:ext>
                  </a:extLst>
                </a:gridCol>
                <a:gridCol w="1676400">
                  <a:extLst>
                    <a:ext uri="{9D8B030D-6E8A-4147-A177-3AD203B41FA5}">
                      <a16:colId xmlns:a16="http://schemas.microsoft.com/office/drawing/2014/main" val="20002"/>
                    </a:ext>
                  </a:extLst>
                </a:gridCol>
                <a:gridCol w="1925782">
                  <a:extLst>
                    <a:ext uri="{9D8B030D-6E8A-4147-A177-3AD203B41FA5}">
                      <a16:colId xmlns:a16="http://schemas.microsoft.com/office/drawing/2014/main" val="20003"/>
                    </a:ext>
                  </a:extLst>
                </a:gridCol>
              </a:tblGrid>
              <a:tr h="644236">
                <a:tc>
                  <a:txBody>
                    <a:bodyPr/>
                    <a:lstStyle/>
                    <a:p>
                      <a:r>
                        <a:rPr lang="en-US" sz="1800" dirty="0"/>
                        <a:t>No</a:t>
                      </a:r>
                    </a:p>
                  </a:txBody>
                  <a:tcPr/>
                </a:tc>
                <a:tc>
                  <a:txBody>
                    <a:bodyPr/>
                    <a:lstStyle/>
                    <a:p>
                      <a:r>
                        <a:rPr lang="en-US" sz="1800" dirty="0"/>
                        <a:t>Name</a:t>
                      </a:r>
                      <a:r>
                        <a:rPr lang="en-US" sz="1800" baseline="0" dirty="0"/>
                        <a:t> of Activity/Project</a:t>
                      </a:r>
                      <a:endParaRPr lang="en-US" sz="1800" dirty="0"/>
                    </a:p>
                  </a:txBody>
                  <a:tcPr/>
                </a:tc>
                <a:tc>
                  <a:txBody>
                    <a:bodyPr/>
                    <a:lstStyle/>
                    <a:p>
                      <a:r>
                        <a:rPr lang="en-US" sz="1800" dirty="0"/>
                        <a:t>Budget </a:t>
                      </a:r>
                    </a:p>
                  </a:txBody>
                  <a:tcPr/>
                </a:tc>
                <a:tc>
                  <a:txBody>
                    <a:bodyPr/>
                    <a:lstStyle/>
                    <a:p>
                      <a:r>
                        <a:rPr lang="en-US" sz="1800" dirty="0"/>
                        <a:t>Funding Source</a:t>
                      </a:r>
                    </a:p>
                  </a:txBody>
                  <a:tcPr/>
                </a:tc>
                <a:extLst>
                  <a:ext uri="{0D108BD9-81ED-4DB2-BD59-A6C34878D82A}">
                    <a16:rowId xmlns:a16="http://schemas.microsoft.com/office/drawing/2014/main" val="10000"/>
                  </a:ext>
                </a:extLst>
              </a:tr>
              <a:tr h="644236">
                <a:tc>
                  <a:txBody>
                    <a:bodyPr/>
                    <a:lstStyle/>
                    <a:p>
                      <a:endParaRPr lang="en-US" sz="1400" dirty="0">
                        <a:latin typeface="Times New Roman" panose="02020603050405020304" pitchFamily="18" charset="0"/>
                        <a:cs typeface="Times New Roman" panose="02020603050405020304" pitchFamily="18" charset="0"/>
                      </a:endParaRPr>
                    </a:p>
                  </a:txBody>
                  <a:tcPr/>
                </a:tc>
                <a:tc>
                  <a:txBody>
                    <a:bodyPr/>
                    <a:lstStyle/>
                    <a:p>
                      <a:r>
                        <a:rPr lang="en-US" sz="1400" baseline="0" dirty="0">
                          <a:latin typeface="Times New Roman" panose="02020603050405020304" pitchFamily="18" charset="0"/>
                          <a:cs typeface="Times New Roman" panose="02020603050405020304" pitchFamily="18" charset="0"/>
                        </a:rPr>
                        <a:t>Support  the implementation of One District One factory policy of government </a:t>
                      </a:r>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tc>
                  <a:txBody>
                    <a:bodyPr/>
                    <a:lstStyle/>
                    <a:p>
                      <a:endParaRPr lang="en-US"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644236">
                <a:tc>
                  <a:txBody>
                    <a:bodyPr/>
                    <a:lstStyle/>
                    <a:p>
                      <a:endParaRPr lang="en-US" sz="1400">
                        <a:latin typeface="Times New Roman" panose="02020603050405020304" pitchFamily="18" charset="0"/>
                        <a:cs typeface="Times New Roman" panose="02020603050405020304" pitchFamily="18" charset="0"/>
                      </a:endParaRPr>
                    </a:p>
                  </a:txBody>
                  <a:tcPr/>
                </a:tc>
                <a:tc>
                  <a:txBody>
                    <a:bodyPr/>
                    <a:lstStyle/>
                    <a:p>
                      <a:r>
                        <a:rPr lang="en-US" sz="1400" dirty="0">
                          <a:latin typeface="Times New Roman" panose="02020603050405020304" pitchFamily="18" charset="0"/>
                          <a:cs typeface="Times New Roman" panose="02020603050405020304" pitchFamily="18" charset="0"/>
                        </a:rPr>
                        <a:t>Introduce a market oriented ginger to farmers</a:t>
                      </a:r>
                    </a:p>
                  </a:txBody>
                  <a:tcPr/>
                </a:tc>
                <a:tc>
                  <a:txBody>
                    <a:bodyPr/>
                    <a:lstStyle/>
                    <a:p>
                      <a:r>
                        <a:rPr lang="en-US" sz="1400" dirty="0">
                          <a:latin typeface="Times New Roman" panose="02020603050405020304" pitchFamily="18" charset="0"/>
                          <a:cs typeface="Times New Roman" panose="02020603050405020304" pitchFamily="18" charset="0"/>
                        </a:rPr>
                        <a:t>13,000.00</a:t>
                      </a:r>
                    </a:p>
                  </a:txBody>
                  <a:tcPr/>
                </a:tc>
                <a:tc>
                  <a:txBody>
                    <a:bodyPr/>
                    <a:lstStyle/>
                    <a:p>
                      <a:r>
                        <a:rPr lang="en-US" sz="1400" dirty="0">
                          <a:latin typeface="Times New Roman" panose="02020603050405020304" pitchFamily="18" charset="0"/>
                          <a:cs typeface="Times New Roman" panose="02020603050405020304" pitchFamily="18" charset="0"/>
                        </a:rPr>
                        <a:t>DACF/CIDA</a:t>
                      </a:r>
                    </a:p>
                  </a:txBody>
                  <a:tcPr/>
                </a:tc>
                <a:extLst>
                  <a:ext uri="{0D108BD9-81ED-4DB2-BD59-A6C34878D82A}">
                    <a16:rowId xmlns:a16="http://schemas.microsoft.com/office/drawing/2014/main" val="10002"/>
                  </a:ext>
                </a:extLst>
              </a:tr>
              <a:tr h="644236">
                <a:tc>
                  <a:txBody>
                    <a:bodyPr/>
                    <a:lstStyle/>
                    <a:p>
                      <a:endParaRPr lang="en-US" sz="1800" dirty="0"/>
                    </a:p>
                  </a:txBody>
                  <a:tcPr/>
                </a:tc>
                <a:tc>
                  <a:txBody>
                    <a:bodyPr/>
                    <a:lstStyle/>
                    <a:p>
                      <a:endParaRPr lang="en-US" sz="1800" dirty="0"/>
                    </a:p>
                  </a:txBody>
                  <a:tcPr/>
                </a:tc>
                <a:tc>
                  <a:txBody>
                    <a:bodyPr/>
                    <a:lstStyle/>
                    <a:p>
                      <a:endParaRPr lang="en-US" sz="1800"/>
                    </a:p>
                  </a:txBody>
                  <a:tcPr/>
                </a:tc>
                <a:tc>
                  <a:txBody>
                    <a:bodyPr/>
                    <a:lstStyle/>
                    <a:p>
                      <a:endParaRPr lang="en-US" sz="1800" dirty="0"/>
                    </a:p>
                  </a:txBody>
                  <a:tcPr/>
                </a:tc>
                <a:extLst>
                  <a:ext uri="{0D108BD9-81ED-4DB2-BD59-A6C34878D82A}">
                    <a16:rowId xmlns:a16="http://schemas.microsoft.com/office/drawing/2014/main" val="10003"/>
                  </a:ext>
                </a:extLst>
              </a:tr>
              <a:tr h="644236">
                <a:tc>
                  <a:txBody>
                    <a:bodyPr/>
                    <a:lstStyle/>
                    <a:p>
                      <a:endParaRPr lang="en-US" sz="1800" dirty="0"/>
                    </a:p>
                  </a:txBody>
                  <a:tcPr/>
                </a:tc>
                <a:tc>
                  <a:txBody>
                    <a:bodyPr/>
                    <a:lstStyle/>
                    <a:p>
                      <a:endParaRPr lang="en-US" sz="1800" dirty="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7"/>
                  </a:ext>
                </a:extLst>
              </a:tr>
            </a:tbl>
          </a:graphicData>
        </a:graphic>
      </p:graphicFrame>
      <p:sp>
        <p:nvSpPr>
          <p:cNvPr id="5" name="Title 1"/>
          <p:cNvSpPr txBox="1">
            <a:spLocks/>
          </p:cNvSpPr>
          <p:nvPr/>
        </p:nvSpPr>
        <p:spPr>
          <a:xfrm>
            <a:off x="2850041" y="960438"/>
            <a:ext cx="3010432" cy="362576"/>
          </a:xfrm>
          <a:prstGeom prst="rect">
            <a:avLst/>
          </a:prstGeom>
        </p:spPr>
        <p:txBody>
          <a:bodyPr vert="horz" lIns="0" tIns="0" rIns="0" bIns="0" rtlCol="0" anchor="t" anchorCtr="0">
            <a:noAutofit/>
          </a:bodyPr>
          <a:lstStyle>
            <a:lvl1pPr algn="l" defTabSz="514350" rtl="0" eaLnBrk="1" latinLnBrk="0" hangingPunct="1">
              <a:lnSpc>
                <a:spcPct val="90000"/>
              </a:lnSpc>
              <a:spcBef>
                <a:spcPct val="0"/>
              </a:spcBef>
              <a:buNone/>
              <a:defRPr sz="2800" b="1" i="0" kern="1200">
                <a:solidFill>
                  <a:schemeClr val="tx1"/>
                </a:solidFill>
                <a:latin typeface="+mj-lt"/>
                <a:ea typeface="+mj-ea"/>
                <a:cs typeface="+mj-cs"/>
              </a:defRPr>
            </a:lvl1pPr>
          </a:lstStyle>
          <a:p>
            <a:r>
              <a:rPr lang="en-US" sz="2000" b="0" dirty="0"/>
              <a:t>(Assembly’s Support)</a:t>
            </a:r>
          </a:p>
        </p:txBody>
      </p:sp>
    </p:spTree>
    <p:extLst>
      <p:ext uri="{BB962C8B-B14F-4D97-AF65-F5344CB8AC3E}">
        <p14:creationId xmlns:p14="http://schemas.microsoft.com/office/powerpoint/2010/main" val="343350310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82</a:t>
            </a:fld>
            <a:endParaRPr lang="en-GB"/>
          </a:p>
        </p:txBody>
      </p:sp>
      <p:sp>
        <p:nvSpPr>
          <p:cNvPr id="8" name="Title 4"/>
          <p:cNvSpPr>
            <a:spLocks noGrp="1"/>
          </p:cNvSpPr>
          <p:nvPr>
            <p:ph type="title"/>
          </p:nvPr>
        </p:nvSpPr>
        <p:spPr>
          <a:xfrm>
            <a:off x="219808" y="133397"/>
            <a:ext cx="8748346" cy="484909"/>
          </a:xfrm>
        </p:spPr>
        <p:txBody>
          <a:bodyPr>
            <a:normAutofit fontScale="90000"/>
          </a:bodyPr>
          <a:lstStyle/>
          <a:p>
            <a:r>
              <a:rPr lang="en-US" sz="2000" dirty="0"/>
              <a:t>2021-2024 Expenditure Projections by Economic Classification- all funding sources</a:t>
            </a:r>
          </a:p>
        </p:txBody>
      </p:sp>
      <p:graphicFrame>
        <p:nvGraphicFramePr>
          <p:cNvPr id="9" name="Content Placeholder 2"/>
          <p:cNvGraphicFramePr>
            <a:graphicFrameLocks/>
          </p:cNvGraphicFramePr>
          <p:nvPr>
            <p:extLst>
              <p:ext uri="{D42A27DB-BD31-4B8C-83A1-F6EECF244321}">
                <p14:modId xmlns:p14="http://schemas.microsoft.com/office/powerpoint/2010/main" val="4266024736"/>
              </p:ext>
            </p:extLst>
          </p:nvPr>
        </p:nvGraphicFramePr>
        <p:xfrm>
          <a:off x="0" y="618306"/>
          <a:ext cx="9144002" cy="5529830"/>
        </p:xfrm>
        <a:graphic>
          <a:graphicData uri="http://schemas.openxmlformats.org/drawingml/2006/table">
            <a:tbl>
              <a:tblPr firstRow="1" firstCol="1" bandRow="1">
                <a:tableStyleId>{5C22544A-7EE6-4342-B048-85BDC9FD1C3A}</a:tableStyleId>
              </a:tblPr>
              <a:tblGrid>
                <a:gridCol w="1731699">
                  <a:extLst>
                    <a:ext uri="{9D8B030D-6E8A-4147-A177-3AD203B41FA5}">
                      <a16:colId xmlns:a16="http://schemas.microsoft.com/office/drawing/2014/main" val="20000"/>
                    </a:ext>
                  </a:extLst>
                </a:gridCol>
                <a:gridCol w="1076815">
                  <a:extLst>
                    <a:ext uri="{9D8B030D-6E8A-4147-A177-3AD203B41FA5}">
                      <a16:colId xmlns:a16="http://schemas.microsoft.com/office/drawing/2014/main" val="20001"/>
                    </a:ext>
                  </a:extLst>
                </a:gridCol>
                <a:gridCol w="1110344">
                  <a:extLst>
                    <a:ext uri="{9D8B030D-6E8A-4147-A177-3AD203B41FA5}">
                      <a16:colId xmlns:a16="http://schemas.microsoft.com/office/drawing/2014/main" val="20002"/>
                    </a:ext>
                  </a:extLst>
                </a:gridCol>
                <a:gridCol w="1306286">
                  <a:extLst>
                    <a:ext uri="{9D8B030D-6E8A-4147-A177-3AD203B41FA5}">
                      <a16:colId xmlns:a16="http://schemas.microsoft.com/office/drawing/2014/main" val="20003"/>
                    </a:ext>
                  </a:extLst>
                </a:gridCol>
                <a:gridCol w="1306286">
                  <a:extLst>
                    <a:ext uri="{9D8B030D-6E8A-4147-A177-3AD203B41FA5}">
                      <a16:colId xmlns:a16="http://schemas.microsoft.com/office/drawing/2014/main" val="20004"/>
                    </a:ext>
                  </a:extLst>
                </a:gridCol>
                <a:gridCol w="1306286">
                  <a:extLst>
                    <a:ext uri="{9D8B030D-6E8A-4147-A177-3AD203B41FA5}">
                      <a16:colId xmlns:a16="http://schemas.microsoft.com/office/drawing/2014/main" val="20005"/>
                    </a:ext>
                  </a:extLst>
                </a:gridCol>
                <a:gridCol w="1306286">
                  <a:extLst>
                    <a:ext uri="{9D8B030D-6E8A-4147-A177-3AD203B41FA5}">
                      <a16:colId xmlns:a16="http://schemas.microsoft.com/office/drawing/2014/main" val="20006"/>
                    </a:ext>
                  </a:extLst>
                </a:gridCol>
              </a:tblGrid>
              <a:tr h="347541">
                <a:tc rowSpan="2">
                  <a:txBody>
                    <a:bodyPr/>
                    <a:lstStyle/>
                    <a:p>
                      <a:pPr algn="l" rtl="0" fontAlgn="ctr"/>
                      <a:r>
                        <a:rPr lang="en-US" sz="1400" u="none" strike="noStrike" dirty="0">
                          <a:effectLst/>
                        </a:rPr>
                        <a:t>Expenditure items</a:t>
                      </a:r>
                      <a:endParaRPr lang="en-US" sz="1400" b="1" i="0" u="none" strike="noStrike" dirty="0">
                        <a:solidFill>
                          <a:srgbClr val="000000"/>
                        </a:solidFill>
                        <a:effectLst/>
                        <a:latin typeface="Calibri" panose="020F0502020204030204" pitchFamily="34" charset="0"/>
                      </a:endParaRPr>
                    </a:p>
                  </a:txBody>
                  <a:tcPr marL="6350" marR="6350" marT="6350" marB="0" anchor="ctr"/>
                </a:tc>
                <a:tc rowSpan="2">
                  <a:txBody>
                    <a:bodyPr/>
                    <a:lstStyle/>
                    <a:p>
                      <a:pPr algn="l" rtl="0" fontAlgn="ctr"/>
                      <a:r>
                        <a:rPr lang="en-US" sz="1400" u="none" strike="noStrike" dirty="0">
                          <a:effectLst/>
                        </a:rPr>
                        <a:t>2020 budget</a:t>
                      </a:r>
                      <a:endParaRPr lang="en-US" sz="1400" b="1" i="0" u="none" strike="noStrike" dirty="0">
                        <a:solidFill>
                          <a:srgbClr val="000000"/>
                        </a:solidFill>
                        <a:effectLst/>
                        <a:latin typeface="Calibri" panose="020F0502020204030204" pitchFamily="34" charset="0"/>
                      </a:endParaRPr>
                    </a:p>
                  </a:txBody>
                  <a:tcPr marL="6350" marR="6350" marT="6350" marB="0" anchor="ctr"/>
                </a:tc>
                <a:tc>
                  <a:txBody>
                    <a:bodyPr/>
                    <a:lstStyle/>
                    <a:p>
                      <a:pPr algn="l" rtl="0" fontAlgn="ctr"/>
                      <a:r>
                        <a:rPr lang="en-US" sz="1400" u="none" strike="noStrike">
                          <a:effectLst/>
                        </a:rPr>
                        <a:t>Actual</a:t>
                      </a:r>
                      <a:endParaRPr lang="en-US" sz="1400" b="1" i="0" u="none" strike="noStrike">
                        <a:solidFill>
                          <a:srgbClr val="000000"/>
                        </a:solidFill>
                        <a:effectLst/>
                        <a:latin typeface="Calibri" panose="020F0502020204030204" pitchFamily="34" charset="0"/>
                      </a:endParaRPr>
                    </a:p>
                  </a:txBody>
                  <a:tcPr marL="6350" marR="6350" marT="6350" marB="0" anchor="ctr"/>
                </a:tc>
                <a:tc rowSpan="2">
                  <a:txBody>
                    <a:bodyPr/>
                    <a:lstStyle/>
                    <a:p>
                      <a:pPr algn="l" rtl="0" fontAlgn="ctr"/>
                      <a:r>
                        <a:rPr lang="en-US" sz="1400" u="none" strike="noStrike" dirty="0">
                          <a:effectLst/>
                        </a:rPr>
                        <a:t>2021</a:t>
                      </a:r>
                      <a:endParaRPr lang="en-US" sz="1400" b="1" i="0" u="none" strike="noStrike" dirty="0">
                        <a:solidFill>
                          <a:srgbClr val="000000"/>
                        </a:solidFill>
                        <a:effectLst/>
                        <a:latin typeface="Calibri" panose="020F0502020204030204" pitchFamily="34" charset="0"/>
                      </a:endParaRPr>
                    </a:p>
                  </a:txBody>
                  <a:tcPr marL="6350" marR="6350" marT="6350" marB="0" anchor="ctr"/>
                </a:tc>
                <a:tc rowSpan="2">
                  <a:txBody>
                    <a:bodyPr/>
                    <a:lstStyle/>
                    <a:p>
                      <a:pPr algn="l" rtl="0" fontAlgn="ctr"/>
                      <a:r>
                        <a:rPr lang="en-US" sz="1400" u="none" strike="noStrike" dirty="0">
                          <a:effectLst/>
                        </a:rPr>
                        <a:t>2022</a:t>
                      </a:r>
                      <a:endParaRPr lang="en-US" sz="1400" b="1" i="0" u="none" strike="noStrike" dirty="0">
                        <a:solidFill>
                          <a:srgbClr val="000000"/>
                        </a:solidFill>
                        <a:effectLst/>
                        <a:latin typeface="Calibri" panose="020F0502020204030204" pitchFamily="34" charset="0"/>
                      </a:endParaRPr>
                    </a:p>
                  </a:txBody>
                  <a:tcPr marL="6350" marR="6350" marT="6350" marB="0" anchor="ctr"/>
                </a:tc>
                <a:tc rowSpan="2">
                  <a:txBody>
                    <a:bodyPr/>
                    <a:lstStyle/>
                    <a:p>
                      <a:pPr algn="l" rtl="0" fontAlgn="ctr"/>
                      <a:r>
                        <a:rPr lang="en-US" sz="1400" u="none" strike="noStrike" dirty="0">
                          <a:effectLst/>
                        </a:rPr>
                        <a:t>2023</a:t>
                      </a:r>
                      <a:endParaRPr lang="en-US" sz="1400" b="1" i="0" u="none" strike="noStrike" dirty="0">
                        <a:solidFill>
                          <a:srgbClr val="000000"/>
                        </a:solidFill>
                        <a:effectLst/>
                        <a:latin typeface="Calibri" panose="020F0502020204030204" pitchFamily="34" charset="0"/>
                      </a:endParaRPr>
                    </a:p>
                  </a:txBody>
                  <a:tcPr marL="6350" marR="6350" marT="6350" marB="0" anchor="ctr"/>
                </a:tc>
                <a:tc rowSpan="2">
                  <a:txBody>
                    <a:bodyPr/>
                    <a:lstStyle/>
                    <a:p>
                      <a:pPr algn="l" rtl="0" fontAlgn="ctr"/>
                      <a:r>
                        <a:rPr lang="en-US" sz="1400" u="none" strike="noStrike" dirty="0">
                          <a:effectLst/>
                        </a:rPr>
                        <a:t>2024</a:t>
                      </a:r>
                      <a:endParaRPr lang="en-US" sz="1400" b="1" i="0" u="none" strike="noStrike" dirty="0">
                        <a:solidFill>
                          <a:srgbClr val="000000"/>
                        </a:solidFill>
                        <a:effectLst/>
                        <a:latin typeface="Calibri" panose="020F0502020204030204" pitchFamily="34" charset="0"/>
                      </a:endParaRPr>
                    </a:p>
                  </a:txBody>
                  <a:tcPr marL="6350" marR="6350" marT="6350" marB="0" anchor="ctr"/>
                </a:tc>
                <a:extLst>
                  <a:ext uri="{0D108BD9-81ED-4DB2-BD59-A6C34878D82A}">
                    <a16:rowId xmlns:a16="http://schemas.microsoft.com/office/drawing/2014/main" val="10000"/>
                  </a:ext>
                </a:extLst>
              </a:tr>
              <a:tr h="1052021">
                <a:tc vMerge="1">
                  <a:txBody>
                    <a:bodyPr/>
                    <a:lstStyle/>
                    <a:p>
                      <a:endParaRPr lang="en-US"/>
                    </a:p>
                  </a:txBody>
                  <a:tcPr/>
                </a:tc>
                <a:tc vMerge="1">
                  <a:txBody>
                    <a:bodyPr/>
                    <a:lstStyle/>
                    <a:p>
                      <a:endParaRPr lang="en-US"/>
                    </a:p>
                  </a:txBody>
                  <a:tcPr/>
                </a:tc>
                <a:tc>
                  <a:txBody>
                    <a:bodyPr/>
                    <a:lstStyle/>
                    <a:p>
                      <a:pPr algn="l" rtl="0" fontAlgn="ctr"/>
                      <a:r>
                        <a:rPr lang="en-US" sz="1400" u="none" strike="noStrike" dirty="0">
                          <a:effectLst/>
                        </a:rPr>
                        <a:t>As at Aug., 2020</a:t>
                      </a:r>
                      <a:endParaRPr lang="en-US" sz="1400" b="1" i="0" u="none" strike="noStrike" dirty="0">
                        <a:solidFill>
                          <a:srgbClr val="000000"/>
                        </a:solidFill>
                        <a:effectLst/>
                        <a:latin typeface="Calibri" panose="020F0502020204030204" pitchFamily="34" charset="0"/>
                      </a:endParaRPr>
                    </a:p>
                  </a:txBody>
                  <a:tcPr marL="6350" marR="6350" marT="635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1"/>
                  </a:ext>
                </a:extLst>
              </a:tr>
              <a:tr h="1604774">
                <a:tc>
                  <a:txBody>
                    <a:bodyPr/>
                    <a:lstStyle/>
                    <a:p>
                      <a:pPr algn="l" rtl="0" fontAlgn="ctr"/>
                      <a:r>
                        <a:rPr lang="en-US" sz="1400" u="none" strike="noStrike" dirty="0">
                          <a:effectLst/>
                          <a:latin typeface="Times New Roman" panose="02020603050405020304" pitchFamily="18" charset="0"/>
                          <a:cs typeface="Times New Roman" panose="02020603050405020304" pitchFamily="18" charset="0"/>
                        </a:rPr>
                        <a:t>COMPENSATION</a:t>
                      </a:r>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a:endParaRPr lang="en-US" sz="1400" dirty="0">
                        <a:latin typeface="Times New Roman" panose="02020603050405020304" pitchFamily="18" charset="0"/>
                        <a:cs typeface="Times New Roman" panose="02020603050405020304" pitchFamily="18" charset="0"/>
                      </a:endParaRPr>
                    </a:p>
                    <a:p>
                      <a:pPr algn="ctr"/>
                      <a:endParaRPr lang="en-US" sz="1400" dirty="0">
                        <a:latin typeface="Times New Roman" panose="02020603050405020304" pitchFamily="18" charset="0"/>
                        <a:cs typeface="Times New Roman" panose="02020603050405020304" pitchFamily="18" charset="0"/>
                      </a:endParaRPr>
                    </a:p>
                    <a:p>
                      <a:pPr algn="ctr"/>
                      <a:endParaRPr lang="en-US" sz="1400" dirty="0">
                        <a:latin typeface="Times New Roman" panose="02020603050405020304" pitchFamily="18" charset="0"/>
                        <a:cs typeface="Times New Roman" panose="02020603050405020304" pitchFamily="18" charset="0"/>
                      </a:endParaRPr>
                    </a:p>
                    <a:p>
                      <a:pPr algn="ctr"/>
                      <a:endParaRPr lang="en-US" sz="1400" dirty="0">
                        <a:latin typeface="Times New Roman" panose="02020603050405020304" pitchFamily="18" charset="0"/>
                        <a:cs typeface="Times New Roman" panose="02020603050405020304" pitchFamily="18" charset="0"/>
                      </a:endParaRPr>
                    </a:p>
                    <a:p>
                      <a:pPr algn="ctr"/>
                      <a:endParaRPr lang="en-US" sz="1400" dirty="0">
                        <a:latin typeface="Times New Roman" panose="02020603050405020304" pitchFamily="18" charset="0"/>
                        <a:cs typeface="Times New Roman" panose="02020603050405020304" pitchFamily="18" charset="0"/>
                      </a:endParaRPr>
                    </a:p>
                    <a:p>
                      <a:pPr algn="ctr"/>
                      <a:endParaRPr lang="en-US" sz="1400" dirty="0">
                        <a:latin typeface="Times New Roman" panose="02020603050405020304" pitchFamily="18" charset="0"/>
                        <a:cs typeface="Times New Roman" panose="02020603050405020304" pitchFamily="18" charset="0"/>
                      </a:endParaRPr>
                    </a:p>
                    <a:p>
                      <a:pPr algn="ctr"/>
                      <a:r>
                        <a:rPr lang="en-US" sz="1400" dirty="0">
                          <a:latin typeface="Times New Roman" panose="02020603050405020304" pitchFamily="18" charset="0"/>
                          <a:cs typeface="Times New Roman" panose="02020603050405020304" pitchFamily="18" charset="0"/>
                        </a:rPr>
                        <a:t>1,298,323.06</a:t>
                      </a:r>
                    </a:p>
                  </a:txBody>
                  <a:tcPr marL="6350" marR="6350" marT="6350" marB="0" anchor="ctr"/>
                </a:tc>
                <a:tc>
                  <a:txBody>
                    <a:bodyPr/>
                    <a:lstStyle/>
                    <a:p>
                      <a:pPr algn="ct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853,038.93</a:t>
                      </a:r>
                    </a:p>
                  </a:txBody>
                  <a:tcPr marL="6350" marR="6350" marT="6350" marB="0" anchor="b"/>
                </a:tc>
                <a:tc>
                  <a:txBody>
                    <a:bodyPr/>
                    <a:lstStyle/>
                    <a:p>
                      <a:pPr algn="ctr"/>
                      <a:r>
                        <a:rPr lang="en-US" sz="1400" dirty="0">
                          <a:latin typeface="Times New Roman" panose="02020603050405020304" pitchFamily="18" charset="0"/>
                          <a:cs typeface="Times New Roman" panose="02020603050405020304" pitchFamily="18" charset="0"/>
                        </a:rPr>
                        <a:t>1,598,376.88</a:t>
                      </a:r>
                    </a:p>
                  </a:txBody>
                  <a:tcPr marL="6350" marR="6350" marT="635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1,678,295.72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1,762,210.51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1,850,321.04 </a:t>
                      </a:r>
                    </a:p>
                  </a:txBody>
                  <a:tcPr marL="7620" marR="7620" marT="7620" marB="0" anchor="b"/>
                </a:tc>
                <a:extLst>
                  <a:ext uri="{0D108BD9-81ED-4DB2-BD59-A6C34878D82A}">
                    <a16:rowId xmlns:a16="http://schemas.microsoft.com/office/drawing/2014/main" val="10002"/>
                  </a:ext>
                </a:extLst>
              </a:tr>
              <a:tr h="911798">
                <a:tc>
                  <a:txBody>
                    <a:bodyPr/>
                    <a:lstStyle/>
                    <a:p>
                      <a:pPr algn="l" rtl="0" fontAlgn="ctr"/>
                      <a:r>
                        <a:rPr lang="en-US" sz="1400" u="none" strike="noStrike" dirty="0">
                          <a:effectLst/>
                          <a:latin typeface="Times New Roman" panose="02020603050405020304" pitchFamily="18" charset="0"/>
                          <a:cs typeface="Times New Roman" panose="02020603050405020304" pitchFamily="18" charset="0"/>
                        </a:rPr>
                        <a:t>GOODS AND SERVICES</a:t>
                      </a:r>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a:r>
                        <a:rPr lang="en-US" sz="1400" dirty="0">
                          <a:latin typeface="Times New Roman" panose="02020603050405020304" pitchFamily="18" charset="0"/>
                          <a:cs typeface="Times New Roman" panose="02020603050405020304" pitchFamily="18" charset="0"/>
                        </a:rPr>
                        <a:t>2,955,917.34</a:t>
                      </a:r>
                    </a:p>
                  </a:txBody>
                  <a:tcPr marL="9525" marR="9525" marT="9525" marB="0" anchor="b"/>
                </a:tc>
                <a:tc>
                  <a:txBody>
                    <a:bodyPr/>
                    <a:lstStyle/>
                    <a:p>
                      <a:pPr algn="ct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1,710,178.49</a:t>
                      </a:r>
                    </a:p>
                  </a:txBody>
                  <a:tcPr marL="6350" marR="6350" marT="6350" marB="0" anchor="b"/>
                </a:tc>
                <a:tc>
                  <a:txBody>
                    <a:bodyPr/>
                    <a:lstStyle/>
                    <a:p>
                      <a:pPr algn="ctr"/>
                      <a:r>
                        <a:rPr lang="en-US" sz="1400" dirty="0">
                          <a:latin typeface="Times New Roman" panose="02020603050405020304" pitchFamily="18" charset="0"/>
                          <a:cs typeface="Times New Roman" panose="02020603050405020304" pitchFamily="18" charset="0"/>
                        </a:rPr>
                        <a:t>2,740,745.00</a:t>
                      </a:r>
                    </a:p>
                  </a:txBody>
                  <a:tcPr marL="9525" marR="9525" marT="9525"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2,915,582.61 </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3,061,361.74 </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3,214,429.82 </a:t>
                      </a:r>
                    </a:p>
                  </a:txBody>
                  <a:tcPr marL="7620" marR="7620" marT="7620" marB="0" anchor="b"/>
                </a:tc>
                <a:extLst>
                  <a:ext uri="{0D108BD9-81ED-4DB2-BD59-A6C34878D82A}">
                    <a16:rowId xmlns:a16="http://schemas.microsoft.com/office/drawing/2014/main" val="10003"/>
                  </a:ext>
                </a:extLst>
              </a:tr>
              <a:tr h="691159">
                <a:tc>
                  <a:txBody>
                    <a:bodyPr/>
                    <a:lstStyle/>
                    <a:p>
                      <a:pPr algn="l" rtl="0" fontAlgn="ctr"/>
                      <a:r>
                        <a:rPr lang="en-US" sz="1400" u="none" strike="noStrike" dirty="0">
                          <a:effectLst/>
                          <a:latin typeface="Times New Roman" panose="02020603050405020304" pitchFamily="18" charset="0"/>
                          <a:cs typeface="Times New Roman" panose="02020603050405020304" pitchFamily="18" charset="0"/>
                        </a:rPr>
                        <a:t>ASSETS</a:t>
                      </a:r>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a:endParaRPr lang="en-US" sz="1400" dirty="0">
                        <a:latin typeface="Times New Roman" panose="02020603050405020304" pitchFamily="18" charset="0"/>
                        <a:cs typeface="Times New Roman" panose="02020603050405020304" pitchFamily="18" charset="0"/>
                      </a:endParaRPr>
                    </a:p>
                    <a:p>
                      <a:pPr algn="ctr"/>
                      <a:endParaRPr lang="en-US" sz="1400" dirty="0">
                        <a:latin typeface="Times New Roman" panose="02020603050405020304" pitchFamily="18" charset="0"/>
                        <a:cs typeface="Times New Roman" panose="02020603050405020304" pitchFamily="18" charset="0"/>
                      </a:endParaRPr>
                    </a:p>
                    <a:p>
                      <a:pPr algn="ctr"/>
                      <a:r>
                        <a:rPr lang="en-US" sz="1400" dirty="0">
                          <a:latin typeface="Times New Roman" panose="02020603050405020304" pitchFamily="18" charset="0"/>
                          <a:cs typeface="Times New Roman" panose="02020603050405020304" pitchFamily="18" charset="0"/>
                        </a:rPr>
                        <a:t>3,876,857.22</a:t>
                      </a:r>
                    </a:p>
                  </a:txBody>
                  <a:tcPr marL="6350" marR="6350" marT="6350" marB="0" anchor="ctr"/>
                </a:tc>
                <a:tc>
                  <a:txBody>
                    <a:bodyPr/>
                    <a:lstStyle/>
                    <a:p>
                      <a:pPr algn="ctr" rtl="0" fontAlgn="ctr"/>
                      <a:r>
                        <a:rPr lang="en-US" sz="1400" b="0" i="0" u="none" strike="noStrike" dirty="0">
                          <a:solidFill>
                            <a:srgbClr val="000000"/>
                          </a:solidFill>
                          <a:effectLst/>
                          <a:latin typeface="Times New Roman" panose="02020603050405020304" pitchFamily="18" charset="0"/>
                          <a:cs typeface="Times New Roman" panose="02020603050405020304" pitchFamily="18" charset="0"/>
                        </a:rPr>
                        <a:t>1,258,962.67</a:t>
                      </a:r>
                    </a:p>
                  </a:txBody>
                  <a:tcPr marL="6350" marR="6350" marT="6350" marB="0" anchor="b"/>
                </a:tc>
                <a:tc>
                  <a:txBody>
                    <a:bodyPr/>
                    <a:lstStyle/>
                    <a:p>
                      <a:pPr algn="ctr"/>
                      <a:r>
                        <a:rPr lang="en-US" sz="1400" dirty="0">
                          <a:latin typeface="Times New Roman" panose="02020603050405020304" pitchFamily="18" charset="0"/>
                          <a:cs typeface="Times New Roman" panose="02020603050405020304" pitchFamily="18" charset="0"/>
                        </a:rPr>
                        <a:t>3,551,891.00</a:t>
                      </a:r>
                    </a:p>
                  </a:txBody>
                  <a:tcPr marL="6350" marR="6350" marT="635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3,691,685.19 </a:t>
                      </a:r>
                    </a:p>
                  </a:txBody>
                  <a:tcPr marL="7620" marR="7620" marT="7620" marB="0" anchor="b"/>
                </a:tc>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3,876,269.45 </a:t>
                      </a:r>
                    </a:p>
                  </a:txBody>
                  <a:tcPr marL="7620" marR="7620" marT="7620" marB="0" anchor="b"/>
                </a:tc>
                <a:tc>
                  <a:txBody>
                    <a:bodyPr/>
                    <a:lstStyle/>
                    <a:p>
                      <a:pPr algn="l" fontAlgn="b"/>
                      <a:r>
                        <a:rPr lang="en-US" sz="1400" b="0" i="0" u="none" strike="noStrike">
                          <a:solidFill>
                            <a:srgbClr val="000000"/>
                          </a:solidFill>
                          <a:effectLst/>
                          <a:latin typeface="Times New Roman" panose="02020603050405020304" pitchFamily="18" charset="0"/>
                          <a:cs typeface="Times New Roman" panose="02020603050405020304" pitchFamily="18" charset="0"/>
                        </a:rPr>
                        <a:t>  4,070,082.92 </a:t>
                      </a:r>
                    </a:p>
                  </a:txBody>
                  <a:tcPr marL="7620" marR="7620" marT="7620" marB="0" anchor="b"/>
                </a:tc>
                <a:extLst>
                  <a:ext uri="{0D108BD9-81ED-4DB2-BD59-A6C34878D82A}">
                    <a16:rowId xmlns:a16="http://schemas.microsoft.com/office/drawing/2014/main" val="10004"/>
                  </a:ext>
                </a:extLst>
              </a:tr>
              <a:tr h="922537">
                <a:tc>
                  <a:txBody>
                    <a:bodyPr/>
                    <a:lstStyle/>
                    <a:p>
                      <a:pPr algn="l" rtl="0" fontAlgn="ctr"/>
                      <a:r>
                        <a:rPr lang="en-US" sz="1400" u="none" strike="noStrike" dirty="0">
                          <a:effectLst/>
                          <a:latin typeface="Times New Roman" panose="02020603050405020304" pitchFamily="18" charset="0"/>
                          <a:cs typeface="Times New Roman" panose="02020603050405020304" pitchFamily="18" charset="0"/>
                        </a:rPr>
                        <a:t>TOTAL</a:t>
                      </a:r>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8,101,097.62</a:t>
                      </a:r>
                    </a:p>
                  </a:txBody>
                  <a:tcPr marL="9525" marR="9525" marT="9525" marB="0"/>
                </a:tc>
                <a:tc>
                  <a:txBody>
                    <a:bodyPr/>
                    <a:lstStyle/>
                    <a:p>
                      <a:pPr algn="ctr" rtl="0" fontAlgn="ctr"/>
                      <a:r>
                        <a:rPr lang="en-US" sz="1400" b="1" i="0" u="none" strike="noStrike" dirty="0">
                          <a:solidFill>
                            <a:srgbClr val="000000"/>
                          </a:solidFill>
                          <a:effectLst/>
                          <a:latin typeface="Times New Roman" panose="02020603050405020304" pitchFamily="18" charset="0"/>
                          <a:cs typeface="Times New Roman" panose="02020603050405020304" pitchFamily="18" charset="0"/>
                        </a:rPr>
                        <a:t>3,622,180.09</a:t>
                      </a:r>
                    </a:p>
                  </a:txBody>
                  <a:tcPr marL="2422" marR="2422" marT="2422" marB="0" anchor="b"/>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p>
                      <a:pPr algn="ctr" fontAlgn="b"/>
                      <a:endParaRPr lang="en-US" sz="1400" b="1" i="0" u="none" strike="noStrike" dirty="0">
                        <a:solidFill>
                          <a:srgbClr val="000000"/>
                        </a:solidFill>
                        <a:effectLst/>
                        <a:latin typeface="Times New Roman" panose="02020603050405020304" pitchFamily="18" charset="0"/>
                        <a:cs typeface="Times New Roman" panose="02020603050405020304" pitchFamily="18" charset="0"/>
                      </a:endParaRPr>
                    </a:p>
                    <a:p>
                      <a:pPr algn="ctr"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7,891,012.88</a:t>
                      </a:r>
                    </a:p>
                  </a:txBody>
                  <a:tcPr marL="9525" marR="9525" marT="9525" marB="0"/>
                </a:tc>
                <a:tc>
                  <a:txBody>
                    <a:bodyPr/>
                    <a:lstStyle/>
                    <a:p>
                      <a:pPr algn="l"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8,285,563.52 </a:t>
                      </a:r>
                    </a:p>
                  </a:txBody>
                  <a:tcPr marL="7620" marR="7620" marT="7620" marB="0" anchor="b"/>
                </a:tc>
                <a:tc>
                  <a:txBody>
                    <a:bodyPr/>
                    <a:lstStyle/>
                    <a:p>
                      <a:pPr algn="l"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8,699,841.70 </a:t>
                      </a:r>
                    </a:p>
                  </a:txBody>
                  <a:tcPr marL="7620" marR="7620" marT="7620" marB="0" anchor="b"/>
                </a:tc>
                <a:tc>
                  <a:txBody>
                    <a:bodyPr/>
                    <a:lstStyle/>
                    <a:p>
                      <a:pPr algn="l" fontAlgn="b"/>
                      <a:r>
                        <a:rPr lang="en-US" sz="1400" b="1" i="0" u="none" strike="noStrike" dirty="0">
                          <a:solidFill>
                            <a:srgbClr val="000000"/>
                          </a:solidFill>
                          <a:effectLst/>
                          <a:latin typeface="Times New Roman" panose="02020603050405020304" pitchFamily="18" charset="0"/>
                          <a:cs typeface="Times New Roman" panose="02020603050405020304" pitchFamily="18" charset="0"/>
                        </a:rPr>
                        <a:t>  9,134,833.78 </a:t>
                      </a:r>
                    </a:p>
                  </a:txBody>
                  <a:tcPr marL="7620" marR="7620" marT="7620" marB="0" anchor="b"/>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05642110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83</a:t>
            </a:fld>
            <a:endParaRPr lang="en-GB"/>
          </a:p>
        </p:txBody>
      </p:sp>
      <p:sp>
        <p:nvSpPr>
          <p:cNvPr id="6" name="Title 4"/>
          <p:cNvSpPr>
            <a:spLocks noGrp="1"/>
          </p:cNvSpPr>
          <p:nvPr>
            <p:ph type="title"/>
          </p:nvPr>
        </p:nvSpPr>
        <p:spPr>
          <a:xfrm>
            <a:off x="273625" y="235794"/>
            <a:ext cx="8257309" cy="267238"/>
          </a:xfrm>
        </p:spPr>
        <p:txBody>
          <a:bodyPr>
            <a:normAutofit fontScale="90000"/>
          </a:bodyPr>
          <a:lstStyle/>
          <a:p>
            <a:r>
              <a:rPr lang="en-US" sz="1600" dirty="0"/>
              <a:t>SUMMARY OF EXPENDITURE BUDGET BY DEPARTMENT, ITEM AND FUNDING SOURCES-2021</a:t>
            </a:r>
          </a:p>
        </p:txBody>
      </p:sp>
      <p:graphicFrame>
        <p:nvGraphicFramePr>
          <p:cNvPr id="7" name="Table 6"/>
          <p:cNvGraphicFramePr>
            <a:graphicFrameLocks noGrp="1"/>
          </p:cNvGraphicFramePr>
          <p:nvPr>
            <p:extLst>
              <p:ext uri="{D42A27DB-BD31-4B8C-83A1-F6EECF244321}">
                <p14:modId xmlns:p14="http://schemas.microsoft.com/office/powerpoint/2010/main" val="3969919112"/>
              </p:ext>
            </p:extLst>
          </p:nvPr>
        </p:nvGraphicFramePr>
        <p:xfrm>
          <a:off x="46653" y="671804"/>
          <a:ext cx="8985382" cy="5843184"/>
        </p:xfrm>
        <a:graphic>
          <a:graphicData uri="http://schemas.openxmlformats.org/drawingml/2006/table">
            <a:tbl>
              <a:tblPr firstRow="1" firstCol="1" bandRow="1">
                <a:tableStyleId>{5C22544A-7EE6-4342-B048-85BDC9FD1C3A}</a:tableStyleId>
              </a:tblPr>
              <a:tblGrid>
                <a:gridCol w="326741">
                  <a:extLst>
                    <a:ext uri="{9D8B030D-6E8A-4147-A177-3AD203B41FA5}">
                      <a16:colId xmlns:a16="http://schemas.microsoft.com/office/drawing/2014/main" val="20000"/>
                    </a:ext>
                  </a:extLst>
                </a:gridCol>
                <a:gridCol w="1603535">
                  <a:extLst>
                    <a:ext uri="{9D8B030D-6E8A-4147-A177-3AD203B41FA5}">
                      <a16:colId xmlns:a16="http://schemas.microsoft.com/office/drawing/2014/main" val="20001"/>
                    </a:ext>
                  </a:extLst>
                </a:gridCol>
                <a:gridCol w="662195">
                  <a:extLst>
                    <a:ext uri="{9D8B030D-6E8A-4147-A177-3AD203B41FA5}">
                      <a16:colId xmlns:a16="http://schemas.microsoft.com/office/drawing/2014/main" val="20002"/>
                    </a:ext>
                  </a:extLst>
                </a:gridCol>
                <a:gridCol w="631857">
                  <a:extLst>
                    <a:ext uri="{9D8B030D-6E8A-4147-A177-3AD203B41FA5}">
                      <a16:colId xmlns:a16="http://schemas.microsoft.com/office/drawing/2014/main" val="20003"/>
                    </a:ext>
                  </a:extLst>
                </a:gridCol>
                <a:gridCol w="624937">
                  <a:extLst>
                    <a:ext uri="{9D8B030D-6E8A-4147-A177-3AD203B41FA5}">
                      <a16:colId xmlns:a16="http://schemas.microsoft.com/office/drawing/2014/main" val="20004"/>
                    </a:ext>
                  </a:extLst>
                </a:gridCol>
                <a:gridCol w="638777">
                  <a:extLst>
                    <a:ext uri="{9D8B030D-6E8A-4147-A177-3AD203B41FA5}">
                      <a16:colId xmlns:a16="http://schemas.microsoft.com/office/drawing/2014/main" val="20005"/>
                    </a:ext>
                  </a:extLst>
                </a:gridCol>
                <a:gridCol w="602923">
                  <a:extLst>
                    <a:ext uri="{9D8B030D-6E8A-4147-A177-3AD203B41FA5}">
                      <a16:colId xmlns:a16="http://schemas.microsoft.com/office/drawing/2014/main" val="20006"/>
                    </a:ext>
                  </a:extLst>
                </a:gridCol>
                <a:gridCol w="620849">
                  <a:extLst>
                    <a:ext uri="{9D8B030D-6E8A-4147-A177-3AD203B41FA5}">
                      <a16:colId xmlns:a16="http://schemas.microsoft.com/office/drawing/2014/main" val="20007"/>
                    </a:ext>
                  </a:extLst>
                </a:gridCol>
                <a:gridCol w="620849">
                  <a:extLst>
                    <a:ext uri="{9D8B030D-6E8A-4147-A177-3AD203B41FA5}">
                      <a16:colId xmlns:a16="http://schemas.microsoft.com/office/drawing/2014/main" val="20008"/>
                    </a:ext>
                  </a:extLst>
                </a:gridCol>
                <a:gridCol w="620849">
                  <a:extLst>
                    <a:ext uri="{9D8B030D-6E8A-4147-A177-3AD203B41FA5}">
                      <a16:colId xmlns:a16="http://schemas.microsoft.com/office/drawing/2014/main" val="20009"/>
                    </a:ext>
                  </a:extLst>
                </a:gridCol>
                <a:gridCol w="677290">
                  <a:extLst>
                    <a:ext uri="{9D8B030D-6E8A-4147-A177-3AD203B41FA5}">
                      <a16:colId xmlns:a16="http://schemas.microsoft.com/office/drawing/2014/main" val="20010"/>
                    </a:ext>
                  </a:extLst>
                </a:gridCol>
                <a:gridCol w="677290">
                  <a:extLst>
                    <a:ext uri="{9D8B030D-6E8A-4147-A177-3AD203B41FA5}">
                      <a16:colId xmlns:a16="http://schemas.microsoft.com/office/drawing/2014/main" val="20011"/>
                    </a:ext>
                  </a:extLst>
                </a:gridCol>
                <a:gridCol w="677290">
                  <a:extLst>
                    <a:ext uri="{9D8B030D-6E8A-4147-A177-3AD203B41FA5}">
                      <a16:colId xmlns:a16="http://schemas.microsoft.com/office/drawing/2014/main" val="20012"/>
                    </a:ext>
                  </a:extLst>
                </a:gridCol>
              </a:tblGrid>
              <a:tr h="372594">
                <a:tc rowSpan="2">
                  <a:txBody>
                    <a:bodyPr/>
                    <a:lstStyle/>
                    <a:p>
                      <a:pPr marL="0" marR="0">
                        <a:lnSpc>
                          <a:spcPct val="115000"/>
                        </a:lnSpc>
                        <a:spcBef>
                          <a:spcPts val="0"/>
                        </a:spcBef>
                        <a:spcAft>
                          <a:spcPts val="0"/>
                        </a:spcAft>
                      </a:pPr>
                      <a:r>
                        <a:rPr lang="en-US" sz="1100" b="1" dirty="0">
                          <a:solidFill>
                            <a:schemeClr val="tx1"/>
                          </a:solidFill>
                          <a:effectLst/>
                        </a:rPr>
                        <a:t> </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marL="0" marR="0">
                        <a:lnSpc>
                          <a:spcPct val="115000"/>
                        </a:lnSpc>
                        <a:spcBef>
                          <a:spcPts val="0"/>
                        </a:spcBef>
                        <a:spcAft>
                          <a:spcPts val="0"/>
                        </a:spcAft>
                      </a:pPr>
                      <a:r>
                        <a:rPr lang="en-US" sz="1100" b="1" dirty="0">
                          <a:solidFill>
                            <a:schemeClr val="tx1"/>
                          </a:solidFill>
                          <a:effectLst/>
                        </a:rPr>
                        <a:t>Department</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marL="0" marR="0">
                        <a:lnSpc>
                          <a:spcPct val="115000"/>
                        </a:lnSpc>
                        <a:spcBef>
                          <a:spcPts val="0"/>
                        </a:spcBef>
                        <a:spcAft>
                          <a:spcPts val="0"/>
                        </a:spcAft>
                      </a:pPr>
                      <a:r>
                        <a:rPr lang="en-US" sz="1100" b="1" dirty="0">
                          <a:solidFill>
                            <a:schemeClr val="tx1"/>
                          </a:solidFill>
                          <a:effectLst/>
                        </a:rPr>
                        <a:t>Compensation</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marL="0" marR="0">
                        <a:lnSpc>
                          <a:spcPct val="115000"/>
                        </a:lnSpc>
                        <a:spcBef>
                          <a:spcPts val="0"/>
                        </a:spcBef>
                        <a:spcAft>
                          <a:spcPts val="0"/>
                        </a:spcAft>
                      </a:pPr>
                      <a:r>
                        <a:rPr lang="en-US" sz="1100" b="1" dirty="0">
                          <a:solidFill>
                            <a:schemeClr val="tx1"/>
                          </a:solidFill>
                          <a:effectLst/>
                        </a:rPr>
                        <a:t>Goods and services</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marL="0" marR="0">
                        <a:lnSpc>
                          <a:spcPct val="115000"/>
                        </a:lnSpc>
                        <a:spcBef>
                          <a:spcPts val="0"/>
                        </a:spcBef>
                        <a:spcAft>
                          <a:spcPts val="0"/>
                        </a:spcAft>
                      </a:pPr>
                      <a:r>
                        <a:rPr lang="en-US" sz="1100" b="1" dirty="0">
                          <a:solidFill>
                            <a:schemeClr val="tx1"/>
                          </a:solidFill>
                          <a:effectLst/>
                        </a:rPr>
                        <a:t>Assets</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pPr marL="0" marR="0">
                        <a:lnSpc>
                          <a:spcPct val="115000"/>
                        </a:lnSpc>
                        <a:spcBef>
                          <a:spcPts val="0"/>
                        </a:spcBef>
                        <a:spcAft>
                          <a:spcPts val="0"/>
                        </a:spcAft>
                      </a:pPr>
                      <a:r>
                        <a:rPr lang="en-US" sz="1100" b="1" dirty="0">
                          <a:solidFill>
                            <a:schemeClr val="tx1"/>
                          </a:solidFill>
                          <a:effectLst/>
                        </a:rPr>
                        <a:t>Total</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6">
                  <a:txBody>
                    <a:bodyPr/>
                    <a:lstStyle/>
                    <a:p>
                      <a:pPr marL="0" marR="0">
                        <a:lnSpc>
                          <a:spcPct val="115000"/>
                        </a:lnSpc>
                        <a:spcBef>
                          <a:spcPts val="0"/>
                        </a:spcBef>
                        <a:spcAft>
                          <a:spcPts val="0"/>
                        </a:spcAft>
                      </a:pPr>
                      <a:r>
                        <a:rPr lang="en-US" sz="1100" b="1" dirty="0">
                          <a:solidFill>
                            <a:schemeClr val="tx1"/>
                          </a:solidFill>
                          <a:effectLst/>
                        </a:rPr>
                        <a:t>             Funding  (indicate amount against the funding source)</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marL="0" marR="0">
                        <a:lnSpc>
                          <a:spcPct val="115000"/>
                        </a:lnSpc>
                        <a:spcBef>
                          <a:spcPts val="0"/>
                        </a:spcBef>
                        <a:spcAft>
                          <a:spcPts val="0"/>
                        </a:spcAft>
                      </a:pPr>
                      <a:r>
                        <a:rPr lang="en-US" sz="1100" b="1" dirty="0">
                          <a:solidFill>
                            <a:schemeClr val="tx1"/>
                          </a:solidFill>
                          <a:effectLst/>
                        </a:rPr>
                        <a:t>Total</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65072">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nSpc>
                          <a:spcPct val="115000"/>
                        </a:lnSpc>
                        <a:spcBef>
                          <a:spcPts val="0"/>
                        </a:spcBef>
                        <a:spcAft>
                          <a:spcPts val="0"/>
                        </a:spcAft>
                      </a:pPr>
                      <a:r>
                        <a:rPr lang="en-US" sz="1100" b="1" dirty="0">
                          <a:solidFill>
                            <a:schemeClr val="tx1"/>
                          </a:solidFill>
                          <a:effectLst/>
                        </a:rPr>
                        <a:t>Assembly’s IGF</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rPr>
                        <a:t>GOG  </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rPr>
                        <a:t>DACF</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rPr>
                        <a:t>DACF-RFG</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rPr>
                        <a:t>Secondary</a:t>
                      </a:r>
                      <a:r>
                        <a:rPr lang="en-US" sz="1100" b="1" baseline="0" dirty="0">
                          <a:solidFill>
                            <a:schemeClr val="tx1"/>
                          </a:solidFill>
                          <a:effectLst/>
                        </a:rPr>
                        <a:t> Cities</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rPr>
                        <a:t>OTHERS</a:t>
                      </a:r>
                      <a:endParaRPr lang="en-US" sz="1100" b="1" dirty="0">
                        <a:solidFill>
                          <a:schemeClr val="tx1"/>
                        </a:solidFill>
                        <a:effectLst/>
                        <a:latin typeface="Calibri"/>
                        <a:ea typeface="Calibri"/>
                        <a:cs typeface="Times New Roman"/>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US"/>
                    </a:p>
                  </a:txBody>
                  <a:tcPr/>
                </a:tc>
                <a:extLst>
                  <a:ext uri="{0D108BD9-81ED-4DB2-BD59-A6C34878D82A}">
                    <a16:rowId xmlns:a16="http://schemas.microsoft.com/office/drawing/2014/main" val="10001"/>
                  </a:ext>
                </a:extLst>
              </a:tr>
              <a:tr h="352508">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1</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Central Administration</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960,413.48</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967,233.00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1,927,646.48</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165,000.00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943,787.48</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683,000.00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45,859.00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90,000.00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1,927,646.48</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80144">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2</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Works department</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75,446.94</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50,512.00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1,017,961.60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1,143,920.54</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13,000.00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91,958.94</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968,961.60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70,000.00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1,143,920.54</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69551">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3</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Department of Agriculture</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368,574.96</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337,500.00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706,074.96</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10,000.00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391,440.96</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70,000.00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234,634.00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706,074.96</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529722">
                <a:tc>
                  <a:txBody>
                    <a:bodyPr/>
                    <a:lstStyle/>
                    <a:p>
                      <a:pPr marL="0" marR="0">
                        <a:lnSpc>
                          <a:spcPct val="115000"/>
                        </a:lnSpc>
                        <a:spcBef>
                          <a:spcPts val="0"/>
                        </a:spcBef>
                        <a:spcAft>
                          <a:spcPts val="0"/>
                        </a:spcAft>
                      </a:pPr>
                      <a:endParaRPr lang="en-US" sz="1100" b="1" dirty="0">
                        <a:solidFill>
                          <a:schemeClr val="tx1"/>
                        </a:solidFill>
                        <a:effectLst/>
                        <a:latin typeface="Times New Roman" panose="02020603050405020304" pitchFamily="18" charset="0"/>
                        <a:cs typeface="Times New Roman" panose="02020603050405020304" pitchFamily="18" charset="0"/>
                      </a:endParaRPr>
                    </a:p>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4</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endParaRPr lang="en-US" sz="900" b="1" dirty="0">
                        <a:solidFill>
                          <a:schemeClr val="tx1"/>
                        </a:solidFill>
                        <a:effectLst/>
                        <a:latin typeface="Times New Roman" panose="02020603050405020304" pitchFamily="18" charset="0"/>
                        <a:cs typeface="Times New Roman" panose="02020603050405020304" pitchFamily="18" charset="0"/>
                      </a:endParaRPr>
                    </a:p>
                    <a:p>
                      <a:pPr marL="0" marR="0">
                        <a:lnSpc>
                          <a:spcPct val="115000"/>
                        </a:lnSpc>
                        <a:spcBef>
                          <a:spcPts val="0"/>
                        </a:spcBef>
                        <a:spcAft>
                          <a:spcPts val="0"/>
                        </a:spcAft>
                      </a:pPr>
                      <a:r>
                        <a:rPr lang="en-US" sz="900" b="1" dirty="0">
                          <a:solidFill>
                            <a:schemeClr val="tx1"/>
                          </a:solidFill>
                          <a:effectLst/>
                          <a:latin typeface="Times New Roman" panose="02020603050405020304" pitchFamily="18" charset="0"/>
                          <a:cs typeface="Times New Roman" panose="02020603050405020304" pitchFamily="18" charset="0"/>
                        </a:rPr>
                        <a:t>Department of Social Welfare and Community Development</a:t>
                      </a:r>
                      <a:endParaRPr lang="en-US" sz="9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108,119.33</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435,703.00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543,822.33</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123,822.33</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400,000.00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543,822.33</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177073">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5</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Legal</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177073">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6</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Waste management</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177073">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7</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Urban Roads</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177073">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8</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Budget and rating</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177073">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11</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Transport</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177073">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 </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Schedule 2</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177073">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9</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Physical Planning </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85,822.17</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264,868.00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350,690.17</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15,000.00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97,690.17</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238,000.00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350,690.17</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280144">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10</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Trade and Industry </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60,000.00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262,000.00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322,000.00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62,000.00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60,000.00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200,000.00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322,000.00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177073">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12</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Finance</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69551">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13</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Education youth and sports</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216,157.52</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1,570,940.97</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1,787,098.49</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731,154.49</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1,055,944.00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60,000.00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1,787,098.49</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69551">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14</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Disaster Prevention and Management</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65,000.00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30,000.00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95,000.00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95,000.00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95,000.00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69551">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15</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Natural resource conservation</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280144">
                <a:tc>
                  <a:txBody>
                    <a:bodyPr/>
                    <a:lstStyle/>
                    <a:p>
                      <a:pPr marL="0" marR="0">
                        <a:lnSpc>
                          <a:spcPct val="115000"/>
                        </a:lnSpc>
                        <a:spcBef>
                          <a:spcPts val="0"/>
                        </a:spcBef>
                        <a:spcAft>
                          <a:spcPts val="0"/>
                        </a:spcAft>
                      </a:pPr>
                      <a:r>
                        <a:rPr lang="en-US" sz="1100" b="1">
                          <a:solidFill>
                            <a:schemeClr val="tx1"/>
                          </a:solidFill>
                          <a:effectLst/>
                          <a:latin typeface="Times New Roman" panose="02020603050405020304" pitchFamily="18" charset="0"/>
                          <a:cs typeface="Times New Roman" panose="02020603050405020304" pitchFamily="18" charset="0"/>
                        </a:rPr>
                        <a:t>16</a:t>
                      </a:r>
                      <a:endParaRPr lang="en-US" sz="1100" b="1">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Health</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379,771.82</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694,988.09</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1,074,759.91</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31,000.00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701,759.91</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a:solidFill>
                            <a:srgbClr val="000000"/>
                          </a:solidFill>
                          <a:effectLst/>
                          <a:latin typeface="Times New Roman" panose="02020603050405020304" pitchFamily="18" charset="0"/>
                          <a:cs typeface="Times New Roman" panose="02020603050405020304" pitchFamily="18" charset="0"/>
                        </a:rPr>
                        <a:t>342,000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0" i="0" u="none" strike="noStrike" dirty="0">
                          <a:solidFill>
                            <a:srgbClr val="000000"/>
                          </a:solidFill>
                          <a:effectLst/>
                          <a:latin typeface="Times New Roman" panose="02020603050405020304" pitchFamily="18" charset="0"/>
                          <a:cs typeface="Times New Roman" panose="02020603050405020304" pitchFamily="18" charset="0"/>
                        </a:rPr>
                        <a:t>1,074,759.91</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280144">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 </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r>
                        <a:rPr lang="en-US" sz="1100" b="1" dirty="0">
                          <a:solidFill>
                            <a:schemeClr val="tx1"/>
                          </a:solidFill>
                          <a:effectLst/>
                          <a:latin typeface="Times New Roman" panose="02020603050405020304" pitchFamily="18" charset="0"/>
                          <a:cs typeface="Times New Roman" panose="02020603050405020304" pitchFamily="18" charset="0"/>
                        </a:rPr>
                        <a:t>TOTALS</a:t>
                      </a:r>
                      <a:endParaRPr lang="en-US" sz="1100" b="1" dirty="0">
                        <a:solidFill>
                          <a:schemeClr val="tx1"/>
                        </a:solidFill>
                        <a:effectLst/>
                        <a:latin typeface="Times New Roman" panose="02020603050405020304" pitchFamily="18" charset="0"/>
                        <a:ea typeface="Calibri"/>
                        <a:cs typeface="Times New Roman" panose="02020603050405020304" pitchFamily="18" charset="0"/>
                      </a:endParaRPr>
                    </a:p>
                  </a:txBody>
                  <a:tcPr marL="55001" marR="55001"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1" i="0" u="none" strike="noStrike">
                          <a:solidFill>
                            <a:srgbClr val="000000"/>
                          </a:solidFill>
                          <a:effectLst/>
                          <a:latin typeface="Times New Roman" panose="02020603050405020304" pitchFamily="18" charset="0"/>
                          <a:cs typeface="Times New Roman" panose="02020603050405020304" pitchFamily="18" charset="0"/>
                        </a:rPr>
                        <a:t>1,598,376.88</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1" i="0" u="none" strike="noStrike" dirty="0">
                          <a:solidFill>
                            <a:srgbClr val="000000"/>
                          </a:solidFill>
                          <a:effectLst/>
                          <a:latin typeface="Times New Roman" panose="02020603050405020304" pitchFamily="18" charset="0"/>
                          <a:cs typeface="Times New Roman" panose="02020603050405020304" pitchFamily="18" charset="0"/>
                        </a:rPr>
                        <a:t>2,740,745</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1" i="0" u="none" strike="noStrike" dirty="0">
                          <a:solidFill>
                            <a:srgbClr val="000000"/>
                          </a:solidFill>
                          <a:effectLst/>
                          <a:latin typeface="Times New Roman" panose="02020603050405020304" pitchFamily="18" charset="0"/>
                          <a:cs typeface="Times New Roman" panose="02020603050405020304" pitchFamily="18" charset="0"/>
                        </a:rPr>
                        <a:t>3,5151,891.00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1" i="0" u="none" strike="noStrike">
                          <a:solidFill>
                            <a:srgbClr val="000000"/>
                          </a:solidFill>
                          <a:effectLst/>
                          <a:latin typeface="Times New Roman" panose="02020603050405020304" pitchFamily="18" charset="0"/>
                          <a:cs typeface="Times New Roman" panose="02020603050405020304" pitchFamily="18" charset="0"/>
                        </a:rPr>
                        <a:t>7,891,012.88</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1" i="0" u="none" strike="noStrike">
                          <a:solidFill>
                            <a:srgbClr val="000000"/>
                          </a:solidFill>
                          <a:effectLst/>
                          <a:latin typeface="Times New Roman" panose="02020603050405020304" pitchFamily="18" charset="0"/>
                          <a:cs typeface="Times New Roman" panose="02020603050405020304" pitchFamily="18" charset="0"/>
                        </a:rPr>
                        <a:t>306,000.00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1" i="0" u="none" strike="noStrike">
                          <a:solidFill>
                            <a:srgbClr val="000000"/>
                          </a:solidFill>
                          <a:effectLst/>
                          <a:latin typeface="Times New Roman" panose="02020603050405020304" pitchFamily="18" charset="0"/>
                          <a:cs typeface="Times New Roman" panose="02020603050405020304" pitchFamily="18" charset="0"/>
                        </a:rPr>
                        <a:t>1,648,699.88</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1" i="0" u="none" strike="noStrike">
                          <a:solidFill>
                            <a:srgbClr val="000000"/>
                          </a:solidFill>
                          <a:effectLst/>
                          <a:latin typeface="Times New Roman" panose="02020603050405020304" pitchFamily="18" charset="0"/>
                          <a:cs typeface="Times New Roman" panose="02020603050405020304" pitchFamily="18" charset="0"/>
                        </a:rPr>
                        <a:t>3,557,876.00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1" i="0" u="none" strike="noStrike">
                          <a:solidFill>
                            <a:srgbClr val="000000"/>
                          </a:solidFill>
                          <a:effectLst/>
                          <a:latin typeface="Times New Roman" panose="02020603050405020304" pitchFamily="18" charset="0"/>
                          <a:cs typeface="Times New Roman" panose="02020603050405020304" pitchFamily="18" charset="0"/>
                        </a:rPr>
                        <a:t>1,181,803.00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900" b="1" i="0" u="none" strike="noStrike">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1" i="0" u="none" strike="noStrike" dirty="0">
                          <a:solidFill>
                            <a:srgbClr val="000000"/>
                          </a:solidFill>
                          <a:effectLst/>
                          <a:latin typeface="Times New Roman" panose="02020603050405020304" pitchFamily="18" charset="0"/>
                          <a:cs typeface="Times New Roman" panose="02020603050405020304" pitchFamily="18" charset="0"/>
                        </a:rPr>
                        <a:t>1,196,634.00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en-US" sz="900" b="1" i="0" u="none" strike="noStrike" dirty="0">
                          <a:solidFill>
                            <a:srgbClr val="000000"/>
                          </a:solidFill>
                          <a:effectLst/>
                          <a:latin typeface="Times New Roman" panose="02020603050405020304" pitchFamily="18" charset="0"/>
                          <a:cs typeface="Times New Roman" panose="02020603050405020304" pitchFamily="18" charset="0"/>
                        </a:rPr>
                        <a:t>7,891,012.88</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bl>
          </a:graphicData>
        </a:graphic>
      </p:graphicFrame>
    </p:spTree>
    <p:extLst>
      <p:ext uri="{BB962C8B-B14F-4D97-AF65-F5344CB8AC3E}">
        <p14:creationId xmlns:p14="http://schemas.microsoft.com/office/powerpoint/2010/main" val="234394785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84</a:t>
            </a:fld>
            <a:endParaRPr lang="en-GB"/>
          </a:p>
        </p:txBody>
      </p:sp>
      <p:sp>
        <p:nvSpPr>
          <p:cNvPr id="6" name="Title 2"/>
          <p:cNvSpPr>
            <a:spLocks noGrp="1"/>
          </p:cNvSpPr>
          <p:nvPr>
            <p:ph type="title"/>
          </p:nvPr>
        </p:nvSpPr>
        <p:spPr>
          <a:xfrm>
            <a:off x="477183" y="227800"/>
            <a:ext cx="8382000" cy="346364"/>
          </a:xfrm>
        </p:spPr>
        <p:txBody>
          <a:bodyPr>
            <a:noAutofit/>
          </a:bodyPr>
          <a:lstStyle/>
          <a:p>
            <a:r>
              <a:rPr lang="en-US" sz="1800" dirty="0"/>
              <a:t>Projects and Programs For 2021 and Corresponding Cost And Justification</a:t>
            </a:r>
          </a:p>
        </p:txBody>
      </p:sp>
      <p:graphicFrame>
        <p:nvGraphicFramePr>
          <p:cNvPr id="7" name="Table 6"/>
          <p:cNvGraphicFramePr>
            <a:graphicFrameLocks noGrp="1"/>
          </p:cNvGraphicFramePr>
          <p:nvPr>
            <p:extLst>
              <p:ext uri="{D42A27DB-BD31-4B8C-83A1-F6EECF244321}">
                <p14:modId xmlns:p14="http://schemas.microsoft.com/office/powerpoint/2010/main" val="248324273"/>
              </p:ext>
            </p:extLst>
          </p:nvPr>
        </p:nvGraphicFramePr>
        <p:xfrm>
          <a:off x="0" y="574166"/>
          <a:ext cx="9144001" cy="5810288"/>
        </p:xfrm>
        <a:graphic>
          <a:graphicData uri="http://schemas.openxmlformats.org/drawingml/2006/table">
            <a:tbl>
              <a:tblPr firstRow="1" firstCol="1" bandRow="1">
                <a:tableStyleId>{5C22544A-7EE6-4342-B048-85BDC9FD1C3A}</a:tableStyleId>
              </a:tblPr>
              <a:tblGrid>
                <a:gridCol w="2481943">
                  <a:extLst>
                    <a:ext uri="{9D8B030D-6E8A-4147-A177-3AD203B41FA5}">
                      <a16:colId xmlns:a16="http://schemas.microsoft.com/office/drawing/2014/main" val="20000"/>
                    </a:ext>
                  </a:extLst>
                </a:gridCol>
                <a:gridCol w="531845">
                  <a:extLst>
                    <a:ext uri="{9D8B030D-6E8A-4147-A177-3AD203B41FA5}">
                      <a16:colId xmlns:a16="http://schemas.microsoft.com/office/drawing/2014/main" val="20001"/>
                    </a:ext>
                  </a:extLst>
                </a:gridCol>
                <a:gridCol w="559836">
                  <a:extLst>
                    <a:ext uri="{9D8B030D-6E8A-4147-A177-3AD203B41FA5}">
                      <a16:colId xmlns:a16="http://schemas.microsoft.com/office/drawing/2014/main" val="20002"/>
                    </a:ext>
                  </a:extLst>
                </a:gridCol>
                <a:gridCol w="923731">
                  <a:extLst>
                    <a:ext uri="{9D8B030D-6E8A-4147-A177-3AD203B41FA5}">
                      <a16:colId xmlns:a16="http://schemas.microsoft.com/office/drawing/2014/main" val="20003"/>
                    </a:ext>
                  </a:extLst>
                </a:gridCol>
                <a:gridCol w="653143">
                  <a:extLst>
                    <a:ext uri="{9D8B030D-6E8A-4147-A177-3AD203B41FA5}">
                      <a16:colId xmlns:a16="http://schemas.microsoft.com/office/drawing/2014/main" val="20004"/>
                    </a:ext>
                  </a:extLst>
                </a:gridCol>
                <a:gridCol w="503853">
                  <a:extLst>
                    <a:ext uri="{9D8B030D-6E8A-4147-A177-3AD203B41FA5}">
                      <a16:colId xmlns:a16="http://schemas.microsoft.com/office/drawing/2014/main" val="20005"/>
                    </a:ext>
                  </a:extLst>
                </a:gridCol>
                <a:gridCol w="587829">
                  <a:extLst>
                    <a:ext uri="{9D8B030D-6E8A-4147-A177-3AD203B41FA5}">
                      <a16:colId xmlns:a16="http://schemas.microsoft.com/office/drawing/2014/main" val="20006"/>
                    </a:ext>
                  </a:extLst>
                </a:gridCol>
                <a:gridCol w="908905">
                  <a:extLst>
                    <a:ext uri="{9D8B030D-6E8A-4147-A177-3AD203B41FA5}">
                      <a16:colId xmlns:a16="http://schemas.microsoft.com/office/drawing/2014/main" val="20007"/>
                    </a:ext>
                  </a:extLst>
                </a:gridCol>
                <a:gridCol w="1992916">
                  <a:extLst>
                    <a:ext uri="{9D8B030D-6E8A-4147-A177-3AD203B41FA5}">
                      <a16:colId xmlns:a16="http://schemas.microsoft.com/office/drawing/2014/main" val="20008"/>
                    </a:ext>
                  </a:extLst>
                </a:gridCol>
              </a:tblGrid>
              <a:tr h="939394">
                <a:tc>
                  <a:txBody>
                    <a:bodyPr/>
                    <a:lstStyle/>
                    <a:p>
                      <a:pPr marL="0" marR="0" algn="l">
                        <a:lnSpc>
                          <a:spcPct val="115000"/>
                        </a:lnSpc>
                        <a:spcBef>
                          <a:spcPts val="0"/>
                        </a:spcBef>
                        <a:spcAft>
                          <a:spcPts val="0"/>
                        </a:spcAft>
                      </a:pPr>
                      <a:r>
                        <a:rPr lang="en-US" sz="1100" b="0" dirty="0">
                          <a:solidFill>
                            <a:schemeClr val="tx1"/>
                          </a:solidFill>
                          <a:effectLst/>
                        </a:rPr>
                        <a:t>List all </a:t>
                      </a:r>
                    </a:p>
                    <a:p>
                      <a:pPr marL="0" marR="0" algn="l">
                        <a:lnSpc>
                          <a:spcPct val="115000"/>
                        </a:lnSpc>
                        <a:spcBef>
                          <a:spcPts val="0"/>
                        </a:spcBef>
                        <a:spcAft>
                          <a:spcPts val="0"/>
                        </a:spcAft>
                      </a:pPr>
                      <a:r>
                        <a:rPr lang="en-US" sz="1100" b="0" dirty="0">
                          <a:solidFill>
                            <a:schemeClr val="tx1"/>
                          </a:solidFill>
                          <a:effectLst/>
                        </a:rPr>
                        <a:t>Projects</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IGF</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GOG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DACF</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DDF/ DACF RFG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UDG</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Other Donor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Total Budget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Justification- What do you intend to achieve with the </a:t>
                      </a:r>
                      <a:r>
                        <a:rPr lang="en-US" sz="1100" b="0" dirty="0" err="1">
                          <a:solidFill>
                            <a:schemeClr val="tx1"/>
                          </a:solidFill>
                          <a:effectLst/>
                        </a:rPr>
                        <a:t>programmes</a:t>
                      </a:r>
                      <a:r>
                        <a:rPr lang="en-US" sz="1100" b="0" dirty="0">
                          <a:solidFill>
                            <a:schemeClr val="tx1"/>
                          </a:solidFill>
                          <a:effectLst/>
                        </a:rPr>
                        <a:t>/projects and how does this link to your objectives?</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15439">
                <a:tc>
                  <a:txBody>
                    <a:bodyPr/>
                    <a:lstStyle/>
                    <a:p>
                      <a:pPr algn="l"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INFRASTRUCTURE DELIVERY AND MANAGEMENT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5980">
                <a:tc>
                  <a:txBody>
                    <a:bodyPr/>
                    <a:lstStyle/>
                    <a:p>
                      <a:pPr algn="l"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SP2.2 Infrastructure Development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a:solidFill>
                            <a:sysClr val="windowText" lastClr="000000"/>
                          </a:solidFill>
                          <a:effectLst/>
                          <a:latin typeface="Times New Roman" panose="02020603050405020304" pitchFamily="18" charset="0"/>
                          <a:cs typeface="Times New Roman" panose="02020603050405020304" pitchFamily="18" charset="0"/>
                        </a:rPr>
                        <a:t> </a:t>
                      </a: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a:solidFill>
                            <a:sysClr val="windowText" lastClr="000000"/>
                          </a:solidFill>
                          <a:effectLst/>
                          <a:latin typeface="Times New Roman" panose="02020603050405020304" pitchFamily="18" charset="0"/>
                          <a:cs typeface="Times New Roman" panose="02020603050405020304" pitchFamily="18" charset="0"/>
                        </a:rPr>
                        <a:t> </a:t>
                      </a: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a:solidFill>
                            <a:sysClr val="windowText" lastClr="000000"/>
                          </a:solidFill>
                          <a:effectLst/>
                          <a:latin typeface="Times New Roman" panose="02020603050405020304" pitchFamily="18" charset="0"/>
                          <a:cs typeface="Times New Roman" panose="02020603050405020304" pitchFamily="18" charset="0"/>
                        </a:rPr>
                        <a:t> </a:t>
                      </a: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a:solidFill>
                            <a:sysClr val="windowText" lastClr="000000"/>
                          </a:solidFill>
                          <a:effectLst/>
                          <a:latin typeface="Times New Roman" panose="02020603050405020304" pitchFamily="18" charset="0"/>
                          <a:cs typeface="Times New Roman" panose="02020603050405020304" pitchFamily="18" charset="0"/>
                        </a:rPr>
                        <a:t> </a:t>
                      </a: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a:solidFill>
                            <a:sysClr val="windowText" lastClr="000000"/>
                          </a:solidFill>
                          <a:effectLst/>
                          <a:latin typeface="Times New Roman" panose="02020603050405020304" pitchFamily="18" charset="0"/>
                          <a:cs typeface="Times New Roman" panose="02020603050405020304" pitchFamily="18" charset="0"/>
                        </a:rPr>
                        <a:t> </a:t>
                      </a: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3942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 Construction of District Police Headquarters (Ground floor, Phase 1)</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452,174.00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452,174.00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400" dirty="0">
                          <a:solidFill>
                            <a:sysClr val="windowText" lastClr="000000"/>
                          </a:solidFill>
                          <a:effectLst/>
                          <a:latin typeface="Times New Roman" panose="02020603050405020304" pitchFamily="18" charset="0"/>
                          <a:cs typeface="Times New Roman" panose="02020603050405020304" pitchFamily="18" charset="0"/>
                        </a:rPr>
                        <a:t> To address the security concerns of the district</a:t>
                      </a:r>
                      <a:endParaRPr lang="en-US" sz="14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707319">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2. Spot improvement of 20Km feeder roads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80,000.00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rPr>
                        <a:t>30,000</a:t>
                      </a: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110,000.00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400" dirty="0">
                          <a:solidFill>
                            <a:sysClr val="windowText" lastClr="000000"/>
                          </a:solidFill>
                          <a:effectLst/>
                          <a:latin typeface="Times New Roman" panose="02020603050405020304" pitchFamily="18" charset="0"/>
                          <a:cs typeface="Times New Roman" panose="02020603050405020304" pitchFamily="18" charset="0"/>
                        </a:rPr>
                        <a:t>To link communities to each other. Farm </a:t>
                      </a:r>
                      <a:r>
                        <a:rPr lang="en-US" sz="1400" dirty="0" err="1">
                          <a:solidFill>
                            <a:sysClr val="windowText" lastClr="000000"/>
                          </a:solidFill>
                          <a:effectLst/>
                          <a:latin typeface="Times New Roman" panose="02020603050405020304" pitchFamily="18" charset="0"/>
                          <a:cs typeface="Times New Roman" panose="02020603050405020304" pitchFamily="18" charset="0"/>
                        </a:rPr>
                        <a:t>produse</a:t>
                      </a:r>
                      <a:r>
                        <a:rPr lang="en-US" sz="1400" dirty="0">
                          <a:solidFill>
                            <a:sysClr val="windowText" lastClr="000000"/>
                          </a:solidFill>
                          <a:effectLst/>
                          <a:latin typeface="Times New Roman" panose="02020603050405020304" pitchFamily="18" charset="0"/>
                          <a:cs typeface="Times New Roman" panose="02020603050405020304" pitchFamily="18" charset="0"/>
                        </a:rPr>
                        <a:t> to market </a:t>
                      </a:r>
                      <a:r>
                        <a:rPr lang="en-US" sz="1400" dirty="0" err="1">
                          <a:solidFill>
                            <a:sysClr val="windowText" lastClr="000000"/>
                          </a:solidFill>
                          <a:effectLst/>
                          <a:latin typeface="Times New Roman" panose="02020603050405020304" pitchFamily="18" charset="0"/>
                          <a:cs typeface="Times New Roman" panose="02020603050405020304" pitchFamily="18" charset="0"/>
                        </a:rPr>
                        <a:t>centres</a:t>
                      </a:r>
                      <a:endParaRPr lang="en-US" sz="14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707319">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3. Renovation of Budget, Planning and 2 other Officers Bungalows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60,000.00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60,000.00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400" dirty="0">
                          <a:solidFill>
                            <a:sysClr val="windowText" lastClr="000000"/>
                          </a:solidFill>
                          <a:effectLst/>
                          <a:latin typeface="Times New Roman" panose="02020603050405020304" pitchFamily="18" charset="0"/>
                          <a:ea typeface="Calibri"/>
                          <a:cs typeface="Times New Roman" panose="02020603050405020304" pitchFamily="18" charset="0"/>
                        </a:rPr>
                        <a:t>To accommodate officers for improved service delivery</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63942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4. Renovation of fence wall and provision of Security post at the Residency</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39,955.20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39,955.20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400" dirty="0">
                          <a:solidFill>
                            <a:sysClr val="windowText" lastClr="000000"/>
                          </a:solidFill>
                          <a:effectLst/>
                          <a:latin typeface="Times New Roman" panose="02020603050405020304" pitchFamily="18" charset="0"/>
                          <a:cs typeface="Times New Roman" panose="02020603050405020304" pitchFamily="18" charset="0"/>
                        </a:rPr>
                        <a:t> To improve security at the Residency</a:t>
                      </a:r>
                      <a:endParaRPr lang="en-US" sz="14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797872">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5. Electrical fencing and provision of CCTV cameras at the DCE's Residence</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35,000.00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35,000.00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400" dirty="0">
                          <a:solidFill>
                            <a:sysClr val="windowText" lastClr="000000"/>
                          </a:solidFill>
                          <a:effectLst/>
                          <a:latin typeface="Times New Roman" panose="02020603050405020304" pitchFamily="18" charset="0"/>
                          <a:cs typeface="Times New Roman" panose="02020603050405020304" pitchFamily="18" charset="0"/>
                        </a:rPr>
                        <a:t> To improve security at the Residency</a:t>
                      </a:r>
                      <a:endParaRPr lang="en-US" sz="14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216865">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6. Construction of fence wall at the DCD’s Bungalow</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         60,000.00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60,000.00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400" dirty="0">
                          <a:solidFill>
                            <a:sysClr val="windowText" lastClr="000000"/>
                          </a:solidFill>
                          <a:effectLst/>
                          <a:latin typeface="Times New Roman" panose="02020603050405020304" pitchFamily="18" charset="0"/>
                          <a:cs typeface="Times New Roman" panose="02020603050405020304" pitchFamily="18" charset="0"/>
                        </a:rPr>
                        <a:t> To improve security at the DCD’s bungalow</a:t>
                      </a:r>
                      <a:endParaRPr lang="en-US" sz="14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118311627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85</a:t>
            </a:fld>
            <a:endParaRPr lang="en-GB"/>
          </a:p>
        </p:txBody>
      </p:sp>
      <p:sp>
        <p:nvSpPr>
          <p:cNvPr id="6" name="Title 2"/>
          <p:cNvSpPr>
            <a:spLocks noGrp="1"/>
          </p:cNvSpPr>
          <p:nvPr>
            <p:ph type="title"/>
          </p:nvPr>
        </p:nvSpPr>
        <p:spPr>
          <a:xfrm>
            <a:off x="477183" y="227800"/>
            <a:ext cx="8382000" cy="346364"/>
          </a:xfrm>
        </p:spPr>
        <p:txBody>
          <a:bodyPr>
            <a:noAutofit/>
          </a:bodyPr>
          <a:lstStyle/>
          <a:p>
            <a:r>
              <a:rPr lang="en-US" sz="1800" dirty="0"/>
              <a:t>Projects and Programs For 2021 and Corresponding Cost And Justification</a:t>
            </a:r>
          </a:p>
        </p:txBody>
      </p:sp>
      <p:graphicFrame>
        <p:nvGraphicFramePr>
          <p:cNvPr id="7" name="Table 6"/>
          <p:cNvGraphicFramePr>
            <a:graphicFrameLocks noGrp="1"/>
          </p:cNvGraphicFramePr>
          <p:nvPr>
            <p:extLst>
              <p:ext uri="{D42A27DB-BD31-4B8C-83A1-F6EECF244321}">
                <p14:modId xmlns:p14="http://schemas.microsoft.com/office/powerpoint/2010/main" val="470033074"/>
              </p:ext>
            </p:extLst>
          </p:nvPr>
        </p:nvGraphicFramePr>
        <p:xfrm>
          <a:off x="0" y="574166"/>
          <a:ext cx="9144001" cy="6270961"/>
        </p:xfrm>
        <a:graphic>
          <a:graphicData uri="http://schemas.openxmlformats.org/drawingml/2006/table">
            <a:tbl>
              <a:tblPr firstRow="1" firstCol="1" bandRow="1">
                <a:tableStyleId>{5C22544A-7EE6-4342-B048-85BDC9FD1C3A}</a:tableStyleId>
              </a:tblPr>
              <a:tblGrid>
                <a:gridCol w="2481943">
                  <a:extLst>
                    <a:ext uri="{9D8B030D-6E8A-4147-A177-3AD203B41FA5}">
                      <a16:colId xmlns:a16="http://schemas.microsoft.com/office/drawing/2014/main" val="20000"/>
                    </a:ext>
                  </a:extLst>
                </a:gridCol>
                <a:gridCol w="531845">
                  <a:extLst>
                    <a:ext uri="{9D8B030D-6E8A-4147-A177-3AD203B41FA5}">
                      <a16:colId xmlns:a16="http://schemas.microsoft.com/office/drawing/2014/main" val="20001"/>
                    </a:ext>
                  </a:extLst>
                </a:gridCol>
                <a:gridCol w="559836">
                  <a:extLst>
                    <a:ext uri="{9D8B030D-6E8A-4147-A177-3AD203B41FA5}">
                      <a16:colId xmlns:a16="http://schemas.microsoft.com/office/drawing/2014/main" val="20002"/>
                    </a:ext>
                  </a:extLst>
                </a:gridCol>
                <a:gridCol w="923731">
                  <a:extLst>
                    <a:ext uri="{9D8B030D-6E8A-4147-A177-3AD203B41FA5}">
                      <a16:colId xmlns:a16="http://schemas.microsoft.com/office/drawing/2014/main" val="20003"/>
                    </a:ext>
                  </a:extLst>
                </a:gridCol>
                <a:gridCol w="653143">
                  <a:extLst>
                    <a:ext uri="{9D8B030D-6E8A-4147-A177-3AD203B41FA5}">
                      <a16:colId xmlns:a16="http://schemas.microsoft.com/office/drawing/2014/main" val="20004"/>
                    </a:ext>
                  </a:extLst>
                </a:gridCol>
                <a:gridCol w="503853">
                  <a:extLst>
                    <a:ext uri="{9D8B030D-6E8A-4147-A177-3AD203B41FA5}">
                      <a16:colId xmlns:a16="http://schemas.microsoft.com/office/drawing/2014/main" val="20005"/>
                    </a:ext>
                  </a:extLst>
                </a:gridCol>
                <a:gridCol w="587829">
                  <a:extLst>
                    <a:ext uri="{9D8B030D-6E8A-4147-A177-3AD203B41FA5}">
                      <a16:colId xmlns:a16="http://schemas.microsoft.com/office/drawing/2014/main" val="20006"/>
                    </a:ext>
                  </a:extLst>
                </a:gridCol>
                <a:gridCol w="908905">
                  <a:extLst>
                    <a:ext uri="{9D8B030D-6E8A-4147-A177-3AD203B41FA5}">
                      <a16:colId xmlns:a16="http://schemas.microsoft.com/office/drawing/2014/main" val="20007"/>
                    </a:ext>
                  </a:extLst>
                </a:gridCol>
                <a:gridCol w="1992916">
                  <a:extLst>
                    <a:ext uri="{9D8B030D-6E8A-4147-A177-3AD203B41FA5}">
                      <a16:colId xmlns:a16="http://schemas.microsoft.com/office/drawing/2014/main" val="20008"/>
                    </a:ext>
                  </a:extLst>
                </a:gridCol>
              </a:tblGrid>
              <a:tr h="939394">
                <a:tc>
                  <a:txBody>
                    <a:bodyPr/>
                    <a:lstStyle/>
                    <a:p>
                      <a:pPr marL="0" marR="0" algn="l">
                        <a:lnSpc>
                          <a:spcPct val="115000"/>
                        </a:lnSpc>
                        <a:spcBef>
                          <a:spcPts val="0"/>
                        </a:spcBef>
                        <a:spcAft>
                          <a:spcPts val="0"/>
                        </a:spcAft>
                      </a:pPr>
                      <a:r>
                        <a:rPr lang="en-US" sz="1100" b="0" dirty="0">
                          <a:solidFill>
                            <a:schemeClr val="tx1"/>
                          </a:solidFill>
                          <a:effectLst/>
                        </a:rPr>
                        <a:t>List all </a:t>
                      </a:r>
                    </a:p>
                    <a:p>
                      <a:pPr marL="0" marR="0" algn="l">
                        <a:lnSpc>
                          <a:spcPct val="115000"/>
                        </a:lnSpc>
                        <a:spcBef>
                          <a:spcPts val="0"/>
                        </a:spcBef>
                        <a:spcAft>
                          <a:spcPts val="0"/>
                        </a:spcAft>
                      </a:pPr>
                      <a:r>
                        <a:rPr lang="en-US" sz="1100" b="0" dirty="0">
                          <a:solidFill>
                            <a:schemeClr val="tx1"/>
                          </a:solidFill>
                          <a:effectLst/>
                        </a:rPr>
                        <a:t>Projects</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IGF</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GOG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DACF</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DDF/DACF RFG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UDG</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Other Donor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Total Budget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Justification- What do you intend to achieve with the </a:t>
                      </a:r>
                      <a:r>
                        <a:rPr lang="en-US" sz="1100" b="0" dirty="0" err="1">
                          <a:solidFill>
                            <a:schemeClr val="tx1"/>
                          </a:solidFill>
                          <a:effectLst/>
                        </a:rPr>
                        <a:t>programmes</a:t>
                      </a:r>
                      <a:r>
                        <a:rPr lang="en-US" sz="1100" b="0" dirty="0">
                          <a:solidFill>
                            <a:schemeClr val="tx1"/>
                          </a:solidFill>
                          <a:effectLst/>
                        </a:rPr>
                        <a:t>/projects and how does this link to your objectives?</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15439">
                <a:tc>
                  <a:txBody>
                    <a:bodyPr/>
                    <a:lstStyle/>
                    <a:p>
                      <a:pPr algn="l"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INFRASTRUCTURE DELIVERY AND MANAGEMENT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5980">
                <a:tc>
                  <a:txBody>
                    <a:bodyPr/>
                    <a:lstStyle/>
                    <a:p>
                      <a:pPr algn="l"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SP2.2 Infrastructure Development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a:solidFill>
                            <a:sysClr val="windowText" lastClr="000000"/>
                          </a:solidFill>
                          <a:effectLst/>
                          <a:latin typeface="Times New Roman" panose="02020603050405020304" pitchFamily="18" charset="0"/>
                          <a:cs typeface="Times New Roman" panose="02020603050405020304" pitchFamily="18" charset="0"/>
                        </a:rPr>
                        <a:t> </a:t>
                      </a: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a:solidFill>
                            <a:sysClr val="windowText" lastClr="000000"/>
                          </a:solidFill>
                          <a:effectLst/>
                          <a:latin typeface="Times New Roman" panose="02020603050405020304" pitchFamily="18" charset="0"/>
                          <a:cs typeface="Times New Roman" panose="02020603050405020304" pitchFamily="18" charset="0"/>
                        </a:rPr>
                        <a:t> </a:t>
                      </a: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a:solidFill>
                            <a:sysClr val="windowText" lastClr="000000"/>
                          </a:solidFill>
                          <a:effectLst/>
                          <a:latin typeface="Times New Roman" panose="02020603050405020304" pitchFamily="18" charset="0"/>
                          <a:cs typeface="Times New Roman" panose="02020603050405020304" pitchFamily="18" charset="0"/>
                        </a:rPr>
                        <a:t> </a:t>
                      </a: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a:solidFill>
                            <a:sysClr val="windowText" lastClr="000000"/>
                          </a:solidFill>
                          <a:effectLst/>
                          <a:latin typeface="Times New Roman" panose="02020603050405020304" pitchFamily="18" charset="0"/>
                          <a:cs typeface="Times New Roman" panose="02020603050405020304" pitchFamily="18" charset="0"/>
                        </a:rPr>
                        <a:t> </a:t>
                      </a: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a:solidFill>
                            <a:sysClr val="windowText" lastClr="000000"/>
                          </a:solidFill>
                          <a:effectLst/>
                          <a:latin typeface="Times New Roman" panose="02020603050405020304" pitchFamily="18" charset="0"/>
                          <a:cs typeface="Times New Roman" panose="02020603050405020304" pitchFamily="18" charset="0"/>
                        </a:rPr>
                        <a:t> </a:t>
                      </a: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3942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7. Repair and maintenance of 20No. Broken down boreholes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30,000.00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rPr>
                        <a:t>20,000</a:t>
                      </a: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50,000.00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a:cs typeface="Times New Roman" panose="02020603050405020304" pitchFamily="18" charset="0"/>
                      </a:endParaRPr>
                    </a:p>
                    <a:p>
                      <a:pPr marL="0" marR="0" algn="l">
                        <a:lnSpc>
                          <a:spcPct val="115000"/>
                        </a:lnSpc>
                        <a:spcBef>
                          <a:spcPts val="0"/>
                        </a:spcBef>
                        <a:spcAft>
                          <a:spcPts val="0"/>
                        </a:spcAft>
                      </a:pPr>
                      <a:r>
                        <a:rPr lang="en-US" sz="1400" dirty="0">
                          <a:solidFill>
                            <a:sysClr val="windowText" lastClr="000000"/>
                          </a:solidFill>
                          <a:effectLst/>
                          <a:latin typeface="Times New Roman" panose="02020603050405020304" pitchFamily="18" charset="0"/>
                          <a:ea typeface="Calibri"/>
                          <a:cs typeface="Times New Roman" panose="02020603050405020304" pitchFamily="18" charset="0"/>
                        </a:rPr>
                        <a:t>To provide water to the people</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707319">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8. Maintenance of streetlight in the district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30,000.00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rPr>
                        <a:t>20,000</a:t>
                      </a: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50,000.00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400" dirty="0">
                          <a:solidFill>
                            <a:sysClr val="windowText" lastClr="000000"/>
                          </a:solidFill>
                          <a:effectLst/>
                          <a:latin typeface="Times New Roman" panose="02020603050405020304" pitchFamily="18" charset="0"/>
                          <a:ea typeface="Calibri"/>
                          <a:cs typeface="Times New Roman" panose="02020603050405020304" pitchFamily="18" charset="0"/>
                        </a:rPr>
                        <a:t>To improve security conditions of the district</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707319">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9. Rehabilitation of District Assembly Hall (Phase 1)</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90,832.40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90,832.40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r>
                        <a:rPr lang="en-US" sz="1400" dirty="0">
                          <a:solidFill>
                            <a:sysClr val="windowText" lastClr="000000"/>
                          </a:solidFill>
                          <a:effectLst/>
                          <a:latin typeface="Times New Roman" panose="02020603050405020304" pitchFamily="18" charset="0"/>
                          <a:ea typeface="Calibri"/>
                          <a:cs typeface="Times New Roman" panose="02020603050405020304" pitchFamily="18" charset="0"/>
                        </a:rPr>
                        <a:t>To improve service delivery</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639427">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10. Procurement of Office furniture</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50,000.00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50,000.00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400" dirty="0">
                          <a:solidFill>
                            <a:sysClr val="windowText" lastClr="000000"/>
                          </a:solidFill>
                          <a:effectLst/>
                          <a:latin typeface="Times New Roman" panose="02020603050405020304" pitchFamily="18" charset="0"/>
                          <a:ea typeface="Calibri"/>
                          <a:cs typeface="Times New Roman" panose="02020603050405020304" pitchFamily="18" charset="0"/>
                        </a:rPr>
                        <a:t>To provide logistics for improve service delivery</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797872">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11. Installation of intercom in Assembly offices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20,000.00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20,000.00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a:cs typeface="Times New Roman" panose="02020603050405020304" pitchFamily="18" charset="0"/>
                      </a:endParaRPr>
                    </a:p>
                    <a:p>
                      <a:pPr marL="0" marR="0" algn="l">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a:cs typeface="Times New Roman" panose="02020603050405020304" pitchFamily="18" charset="0"/>
                      </a:endParaRPr>
                    </a:p>
                    <a:p>
                      <a:pPr marL="0" marR="0" algn="l">
                        <a:lnSpc>
                          <a:spcPct val="115000"/>
                        </a:lnSpc>
                        <a:spcBef>
                          <a:spcPts val="0"/>
                        </a:spcBef>
                        <a:spcAft>
                          <a:spcPts val="0"/>
                        </a:spcAft>
                      </a:pPr>
                      <a:r>
                        <a:rPr lang="en-US" sz="1400" dirty="0">
                          <a:solidFill>
                            <a:sysClr val="windowText" lastClr="000000"/>
                          </a:solidFill>
                          <a:effectLst/>
                          <a:latin typeface="Times New Roman" panose="02020603050405020304" pitchFamily="18" charset="0"/>
                          <a:ea typeface="Calibri"/>
                          <a:cs typeface="Times New Roman" panose="02020603050405020304" pitchFamily="18" charset="0"/>
                        </a:rPr>
                        <a:t>To improve service delivery</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216865">
                <a:tc>
                  <a:txBody>
                    <a:bodyPr/>
                    <a:lstStyle/>
                    <a:p>
                      <a:pPr algn="l"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12. Renovation of NADMO Office Block</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imes New Roman" panose="02020603050405020304" pitchFamily="18" charset="0"/>
                          <a:cs typeface="Times New Roman" panose="02020603050405020304" pitchFamily="18" charset="0"/>
                        </a:rPr>
                        <a:t>30,000.00</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4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30,000.00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400" dirty="0">
                          <a:solidFill>
                            <a:sysClr val="windowText" lastClr="000000"/>
                          </a:solidFill>
                          <a:effectLst/>
                          <a:latin typeface="Times New Roman" panose="02020603050405020304" pitchFamily="18" charset="0"/>
                          <a:ea typeface="Calibri"/>
                          <a:cs typeface="Times New Roman" panose="02020603050405020304" pitchFamily="18" charset="0"/>
                        </a:rPr>
                        <a:t>To equip Officers responsible for preventing disaster</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10683451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86</a:t>
            </a:fld>
            <a:endParaRPr lang="en-GB"/>
          </a:p>
        </p:txBody>
      </p:sp>
      <p:sp>
        <p:nvSpPr>
          <p:cNvPr id="6" name="Title 2"/>
          <p:cNvSpPr>
            <a:spLocks noGrp="1"/>
          </p:cNvSpPr>
          <p:nvPr>
            <p:ph type="title"/>
          </p:nvPr>
        </p:nvSpPr>
        <p:spPr>
          <a:xfrm>
            <a:off x="477183" y="227800"/>
            <a:ext cx="8382000" cy="346364"/>
          </a:xfrm>
        </p:spPr>
        <p:txBody>
          <a:bodyPr>
            <a:noAutofit/>
          </a:bodyPr>
          <a:lstStyle/>
          <a:p>
            <a:r>
              <a:rPr lang="en-US" sz="1800" dirty="0"/>
              <a:t>Projects and Programs For 2021 and Corresponding Cost And Justification</a:t>
            </a:r>
          </a:p>
        </p:txBody>
      </p:sp>
      <p:graphicFrame>
        <p:nvGraphicFramePr>
          <p:cNvPr id="7" name="Table 6"/>
          <p:cNvGraphicFramePr>
            <a:graphicFrameLocks noGrp="1"/>
          </p:cNvGraphicFramePr>
          <p:nvPr>
            <p:extLst>
              <p:ext uri="{D42A27DB-BD31-4B8C-83A1-F6EECF244321}">
                <p14:modId xmlns:p14="http://schemas.microsoft.com/office/powerpoint/2010/main" val="2310949722"/>
              </p:ext>
            </p:extLst>
          </p:nvPr>
        </p:nvGraphicFramePr>
        <p:xfrm>
          <a:off x="110834" y="866274"/>
          <a:ext cx="9033167" cy="5702244"/>
        </p:xfrm>
        <a:graphic>
          <a:graphicData uri="http://schemas.openxmlformats.org/drawingml/2006/table">
            <a:tbl>
              <a:tblPr firstRow="1" firstCol="1" bandRow="1">
                <a:tableStyleId>{5C22544A-7EE6-4342-B048-85BDC9FD1C3A}</a:tableStyleId>
              </a:tblPr>
              <a:tblGrid>
                <a:gridCol w="2193827">
                  <a:extLst>
                    <a:ext uri="{9D8B030D-6E8A-4147-A177-3AD203B41FA5}">
                      <a16:colId xmlns:a16="http://schemas.microsoft.com/office/drawing/2014/main" val="20000"/>
                    </a:ext>
                  </a:extLst>
                </a:gridCol>
                <a:gridCol w="466531">
                  <a:extLst>
                    <a:ext uri="{9D8B030D-6E8A-4147-A177-3AD203B41FA5}">
                      <a16:colId xmlns:a16="http://schemas.microsoft.com/office/drawing/2014/main" val="20001"/>
                    </a:ext>
                  </a:extLst>
                </a:gridCol>
                <a:gridCol w="503853">
                  <a:extLst>
                    <a:ext uri="{9D8B030D-6E8A-4147-A177-3AD203B41FA5}">
                      <a16:colId xmlns:a16="http://schemas.microsoft.com/office/drawing/2014/main" val="20002"/>
                    </a:ext>
                  </a:extLst>
                </a:gridCol>
                <a:gridCol w="867747">
                  <a:extLst>
                    <a:ext uri="{9D8B030D-6E8A-4147-A177-3AD203B41FA5}">
                      <a16:colId xmlns:a16="http://schemas.microsoft.com/office/drawing/2014/main" val="20003"/>
                    </a:ext>
                  </a:extLst>
                </a:gridCol>
                <a:gridCol w="727788">
                  <a:extLst>
                    <a:ext uri="{9D8B030D-6E8A-4147-A177-3AD203B41FA5}">
                      <a16:colId xmlns:a16="http://schemas.microsoft.com/office/drawing/2014/main" val="20004"/>
                    </a:ext>
                  </a:extLst>
                </a:gridCol>
                <a:gridCol w="474426">
                  <a:extLst>
                    <a:ext uri="{9D8B030D-6E8A-4147-A177-3AD203B41FA5}">
                      <a16:colId xmlns:a16="http://schemas.microsoft.com/office/drawing/2014/main" val="20005"/>
                    </a:ext>
                  </a:extLst>
                </a:gridCol>
                <a:gridCol w="844221">
                  <a:extLst>
                    <a:ext uri="{9D8B030D-6E8A-4147-A177-3AD203B41FA5}">
                      <a16:colId xmlns:a16="http://schemas.microsoft.com/office/drawing/2014/main" val="20006"/>
                    </a:ext>
                  </a:extLst>
                </a:gridCol>
                <a:gridCol w="717201">
                  <a:extLst>
                    <a:ext uri="{9D8B030D-6E8A-4147-A177-3AD203B41FA5}">
                      <a16:colId xmlns:a16="http://schemas.microsoft.com/office/drawing/2014/main" val="20007"/>
                    </a:ext>
                  </a:extLst>
                </a:gridCol>
                <a:gridCol w="2237573">
                  <a:extLst>
                    <a:ext uri="{9D8B030D-6E8A-4147-A177-3AD203B41FA5}">
                      <a16:colId xmlns:a16="http://schemas.microsoft.com/office/drawing/2014/main" val="20008"/>
                    </a:ext>
                  </a:extLst>
                </a:gridCol>
              </a:tblGrid>
              <a:tr h="760476">
                <a:tc>
                  <a:txBody>
                    <a:bodyPr/>
                    <a:lstStyle/>
                    <a:p>
                      <a:pPr marL="0" marR="0" algn="l">
                        <a:lnSpc>
                          <a:spcPct val="115000"/>
                        </a:lnSpc>
                        <a:spcBef>
                          <a:spcPts val="0"/>
                        </a:spcBef>
                        <a:spcAft>
                          <a:spcPts val="0"/>
                        </a:spcAft>
                      </a:pPr>
                      <a:r>
                        <a:rPr lang="en-US" sz="1100" b="0" dirty="0">
                          <a:solidFill>
                            <a:schemeClr val="tx1"/>
                          </a:solidFill>
                          <a:effectLst/>
                        </a:rPr>
                        <a:t>List all </a:t>
                      </a:r>
                    </a:p>
                    <a:p>
                      <a:pPr marL="0" marR="0" algn="l">
                        <a:lnSpc>
                          <a:spcPct val="115000"/>
                        </a:lnSpc>
                        <a:spcBef>
                          <a:spcPts val="0"/>
                        </a:spcBef>
                        <a:spcAft>
                          <a:spcPts val="0"/>
                        </a:spcAft>
                      </a:pPr>
                      <a:r>
                        <a:rPr lang="en-US" sz="1100" b="0" dirty="0">
                          <a:solidFill>
                            <a:schemeClr val="tx1"/>
                          </a:solidFill>
                          <a:effectLst/>
                        </a:rPr>
                        <a:t>Projects</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IGF</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GOG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DACF</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DDF/DACF RFG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UDG</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Other Donor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Total Budget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Justification- What do you intend to achieve with the </a:t>
                      </a:r>
                      <a:r>
                        <a:rPr lang="en-US" sz="1100" b="0" dirty="0" err="1">
                          <a:solidFill>
                            <a:schemeClr val="tx1"/>
                          </a:solidFill>
                          <a:effectLst/>
                        </a:rPr>
                        <a:t>programmes</a:t>
                      </a:r>
                      <a:r>
                        <a:rPr lang="en-US" sz="1100" b="0" dirty="0">
                          <a:solidFill>
                            <a:schemeClr val="tx1"/>
                          </a:solidFill>
                          <a:effectLst/>
                        </a:rPr>
                        <a:t>/projects and how does this link to your objectives?</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9447">
                <a:tc>
                  <a:txBody>
                    <a:bodyPr/>
                    <a:lstStyle/>
                    <a:p>
                      <a:pPr algn="l"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SOCIAL SERVICES DELIVERY</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9447">
                <a:tc>
                  <a:txBody>
                    <a:bodyPr/>
                    <a:lstStyle/>
                    <a:p>
                      <a:pPr algn="l"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SP3.1 Education and Youth Development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183769">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 Construction of 1No. 3 Unit Classroom Block, Library, Headmaster’s Office and Staff Common Room and provision of furniture to the classrooms at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Okanta</a:t>
                      </a:r>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363,914.10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363,914.10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ea typeface="Calibri"/>
                          <a:cs typeface="Times New Roman" panose="02020603050405020304" pitchFamily="18" charset="0"/>
                        </a:rPr>
                        <a:t>To make education accessible to all and to eliminate schools under trees</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74685">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2. Construction of 3-unit classroom block at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Ampeyoo</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68,655.81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68,655.81</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r>
                        <a:rPr lang="en-US" sz="1200" dirty="0">
                          <a:solidFill>
                            <a:sysClr val="windowText" lastClr="000000"/>
                          </a:solidFill>
                          <a:effectLst/>
                          <a:latin typeface="Times New Roman" panose="02020603050405020304" pitchFamily="18" charset="0"/>
                          <a:ea typeface="Calibri"/>
                          <a:cs typeface="Times New Roman" panose="02020603050405020304" pitchFamily="18" charset="0"/>
                        </a:rPr>
                        <a:t>To make education accessible to all and to eliminate schools under trees</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679713">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3. Construction of 1No. 6-unit classroom block, office and store at D/A Primary School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Kosamba</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142,427.06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142,427.06</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r>
                        <a:rPr lang="en-US" sz="1200" dirty="0">
                          <a:solidFill>
                            <a:sysClr val="windowText" lastClr="000000"/>
                          </a:solidFill>
                          <a:effectLst/>
                          <a:latin typeface="Times New Roman" panose="02020603050405020304" pitchFamily="18" charset="0"/>
                          <a:ea typeface="Calibri"/>
                          <a:cs typeface="Times New Roman" panose="02020603050405020304" pitchFamily="18" charset="0"/>
                        </a:rPr>
                        <a:t>To make education accessible to all and to eliminate schools under trees</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1015750">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4. Construction of 2No. 3 Unit Classroom Block, Library, Headmaster’s Office, Staff Common Room and dual desks KASEC Model JHS and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Ahamansu</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EP JHS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895,944.00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895,944.00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r>
                        <a:rPr lang="en-US" sz="1200" dirty="0">
                          <a:solidFill>
                            <a:sysClr val="windowText" lastClr="000000"/>
                          </a:solidFill>
                          <a:effectLst/>
                          <a:latin typeface="Times New Roman" panose="02020603050405020304" pitchFamily="18" charset="0"/>
                          <a:ea typeface="Calibri"/>
                          <a:cs typeface="Times New Roman" panose="02020603050405020304" pitchFamily="18" charset="0"/>
                        </a:rPr>
                        <a:t>To make education accessible to all and to eliminate schools under trees</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431098">
                <a:tc>
                  <a:txBody>
                    <a:bodyPr/>
                    <a:lstStyle/>
                    <a:p>
                      <a:pPr algn="l"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180811">
                <a:tc>
                  <a:txBody>
                    <a:bodyPr/>
                    <a:lstStyle/>
                    <a:p>
                      <a:pPr marL="0" marR="0" algn="l">
                        <a:lnSpc>
                          <a:spcPct val="115000"/>
                        </a:lnSpc>
                        <a:spcBef>
                          <a:spcPts val="0"/>
                        </a:spcBef>
                        <a:spcAft>
                          <a:spcPts val="0"/>
                        </a:spcAft>
                      </a:pPr>
                      <a:endParaRPr lang="en-US" sz="1100" dirty="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dirty="0">
                          <a:solidFill>
                            <a:sysClr val="windowText" lastClr="000000"/>
                          </a:solidFill>
                          <a:effectLst/>
                        </a:rPr>
                        <a:t> </a:t>
                      </a:r>
                      <a:endParaRPr lang="en-US" sz="1100" dirty="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dirty="0">
                          <a:solidFill>
                            <a:sysClr val="windowText" lastClr="000000"/>
                          </a:solidFill>
                          <a:effectLst/>
                        </a:rPr>
                        <a:t> </a:t>
                      </a:r>
                      <a:endParaRPr lang="en-US" sz="1100" dirty="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dirty="0">
                          <a:solidFill>
                            <a:sysClr val="windowText" lastClr="000000"/>
                          </a:solidFill>
                          <a:effectLst/>
                        </a:rPr>
                        <a:t> </a:t>
                      </a:r>
                      <a:endParaRPr lang="en-US" sz="1100" dirty="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dirty="0">
                          <a:solidFill>
                            <a:sysClr val="windowText" lastClr="000000"/>
                          </a:solidFill>
                          <a:effectLst/>
                        </a:rPr>
                        <a:t> </a:t>
                      </a:r>
                      <a:endParaRPr lang="en-US" sz="1100" dirty="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a:solidFill>
                            <a:sysClr val="windowText" lastClr="000000"/>
                          </a:solidFill>
                          <a:effectLst/>
                        </a:rPr>
                        <a:t> </a:t>
                      </a:r>
                      <a:endParaRPr lang="en-US" sz="110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a:solidFill>
                            <a:sysClr val="windowText" lastClr="000000"/>
                          </a:solidFill>
                          <a:effectLst/>
                        </a:rPr>
                        <a:t> </a:t>
                      </a:r>
                      <a:endParaRPr lang="en-US" sz="110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a:solidFill>
                            <a:sysClr val="windowText" lastClr="000000"/>
                          </a:solidFill>
                          <a:effectLst/>
                        </a:rPr>
                        <a:t> </a:t>
                      </a:r>
                      <a:endParaRPr lang="en-US" sz="110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dirty="0">
                          <a:solidFill>
                            <a:sysClr val="windowText" lastClr="000000"/>
                          </a:solidFill>
                          <a:effectLst/>
                        </a:rPr>
                        <a:t> </a:t>
                      </a:r>
                      <a:endParaRPr lang="en-US" sz="1100" dirty="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bl>
          </a:graphicData>
        </a:graphic>
      </p:graphicFrame>
    </p:spTree>
    <p:extLst>
      <p:ext uri="{BB962C8B-B14F-4D97-AF65-F5344CB8AC3E}">
        <p14:creationId xmlns:p14="http://schemas.microsoft.com/office/powerpoint/2010/main" val="380497903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87</a:t>
            </a:fld>
            <a:endParaRPr lang="en-GB"/>
          </a:p>
        </p:txBody>
      </p:sp>
      <p:sp>
        <p:nvSpPr>
          <p:cNvPr id="6" name="Title 2"/>
          <p:cNvSpPr>
            <a:spLocks noGrp="1"/>
          </p:cNvSpPr>
          <p:nvPr>
            <p:ph type="title"/>
          </p:nvPr>
        </p:nvSpPr>
        <p:spPr>
          <a:xfrm>
            <a:off x="477183" y="227800"/>
            <a:ext cx="8382000" cy="346364"/>
          </a:xfrm>
        </p:spPr>
        <p:txBody>
          <a:bodyPr>
            <a:noAutofit/>
          </a:bodyPr>
          <a:lstStyle/>
          <a:p>
            <a:r>
              <a:rPr lang="en-US" sz="1800" dirty="0"/>
              <a:t>Projects and Programs For 2021 and Corresponding Cost And Justification</a:t>
            </a:r>
          </a:p>
        </p:txBody>
      </p:sp>
      <p:graphicFrame>
        <p:nvGraphicFramePr>
          <p:cNvPr id="7" name="Table 6"/>
          <p:cNvGraphicFramePr>
            <a:graphicFrameLocks noGrp="1"/>
          </p:cNvGraphicFramePr>
          <p:nvPr>
            <p:extLst>
              <p:ext uri="{D42A27DB-BD31-4B8C-83A1-F6EECF244321}">
                <p14:modId xmlns:p14="http://schemas.microsoft.com/office/powerpoint/2010/main" val="4008087907"/>
              </p:ext>
            </p:extLst>
          </p:nvPr>
        </p:nvGraphicFramePr>
        <p:xfrm>
          <a:off x="110834" y="866274"/>
          <a:ext cx="9033167" cy="5709097"/>
        </p:xfrm>
        <a:graphic>
          <a:graphicData uri="http://schemas.openxmlformats.org/drawingml/2006/table">
            <a:tbl>
              <a:tblPr firstRow="1" firstCol="1" bandRow="1">
                <a:tableStyleId>{5C22544A-7EE6-4342-B048-85BDC9FD1C3A}</a:tableStyleId>
              </a:tblPr>
              <a:tblGrid>
                <a:gridCol w="1773950">
                  <a:extLst>
                    <a:ext uri="{9D8B030D-6E8A-4147-A177-3AD203B41FA5}">
                      <a16:colId xmlns:a16="http://schemas.microsoft.com/office/drawing/2014/main" val="20000"/>
                    </a:ext>
                  </a:extLst>
                </a:gridCol>
                <a:gridCol w="625151">
                  <a:extLst>
                    <a:ext uri="{9D8B030D-6E8A-4147-A177-3AD203B41FA5}">
                      <a16:colId xmlns:a16="http://schemas.microsoft.com/office/drawing/2014/main" val="20001"/>
                    </a:ext>
                  </a:extLst>
                </a:gridCol>
                <a:gridCol w="746449">
                  <a:extLst>
                    <a:ext uri="{9D8B030D-6E8A-4147-A177-3AD203B41FA5}">
                      <a16:colId xmlns:a16="http://schemas.microsoft.com/office/drawing/2014/main" val="20002"/>
                    </a:ext>
                  </a:extLst>
                </a:gridCol>
                <a:gridCol w="877077">
                  <a:extLst>
                    <a:ext uri="{9D8B030D-6E8A-4147-A177-3AD203B41FA5}">
                      <a16:colId xmlns:a16="http://schemas.microsoft.com/office/drawing/2014/main" val="20003"/>
                    </a:ext>
                  </a:extLst>
                </a:gridCol>
                <a:gridCol w="765110">
                  <a:extLst>
                    <a:ext uri="{9D8B030D-6E8A-4147-A177-3AD203B41FA5}">
                      <a16:colId xmlns:a16="http://schemas.microsoft.com/office/drawing/2014/main" val="20004"/>
                    </a:ext>
                  </a:extLst>
                </a:gridCol>
                <a:gridCol w="446435">
                  <a:extLst>
                    <a:ext uri="{9D8B030D-6E8A-4147-A177-3AD203B41FA5}">
                      <a16:colId xmlns:a16="http://schemas.microsoft.com/office/drawing/2014/main" val="20005"/>
                    </a:ext>
                  </a:extLst>
                </a:gridCol>
                <a:gridCol w="844221">
                  <a:extLst>
                    <a:ext uri="{9D8B030D-6E8A-4147-A177-3AD203B41FA5}">
                      <a16:colId xmlns:a16="http://schemas.microsoft.com/office/drawing/2014/main" val="20006"/>
                    </a:ext>
                  </a:extLst>
                </a:gridCol>
                <a:gridCol w="717201">
                  <a:extLst>
                    <a:ext uri="{9D8B030D-6E8A-4147-A177-3AD203B41FA5}">
                      <a16:colId xmlns:a16="http://schemas.microsoft.com/office/drawing/2014/main" val="20007"/>
                    </a:ext>
                  </a:extLst>
                </a:gridCol>
                <a:gridCol w="2237573">
                  <a:extLst>
                    <a:ext uri="{9D8B030D-6E8A-4147-A177-3AD203B41FA5}">
                      <a16:colId xmlns:a16="http://schemas.microsoft.com/office/drawing/2014/main" val="20008"/>
                    </a:ext>
                  </a:extLst>
                </a:gridCol>
              </a:tblGrid>
              <a:tr h="812561">
                <a:tc>
                  <a:txBody>
                    <a:bodyPr/>
                    <a:lstStyle/>
                    <a:p>
                      <a:pPr marL="0" marR="0" algn="l">
                        <a:lnSpc>
                          <a:spcPct val="115000"/>
                        </a:lnSpc>
                        <a:spcBef>
                          <a:spcPts val="0"/>
                        </a:spcBef>
                        <a:spcAft>
                          <a:spcPts val="0"/>
                        </a:spcAft>
                      </a:pPr>
                      <a:r>
                        <a:rPr lang="en-US" sz="1100" b="0" dirty="0">
                          <a:solidFill>
                            <a:schemeClr val="tx1"/>
                          </a:solidFill>
                          <a:effectLst/>
                        </a:rPr>
                        <a:t>List all </a:t>
                      </a:r>
                    </a:p>
                    <a:p>
                      <a:pPr marL="0" marR="0" algn="l">
                        <a:lnSpc>
                          <a:spcPct val="115000"/>
                        </a:lnSpc>
                        <a:spcBef>
                          <a:spcPts val="0"/>
                        </a:spcBef>
                        <a:spcAft>
                          <a:spcPts val="0"/>
                        </a:spcAft>
                      </a:pPr>
                      <a:r>
                        <a:rPr lang="en-US" sz="1100" b="0" dirty="0">
                          <a:solidFill>
                            <a:schemeClr val="tx1"/>
                          </a:solidFill>
                          <a:effectLst/>
                        </a:rPr>
                        <a:t>Projects</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IGF</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GOG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DACF</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DDF/DACF RFG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UDG</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Other Donor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Total Budget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Justification- What do you intend to achieve with the </a:t>
                      </a:r>
                      <a:r>
                        <a:rPr lang="en-US" sz="1100" b="0" dirty="0" err="1">
                          <a:solidFill>
                            <a:schemeClr val="tx1"/>
                          </a:solidFill>
                          <a:effectLst/>
                        </a:rPr>
                        <a:t>programmes</a:t>
                      </a:r>
                      <a:r>
                        <a:rPr lang="en-US" sz="1100" b="0" dirty="0">
                          <a:solidFill>
                            <a:schemeClr val="tx1"/>
                          </a:solidFill>
                          <a:effectLst/>
                        </a:rPr>
                        <a:t>/projects and how does this link to your objectives?</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67213">
                <a:tc>
                  <a:txBody>
                    <a:bodyPr/>
                    <a:lstStyle/>
                    <a:p>
                      <a:pPr algn="l"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SOCIAL SERVICES DELIVERY</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67213">
                <a:tc>
                  <a:txBody>
                    <a:bodyPr/>
                    <a:lstStyle/>
                    <a:p>
                      <a:pPr algn="l"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SP3.2 Health Delivery</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28519">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6. Construction of 1No. CHPS compound and its ancillary facilities at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Menusu</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(ongoing)</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196,681.74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196,681.74</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ea typeface="Calibri"/>
                          <a:cs typeface="Times New Roman" panose="02020603050405020304" pitchFamily="18" charset="0"/>
                        </a:rPr>
                        <a:t>To bring health delivery closer to the door step of the people (Accessible by all)</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7. Renovation of Dodo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Amanfrom</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Health Centre and its ancillary facilities</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149,062.53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p>
                    <a:p>
                      <a:pPr marL="0" marR="0" algn="ctr">
                        <a:lnSpc>
                          <a:spcPct val="107000"/>
                        </a:lnSpc>
                        <a:spcBef>
                          <a:spcPts val="0"/>
                        </a:spcBef>
                        <a:spcAft>
                          <a:spcPts val="0"/>
                        </a:spcAft>
                      </a:pPr>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p>
                      <a:pPr marL="0" marR="0" algn="ctr">
                        <a:lnSpc>
                          <a:spcPct val="107000"/>
                        </a:lnSpc>
                        <a:spcBef>
                          <a:spcPts val="0"/>
                        </a:spcBef>
                        <a:spcAft>
                          <a:spcPts val="0"/>
                        </a:spcAft>
                      </a:pPr>
                      <a:r>
                        <a:rPr lang="en-US" sz="1200" b="0" i="0" u="none" strike="noStrike" dirty="0">
                          <a:solidFill>
                            <a:srgbClr val="000000"/>
                          </a:solidFill>
                          <a:effectLst/>
                          <a:latin typeface="Times New Roman" panose="02020603050405020304" pitchFamily="18" charset="0"/>
                          <a:cs typeface="Times New Roman" panose="02020603050405020304" pitchFamily="18" charset="0"/>
                        </a:rPr>
                        <a:t>149,062.53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r>
                        <a:rPr lang="en-US" sz="1200" dirty="0">
                          <a:solidFill>
                            <a:sysClr val="windowText" lastClr="000000"/>
                          </a:solidFill>
                          <a:effectLst/>
                          <a:latin typeface="Times New Roman" panose="02020603050405020304" pitchFamily="18" charset="0"/>
                          <a:ea typeface="Calibri"/>
                          <a:cs typeface="Times New Roman" panose="02020603050405020304" pitchFamily="18" charset="0"/>
                        </a:rPr>
                        <a:t>To bring health delivery closer to the door step of the people</a:t>
                      </a:r>
                    </a:p>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11498">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8. Construction of Fire/Ambulance Bay</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78,000.00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78,000.00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ea typeface="Calibri"/>
                          <a:cs typeface="Times New Roman" panose="02020603050405020304" pitchFamily="18" charset="0"/>
                        </a:rPr>
                        <a:t>To accommodate officers for efficient service delivery</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90567">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9. Completion of nurses quarters at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Asato</a:t>
                      </a:r>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90,000.00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90,000.00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ea typeface="Calibri"/>
                          <a:cs typeface="Times New Roman" panose="02020603050405020304" pitchFamily="18" charset="0"/>
                        </a:rPr>
                        <a:t>To accommodate officers for efficient service delivery</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460624">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10. Completion of nurses quarters at Dodo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Pepesu</a:t>
                      </a:r>
                      <a:endParaRPr lang="en-US" sz="12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80,000.00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80,000.00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r>
                        <a:rPr lang="en-US" sz="1200" dirty="0">
                          <a:solidFill>
                            <a:sysClr val="windowText" lastClr="000000"/>
                          </a:solidFill>
                          <a:effectLst/>
                          <a:latin typeface="Times New Roman" panose="02020603050405020304" pitchFamily="18" charset="0"/>
                          <a:ea typeface="Calibri"/>
                          <a:cs typeface="Times New Roman" panose="02020603050405020304" pitchFamily="18" charset="0"/>
                        </a:rPr>
                        <a:t>To accommodate officers for efficient service delivery</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193195">
                <a:tc>
                  <a:txBody>
                    <a:bodyPr/>
                    <a:lstStyle/>
                    <a:p>
                      <a:pPr marL="0" marR="0" algn="l">
                        <a:lnSpc>
                          <a:spcPct val="115000"/>
                        </a:lnSpc>
                        <a:spcBef>
                          <a:spcPts val="0"/>
                        </a:spcBef>
                        <a:spcAft>
                          <a:spcPts val="0"/>
                        </a:spcAft>
                      </a:pPr>
                      <a:r>
                        <a:rPr lang="en-US" sz="1100" dirty="0">
                          <a:solidFill>
                            <a:sysClr val="windowText" lastClr="000000"/>
                          </a:solidFill>
                          <a:effectLst/>
                          <a:latin typeface="Calibri"/>
                          <a:ea typeface="Calibri"/>
                          <a:cs typeface="Times New Roman"/>
                        </a:rPr>
                        <a:t>Rehabilitation and fencing of slaughter house at </a:t>
                      </a:r>
                      <a:r>
                        <a:rPr lang="en-US" sz="1100" dirty="0" err="1">
                          <a:solidFill>
                            <a:sysClr val="windowText" lastClr="000000"/>
                          </a:solidFill>
                          <a:effectLst/>
                          <a:latin typeface="Calibri"/>
                          <a:ea typeface="Calibri"/>
                          <a:cs typeface="Times New Roman"/>
                        </a:rPr>
                        <a:t>Kadjebi</a:t>
                      </a:r>
                      <a:endParaRPr lang="en-US" sz="1100" dirty="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a:solidFill>
                            <a:sysClr val="windowText" lastClr="000000"/>
                          </a:solidFill>
                          <a:effectLst/>
                        </a:rPr>
                        <a:t> </a:t>
                      </a:r>
                      <a:endParaRPr lang="en-US" sz="110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a:solidFill>
                            <a:sysClr val="windowText" lastClr="000000"/>
                          </a:solidFill>
                          <a:effectLst/>
                        </a:rPr>
                        <a:t> </a:t>
                      </a:r>
                      <a:endParaRPr lang="en-US" sz="110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dirty="0">
                          <a:solidFill>
                            <a:sysClr val="windowText" lastClr="000000"/>
                          </a:solidFill>
                          <a:effectLst/>
                        </a:rPr>
                        <a:t> 101,243.82</a:t>
                      </a:r>
                      <a:endParaRPr lang="en-US" sz="1100" dirty="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dirty="0">
                          <a:solidFill>
                            <a:sysClr val="windowText" lastClr="000000"/>
                          </a:solidFill>
                          <a:effectLst/>
                        </a:rPr>
                        <a:t> </a:t>
                      </a:r>
                      <a:endParaRPr lang="en-US" sz="1100" dirty="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a:solidFill>
                            <a:sysClr val="windowText" lastClr="000000"/>
                          </a:solidFill>
                          <a:effectLst/>
                        </a:rPr>
                        <a:t> </a:t>
                      </a:r>
                      <a:endParaRPr lang="en-US" sz="110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a:solidFill>
                            <a:sysClr val="windowText" lastClr="000000"/>
                          </a:solidFill>
                          <a:effectLst/>
                        </a:rPr>
                        <a:t> </a:t>
                      </a:r>
                      <a:endParaRPr lang="en-US" sz="110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dirty="0">
                          <a:solidFill>
                            <a:sysClr val="windowText" lastClr="000000"/>
                          </a:solidFill>
                          <a:effectLst/>
                        </a:rPr>
                        <a:t> 101,243.82</a:t>
                      </a:r>
                      <a:endParaRPr lang="en-US" sz="1100" dirty="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dirty="0">
                          <a:solidFill>
                            <a:sysClr val="windowText" lastClr="000000"/>
                          </a:solidFill>
                          <a:effectLst/>
                        </a:rPr>
                        <a:t> To provide safe environment to prevent disease outbreak</a:t>
                      </a:r>
                      <a:endParaRPr lang="en-US" sz="1100" dirty="0">
                        <a:solidFill>
                          <a:sysClr val="windowText" lastClr="000000"/>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bl>
          </a:graphicData>
        </a:graphic>
      </p:graphicFrame>
    </p:spTree>
    <p:extLst>
      <p:ext uri="{BB962C8B-B14F-4D97-AF65-F5344CB8AC3E}">
        <p14:creationId xmlns:p14="http://schemas.microsoft.com/office/powerpoint/2010/main" val="83579814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88</a:t>
            </a:fld>
            <a:endParaRPr lang="en-GB"/>
          </a:p>
        </p:txBody>
      </p:sp>
      <p:sp>
        <p:nvSpPr>
          <p:cNvPr id="6" name="Title 2"/>
          <p:cNvSpPr>
            <a:spLocks noGrp="1"/>
          </p:cNvSpPr>
          <p:nvPr>
            <p:ph type="title"/>
          </p:nvPr>
        </p:nvSpPr>
        <p:spPr>
          <a:xfrm>
            <a:off x="477183" y="227800"/>
            <a:ext cx="8382000" cy="346364"/>
          </a:xfrm>
        </p:spPr>
        <p:txBody>
          <a:bodyPr>
            <a:noAutofit/>
          </a:bodyPr>
          <a:lstStyle/>
          <a:p>
            <a:r>
              <a:rPr lang="en-US" sz="1800" dirty="0"/>
              <a:t>Projects and Programs For 2021 and Corresponding Cost And Justification</a:t>
            </a:r>
          </a:p>
        </p:txBody>
      </p:sp>
      <p:graphicFrame>
        <p:nvGraphicFramePr>
          <p:cNvPr id="7" name="Table 6"/>
          <p:cNvGraphicFramePr>
            <a:graphicFrameLocks noGrp="1"/>
          </p:cNvGraphicFramePr>
          <p:nvPr>
            <p:extLst>
              <p:ext uri="{D42A27DB-BD31-4B8C-83A1-F6EECF244321}">
                <p14:modId xmlns:p14="http://schemas.microsoft.com/office/powerpoint/2010/main" val="1571729616"/>
              </p:ext>
            </p:extLst>
          </p:nvPr>
        </p:nvGraphicFramePr>
        <p:xfrm>
          <a:off x="160350" y="1168185"/>
          <a:ext cx="8698833" cy="4242618"/>
        </p:xfrm>
        <a:graphic>
          <a:graphicData uri="http://schemas.openxmlformats.org/drawingml/2006/table">
            <a:tbl>
              <a:tblPr firstRow="1" firstCol="1" bandRow="1">
                <a:tableStyleId>{5C22544A-7EE6-4342-B048-85BDC9FD1C3A}</a:tableStyleId>
              </a:tblPr>
              <a:tblGrid>
                <a:gridCol w="1723898">
                  <a:extLst>
                    <a:ext uri="{9D8B030D-6E8A-4147-A177-3AD203B41FA5}">
                      <a16:colId xmlns:a16="http://schemas.microsoft.com/office/drawing/2014/main" val="20000"/>
                    </a:ext>
                  </a:extLst>
                </a:gridCol>
                <a:gridCol w="765646">
                  <a:extLst>
                    <a:ext uri="{9D8B030D-6E8A-4147-A177-3AD203B41FA5}">
                      <a16:colId xmlns:a16="http://schemas.microsoft.com/office/drawing/2014/main" val="20001"/>
                    </a:ext>
                  </a:extLst>
                </a:gridCol>
                <a:gridCol w="555189">
                  <a:extLst>
                    <a:ext uri="{9D8B030D-6E8A-4147-A177-3AD203B41FA5}">
                      <a16:colId xmlns:a16="http://schemas.microsoft.com/office/drawing/2014/main" val="20002"/>
                    </a:ext>
                  </a:extLst>
                </a:gridCol>
                <a:gridCol w="892143">
                  <a:extLst>
                    <a:ext uri="{9D8B030D-6E8A-4147-A177-3AD203B41FA5}">
                      <a16:colId xmlns:a16="http://schemas.microsoft.com/office/drawing/2014/main" val="20003"/>
                    </a:ext>
                  </a:extLst>
                </a:gridCol>
                <a:gridCol w="868970">
                  <a:extLst>
                    <a:ext uri="{9D8B030D-6E8A-4147-A177-3AD203B41FA5}">
                      <a16:colId xmlns:a16="http://schemas.microsoft.com/office/drawing/2014/main" val="20004"/>
                    </a:ext>
                  </a:extLst>
                </a:gridCol>
                <a:gridCol w="544555">
                  <a:extLst>
                    <a:ext uri="{9D8B030D-6E8A-4147-A177-3AD203B41FA5}">
                      <a16:colId xmlns:a16="http://schemas.microsoft.com/office/drawing/2014/main" val="20005"/>
                    </a:ext>
                  </a:extLst>
                </a:gridCol>
                <a:gridCol w="753107">
                  <a:extLst>
                    <a:ext uri="{9D8B030D-6E8A-4147-A177-3AD203B41FA5}">
                      <a16:colId xmlns:a16="http://schemas.microsoft.com/office/drawing/2014/main" val="20006"/>
                    </a:ext>
                  </a:extLst>
                </a:gridCol>
                <a:gridCol w="915315">
                  <a:extLst>
                    <a:ext uri="{9D8B030D-6E8A-4147-A177-3AD203B41FA5}">
                      <a16:colId xmlns:a16="http://schemas.microsoft.com/office/drawing/2014/main" val="20007"/>
                    </a:ext>
                  </a:extLst>
                </a:gridCol>
                <a:gridCol w="1680010">
                  <a:extLst>
                    <a:ext uri="{9D8B030D-6E8A-4147-A177-3AD203B41FA5}">
                      <a16:colId xmlns:a16="http://schemas.microsoft.com/office/drawing/2014/main" val="20008"/>
                    </a:ext>
                  </a:extLst>
                </a:gridCol>
              </a:tblGrid>
              <a:tr h="1040244">
                <a:tc>
                  <a:txBody>
                    <a:bodyPr/>
                    <a:lstStyle/>
                    <a:p>
                      <a:pPr marL="0" marR="0" algn="l">
                        <a:lnSpc>
                          <a:spcPct val="115000"/>
                        </a:lnSpc>
                        <a:spcBef>
                          <a:spcPts val="0"/>
                        </a:spcBef>
                        <a:spcAft>
                          <a:spcPts val="0"/>
                        </a:spcAft>
                      </a:pPr>
                      <a:r>
                        <a:rPr lang="en-US" sz="1100" b="0" dirty="0">
                          <a:solidFill>
                            <a:schemeClr val="tx1"/>
                          </a:solidFill>
                          <a:effectLst/>
                        </a:rPr>
                        <a:t>List all </a:t>
                      </a:r>
                    </a:p>
                    <a:p>
                      <a:pPr marL="0" marR="0" algn="l">
                        <a:lnSpc>
                          <a:spcPct val="115000"/>
                        </a:lnSpc>
                        <a:spcBef>
                          <a:spcPts val="0"/>
                        </a:spcBef>
                        <a:spcAft>
                          <a:spcPts val="0"/>
                        </a:spcAft>
                      </a:pPr>
                      <a:r>
                        <a:rPr lang="en-US" sz="1100" b="0" dirty="0">
                          <a:solidFill>
                            <a:schemeClr val="tx1"/>
                          </a:solidFill>
                          <a:effectLst/>
                        </a:rPr>
                        <a:t>Projects</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IGF</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GOG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DACF</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DDF/DACF RFG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err="1">
                          <a:solidFill>
                            <a:schemeClr val="tx1"/>
                          </a:solidFill>
                          <a:effectLst/>
                        </a:rPr>
                        <a:t>UDG</a:t>
                      </a:r>
                      <a:r>
                        <a:rPr lang="en-US" sz="1100" b="0" dirty="0">
                          <a:solidFill>
                            <a:schemeClr val="tx1"/>
                          </a:solidFill>
                          <a:effectLst/>
                        </a:rPr>
                        <a: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Other Donor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Total Budget (</a:t>
                      </a:r>
                      <a:r>
                        <a:rPr lang="en-US" sz="1100" b="0" dirty="0" err="1">
                          <a:solidFill>
                            <a:schemeClr val="tx1"/>
                          </a:solidFill>
                          <a:effectLst/>
                        </a:rPr>
                        <a:t>GHc</a:t>
                      </a:r>
                      <a:r>
                        <a:rPr lang="en-US" sz="1100" b="0" dirty="0">
                          <a:solidFill>
                            <a:schemeClr val="tx1"/>
                          </a:solidFill>
                          <a:effectLst/>
                        </a:rPr>
                        <a:t>)</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100" b="0" dirty="0">
                          <a:solidFill>
                            <a:schemeClr val="tx1"/>
                          </a:solidFill>
                          <a:effectLst/>
                        </a:rPr>
                        <a:t>Justification- What do you intend to achieve with the </a:t>
                      </a:r>
                      <a:r>
                        <a:rPr lang="en-US" sz="1100" b="0" dirty="0" err="1">
                          <a:solidFill>
                            <a:schemeClr val="tx1"/>
                          </a:solidFill>
                          <a:effectLst/>
                        </a:rPr>
                        <a:t>programmes</a:t>
                      </a:r>
                      <a:r>
                        <a:rPr lang="en-US" sz="1100" b="0" dirty="0">
                          <a:solidFill>
                            <a:schemeClr val="tx1"/>
                          </a:solidFill>
                          <a:effectLst/>
                        </a:rPr>
                        <a:t>/projects and how does this link to your objectives?</a:t>
                      </a:r>
                      <a:endParaRPr lang="en-US" sz="1100" b="0" dirty="0">
                        <a:solidFill>
                          <a:schemeClr val="tx1"/>
                        </a:solidFill>
                        <a:effectLst/>
                        <a:latin typeface="Calibri"/>
                        <a:ea typeface="Calibri"/>
                        <a:cs typeface="Times New Roman"/>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39417">
                <a:tc>
                  <a:txBody>
                    <a:bodyPr/>
                    <a:lstStyle/>
                    <a:p>
                      <a:pPr algn="l"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ECONOMIC DEVELOPMENT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05662">
                <a:tc>
                  <a:txBody>
                    <a:bodyPr/>
                    <a:lstStyle/>
                    <a:p>
                      <a:pPr algn="l" fontAlgn="b"/>
                      <a:r>
                        <a:rPr lang="en-US" sz="1200" b="1" i="0" u="none" strike="noStrike" dirty="0">
                          <a:solidFill>
                            <a:srgbClr val="000000"/>
                          </a:solidFill>
                          <a:effectLst/>
                          <a:latin typeface="Times New Roman" panose="02020603050405020304" pitchFamily="18" charset="0"/>
                          <a:cs typeface="Times New Roman" panose="02020603050405020304" pitchFamily="18" charset="0"/>
                        </a:rPr>
                        <a:t> SP4.1 Trade, Tourism and Industrial development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17270">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1. Renovation of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Poase</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Cement Market</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62,000.00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62,000.00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r>
                        <a:rPr lang="en-US" sz="1200" dirty="0">
                          <a:solidFill>
                            <a:sysClr val="windowText" lastClr="000000"/>
                          </a:solidFill>
                          <a:effectLst/>
                          <a:latin typeface="Times New Roman" panose="02020603050405020304" pitchFamily="18" charset="0"/>
                          <a:ea typeface="Calibri"/>
                          <a:cs typeface="Times New Roman" panose="02020603050405020304" pitchFamily="18" charset="0"/>
                        </a:rPr>
                        <a:t>To provide market for farm produce to reduce hunger</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40554">
                <a:tc>
                  <a:txBody>
                    <a:bodyPr/>
                    <a:lstStyle/>
                    <a:p>
                      <a:pPr algn="l"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3. Rehabilitation of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Papase</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market {Phase 11)</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200" b="0" i="0" u="none" strike="noStrike" dirty="0">
                          <a:solidFill>
                            <a:srgbClr val="000000"/>
                          </a:solidFill>
                          <a:effectLst/>
                          <a:latin typeface="Times New Roman" panose="02020603050405020304" pitchFamily="18" charset="0"/>
                          <a:cs typeface="Times New Roman" panose="02020603050405020304" pitchFamily="18" charset="0"/>
                        </a:rPr>
                        <a:t>        200,000.00 </a:t>
                      </a:r>
                    </a:p>
                  </a:txBody>
                  <a:tcPr marL="7620" marR="7620" marT="762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endParaRPr lang="en-US" sz="1200"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07000"/>
                        </a:lnSpc>
                        <a:spcBef>
                          <a:spcPts val="0"/>
                        </a:spcBef>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200,000.00</a:t>
                      </a: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14350" rtl="0" eaLnBrk="1" fontAlgn="auto" latinLnBrk="0" hangingPunct="1">
                        <a:lnSpc>
                          <a:spcPct val="115000"/>
                        </a:lnSpc>
                        <a:spcBef>
                          <a:spcPts val="0"/>
                        </a:spcBef>
                        <a:spcAft>
                          <a:spcPts val="0"/>
                        </a:spcAft>
                        <a:buClrTx/>
                        <a:buSzTx/>
                        <a:buFontTx/>
                        <a:buNone/>
                        <a:tabLst/>
                        <a:defRPr/>
                      </a:pP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p>
                      <a:pPr marL="0" marR="0" lvl="0" indent="0" algn="l" defTabSz="514350" rtl="0" eaLnBrk="1" fontAlgn="auto" latinLnBrk="0" hangingPunct="1">
                        <a:lnSpc>
                          <a:spcPct val="115000"/>
                        </a:lnSpc>
                        <a:spcBef>
                          <a:spcPts val="0"/>
                        </a:spcBef>
                        <a:spcAft>
                          <a:spcPts val="0"/>
                        </a:spcAft>
                        <a:buClrTx/>
                        <a:buSzTx/>
                        <a:buFontTx/>
                        <a:buNone/>
                        <a:tabLst/>
                        <a:defRPr/>
                      </a:pPr>
                      <a:r>
                        <a:rPr lang="en-US" sz="1200" dirty="0">
                          <a:solidFill>
                            <a:sysClr val="windowText" lastClr="000000"/>
                          </a:solidFill>
                          <a:effectLst/>
                          <a:latin typeface="Times New Roman" panose="02020603050405020304" pitchFamily="18" charset="0"/>
                          <a:ea typeface="Calibri"/>
                          <a:cs typeface="Times New Roman" panose="02020603050405020304" pitchFamily="18" charset="0"/>
                        </a:rPr>
                        <a:t>To provide market for farm produce to reduce hunger</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67009">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Total</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defRPr/>
                      </a:pPr>
                      <a:r>
                        <a:rPr lang="en-US" sz="1200" b="1"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rPr>
                        <a:t>62,000.00</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b="1"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b="1"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rPr>
                        <a:t>2,113,947.00</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b="1"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rPr>
                        <a:t>1,135,944.00</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endParaRPr lang="en-US" sz="1200" b="1"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b="1"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rPr>
                        <a:t>240,000.00</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b="1" dirty="0">
                          <a:solidFill>
                            <a:sysClr val="windowText" lastClr="000000"/>
                          </a:solidFill>
                          <a:effectLst/>
                          <a:latin typeface="Times New Roman" panose="02020603050405020304" pitchFamily="18" charset="0"/>
                          <a:ea typeface="Calibri" panose="020F0502020204030204"/>
                          <a:cs typeface="Times New Roman" panose="02020603050405020304" pitchFamily="18" charset="0"/>
                        </a:rPr>
                        <a:t>3,551,891.00</a:t>
                      </a: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l">
                        <a:lnSpc>
                          <a:spcPct val="115000"/>
                        </a:lnSpc>
                        <a:spcBef>
                          <a:spcPts val="0"/>
                        </a:spcBef>
                        <a:spcAft>
                          <a:spcPts val="0"/>
                        </a:spcAft>
                      </a:pPr>
                      <a:r>
                        <a:rPr lang="en-US" sz="1200" dirty="0">
                          <a:solidFill>
                            <a:sysClr val="windowText" lastClr="000000"/>
                          </a:solidFill>
                          <a:effectLst/>
                          <a:latin typeface="Times New Roman" panose="02020603050405020304" pitchFamily="18" charset="0"/>
                          <a:cs typeface="Times New Roman" panose="02020603050405020304" pitchFamily="18" charset="0"/>
                        </a:rPr>
                        <a:t> </a:t>
                      </a:r>
                      <a:endParaRPr lang="en-US" sz="1200" dirty="0">
                        <a:solidFill>
                          <a:sysClr val="windowText" lastClr="000000"/>
                        </a:solidFill>
                        <a:effectLst/>
                        <a:latin typeface="Times New Roman" panose="02020603050405020304" pitchFamily="18" charset="0"/>
                        <a:ea typeface="Calibri"/>
                        <a:cs typeface="Times New Roman" panose="02020603050405020304" pitchFamily="18" charset="0"/>
                      </a:endParaRPr>
                    </a:p>
                  </a:txBody>
                  <a:tcPr marL="49195" marR="4919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bl>
          </a:graphicData>
        </a:graphic>
      </p:graphicFrame>
    </p:spTree>
    <p:extLst>
      <p:ext uri="{BB962C8B-B14F-4D97-AF65-F5344CB8AC3E}">
        <p14:creationId xmlns:p14="http://schemas.microsoft.com/office/powerpoint/2010/main" val="354845605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89</a:t>
            </a:fld>
            <a:endParaRPr lang="en-GB"/>
          </a:p>
        </p:txBody>
      </p:sp>
      <p:sp>
        <p:nvSpPr>
          <p:cNvPr id="4" name="Title 1"/>
          <p:cNvSpPr>
            <a:spLocks noGrp="1"/>
          </p:cNvSpPr>
          <p:nvPr>
            <p:ph type="title"/>
          </p:nvPr>
        </p:nvSpPr>
        <p:spPr>
          <a:xfrm>
            <a:off x="724952" y="636702"/>
            <a:ext cx="8229600" cy="563562"/>
          </a:xfrm>
        </p:spPr>
        <p:txBody>
          <a:bodyPr>
            <a:noAutofit/>
          </a:bodyPr>
          <a:lstStyle/>
          <a:p>
            <a:r>
              <a:rPr lang="en-US" dirty="0"/>
              <a:t>Sanitation Budget</a:t>
            </a:r>
          </a:p>
        </p:txBody>
      </p:sp>
      <p:graphicFrame>
        <p:nvGraphicFramePr>
          <p:cNvPr id="5" name="Content Placeholder 3"/>
          <p:cNvGraphicFramePr>
            <a:graphicFrameLocks/>
          </p:cNvGraphicFramePr>
          <p:nvPr>
            <p:extLst>
              <p:ext uri="{D42A27DB-BD31-4B8C-83A1-F6EECF244321}">
                <p14:modId xmlns:p14="http://schemas.microsoft.com/office/powerpoint/2010/main" val="1639597284"/>
              </p:ext>
            </p:extLst>
          </p:nvPr>
        </p:nvGraphicFramePr>
        <p:xfrm>
          <a:off x="685800" y="1357744"/>
          <a:ext cx="7543800" cy="2623474"/>
        </p:xfrm>
        <a:graphic>
          <a:graphicData uri="http://schemas.openxmlformats.org/drawingml/2006/table">
            <a:tbl>
              <a:tblPr firstRow="1" bandRow="1">
                <a:tableStyleId>{5C22544A-7EE6-4342-B048-85BDC9FD1C3A}</a:tableStyleId>
              </a:tblPr>
              <a:tblGrid>
                <a:gridCol w="5334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gridCol w="1981200">
                  <a:extLst>
                    <a:ext uri="{9D8B030D-6E8A-4147-A177-3AD203B41FA5}">
                      <a16:colId xmlns:a16="http://schemas.microsoft.com/office/drawing/2014/main" val="20002"/>
                    </a:ext>
                  </a:extLst>
                </a:gridCol>
              </a:tblGrid>
              <a:tr h="305897">
                <a:tc gridSpan="3">
                  <a:txBody>
                    <a:bodyPr/>
                    <a:lstStyle/>
                    <a:p>
                      <a:pPr algn="ctr"/>
                      <a:r>
                        <a:rPr lang="en-US" sz="1400" dirty="0"/>
                        <a:t>Liquid Waste</a:t>
                      </a: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305897">
                <a:tc>
                  <a:txBody>
                    <a:bodyPr/>
                    <a:lstStyle/>
                    <a:p>
                      <a:pPr algn="ctr"/>
                      <a:r>
                        <a:rPr lang="en-US" sz="1400" dirty="0"/>
                        <a:t>No</a:t>
                      </a:r>
                    </a:p>
                  </a:txBody>
                  <a:tcPr/>
                </a:tc>
                <a:tc>
                  <a:txBody>
                    <a:bodyPr/>
                    <a:lstStyle/>
                    <a:p>
                      <a:pPr algn="ctr"/>
                      <a:r>
                        <a:rPr lang="en-US" sz="1400" dirty="0"/>
                        <a:t>Name</a:t>
                      </a:r>
                      <a:r>
                        <a:rPr lang="en-US" sz="1400" baseline="0" dirty="0"/>
                        <a:t> of Activity/Project</a:t>
                      </a:r>
                      <a:endParaRPr lang="en-US" sz="1400" dirty="0"/>
                    </a:p>
                  </a:txBody>
                  <a:tcPr/>
                </a:tc>
                <a:tc>
                  <a:txBody>
                    <a:bodyPr/>
                    <a:lstStyle/>
                    <a:p>
                      <a:pPr algn="ctr"/>
                      <a:r>
                        <a:rPr lang="en-US" sz="1400" dirty="0"/>
                        <a:t>Budget </a:t>
                      </a:r>
                    </a:p>
                  </a:txBody>
                  <a:tcPr/>
                </a:tc>
                <a:extLst>
                  <a:ext uri="{0D108BD9-81ED-4DB2-BD59-A6C34878D82A}">
                    <a16:rowId xmlns:a16="http://schemas.microsoft.com/office/drawing/2014/main" val="10001"/>
                  </a:ext>
                </a:extLst>
              </a:tr>
              <a:tr h="305897">
                <a:tc>
                  <a:txBody>
                    <a:bodyPr/>
                    <a:lstStyle/>
                    <a:p>
                      <a:pPr algn="l"/>
                      <a:r>
                        <a:rPr lang="en-US" sz="1600" dirty="0">
                          <a:latin typeface="Times New Roman" panose="02020603050405020304" pitchFamily="18" charset="0"/>
                          <a:cs typeface="Times New Roman" panose="02020603050405020304" pitchFamily="18" charset="0"/>
                        </a:rPr>
                        <a:t>1</a:t>
                      </a:r>
                    </a:p>
                  </a:txBody>
                  <a:tcPr/>
                </a:tc>
                <a:tc>
                  <a:txBody>
                    <a:bodyPr/>
                    <a:lstStyle/>
                    <a:p>
                      <a:pPr algn="l"/>
                      <a:r>
                        <a:rPr lang="en-US" sz="1600" dirty="0">
                          <a:latin typeface="Times New Roman" panose="02020603050405020304" pitchFamily="18" charset="0"/>
                          <a:cs typeface="Times New Roman" panose="02020603050405020304" pitchFamily="18" charset="0"/>
                        </a:rPr>
                        <a:t>Maintenance</a:t>
                      </a:r>
                      <a:r>
                        <a:rPr lang="en-US" sz="1600" baseline="0" dirty="0">
                          <a:latin typeface="Times New Roman" panose="02020603050405020304" pitchFamily="18" charset="0"/>
                          <a:cs typeface="Times New Roman" panose="02020603050405020304" pitchFamily="18" charset="0"/>
                        </a:rPr>
                        <a:t> of the Cesspit Emptier</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a:latin typeface="Times New Roman" panose="02020603050405020304" pitchFamily="18" charset="0"/>
                          <a:cs typeface="Times New Roman" panose="02020603050405020304" pitchFamily="18" charset="0"/>
                        </a:rPr>
                        <a:t>15,000.00</a:t>
                      </a:r>
                    </a:p>
                  </a:txBody>
                  <a:tcPr/>
                </a:tc>
                <a:extLst>
                  <a:ext uri="{0D108BD9-81ED-4DB2-BD59-A6C34878D82A}">
                    <a16:rowId xmlns:a16="http://schemas.microsoft.com/office/drawing/2014/main" val="10002"/>
                  </a:ext>
                </a:extLst>
              </a:tr>
              <a:tr h="305897">
                <a:tc>
                  <a:txBody>
                    <a:bodyPr/>
                    <a:lstStyle/>
                    <a:p>
                      <a:pPr algn="l"/>
                      <a:r>
                        <a:rPr lang="en-US" sz="1600" dirty="0">
                          <a:latin typeface="Times New Roman" panose="02020603050405020304" pitchFamily="18" charset="0"/>
                          <a:cs typeface="Times New Roman" panose="02020603050405020304" pitchFamily="18" charset="0"/>
                        </a:rPr>
                        <a:t>2</a:t>
                      </a:r>
                    </a:p>
                  </a:txBody>
                  <a:tcPr/>
                </a:tc>
                <a:tc>
                  <a:txBody>
                    <a:bodyPr/>
                    <a:lstStyle/>
                    <a:p>
                      <a:pPr algn="l"/>
                      <a:r>
                        <a:rPr lang="en-US" sz="1600" kern="1200" dirty="0">
                          <a:solidFill>
                            <a:schemeClr val="dk1"/>
                          </a:solidFill>
                          <a:effectLst/>
                          <a:latin typeface="Times New Roman" panose="02020603050405020304" pitchFamily="18" charset="0"/>
                          <a:ea typeface="+mn-ea"/>
                          <a:cs typeface="Times New Roman" panose="02020603050405020304" pitchFamily="18" charset="0"/>
                        </a:rPr>
                        <a:t>Fumigation</a:t>
                      </a:r>
                      <a:endParaRPr lang="en-US" sz="1600" dirty="0">
                        <a:latin typeface="Times New Roman" panose="02020603050405020304" pitchFamily="18" charset="0"/>
                        <a:cs typeface="Times New Roman" panose="02020603050405020304" pitchFamily="18" charset="0"/>
                      </a:endParaRPr>
                    </a:p>
                  </a:txBody>
                  <a:tcPr/>
                </a:tc>
                <a:tc>
                  <a:txBody>
                    <a:bodyPr/>
                    <a:lstStyle/>
                    <a:p>
                      <a:pPr algn="ctr"/>
                      <a:r>
                        <a:rPr lang="en-US" sz="1600" dirty="0">
                          <a:latin typeface="Times New Roman" panose="02020603050405020304" pitchFamily="18" charset="0"/>
                          <a:cs typeface="Times New Roman" panose="02020603050405020304" pitchFamily="18" charset="0"/>
                        </a:rPr>
                        <a:t>53,982.44</a:t>
                      </a:r>
                    </a:p>
                  </a:txBody>
                  <a:tcPr/>
                </a:tc>
                <a:extLst>
                  <a:ext uri="{0D108BD9-81ED-4DB2-BD59-A6C34878D82A}">
                    <a16:rowId xmlns:a16="http://schemas.microsoft.com/office/drawing/2014/main" val="10003"/>
                  </a:ext>
                </a:extLst>
              </a:tr>
              <a:tr h="305897">
                <a:tc>
                  <a:txBody>
                    <a:bodyPr/>
                    <a:lstStyle/>
                    <a:p>
                      <a:pPr algn="ctr"/>
                      <a:endParaRPr lang="en-US" sz="1600">
                        <a:latin typeface="Times New Roman" panose="02020603050405020304" pitchFamily="18" charset="0"/>
                        <a:cs typeface="Times New Roman" panose="02020603050405020304" pitchFamily="18" charset="0"/>
                      </a:endParaRPr>
                    </a:p>
                  </a:txBody>
                  <a:tcPr/>
                </a:tc>
                <a:tc>
                  <a:txBody>
                    <a:bodyPr/>
                    <a:lstStyle/>
                    <a:p>
                      <a:pPr algn="ctr"/>
                      <a:r>
                        <a:rPr lang="en-US" sz="1600" dirty="0">
                          <a:latin typeface="Times New Roman" panose="02020603050405020304" pitchFamily="18" charset="0"/>
                          <a:cs typeface="Times New Roman" panose="02020603050405020304" pitchFamily="18" charset="0"/>
                        </a:rPr>
                        <a:t>Sub-Total</a:t>
                      </a:r>
                    </a:p>
                  </a:txBody>
                  <a:tcPr/>
                </a:tc>
                <a:tc>
                  <a:txBody>
                    <a:bodyPr/>
                    <a:lstStyle/>
                    <a:p>
                      <a:pPr algn="ctr"/>
                      <a:r>
                        <a:rPr lang="en-US" sz="1600" dirty="0">
                          <a:latin typeface="Times New Roman" panose="02020603050405020304" pitchFamily="18" charset="0"/>
                          <a:cs typeface="Times New Roman" panose="02020603050405020304" pitchFamily="18" charset="0"/>
                        </a:rPr>
                        <a:t>68,982.44</a:t>
                      </a:r>
                    </a:p>
                  </a:txBody>
                  <a:tcPr/>
                </a:tc>
                <a:extLst>
                  <a:ext uri="{0D108BD9-81ED-4DB2-BD59-A6C34878D82A}">
                    <a16:rowId xmlns:a16="http://schemas.microsoft.com/office/drawing/2014/main" val="10004"/>
                  </a:ext>
                </a:extLst>
              </a:tr>
              <a:tr h="305897">
                <a:tc>
                  <a:txBody>
                    <a:bodyPr/>
                    <a:lstStyle/>
                    <a:p>
                      <a:pPr algn="ctr"/>
                      <a:endParaRPr lang="en-US" sz="1600">
                        <a:latin typeface="Times New Roman" panose="02020603050405020304" pitchFamily="18" charset="0"/>
                        <a:cs typeface="Times New Roman" panose="02020603050405020304" pitchFamily="18" charset="0"/>
                      </a:endParaRPr>
                    </a:p>
                  </a:txBody>
                  <a:tcPr/>
                </a:tc>
                <a:tc>
                  <a:txBody>
                    <a:bodyPr/>
                    <a:lstStyle/>
                    <a:p>
                      <a:pPr algn="ctr"/>
                      <a:endParaRPr lang="en-US" sz="1600" dirty="0">
                        <a:latin typeface="Times New Roman" panose="02020603050405020304" pitchFamily="18" charset="0"/>
                        <a:cs typeface="Times New Roman" panose="02020603050405020304" pitchFamily="18" charset="0"/>
                      </a:endParaRPr>
                    </a:p>
                  </a:txBody>
                  <a:tcPr/>
                </a:tc>
                <a:tc>
                  <a:txBody>
                    <a:bodyPr/>
                    <a:lstStyle/>
                    <a:p>
                      <a:pPr algn="ctr"/>
                      <a:endParaRPr lang="en-US" sz="16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5"/>
                  </a:ext>
                </a:extLst>
              </a:tr>
              <a:tr h="305897">
                <a:tc>
                  <a:txBody>
                    <a:bodyPr/>
                    <a:lstStyle/>
                    <a:p>
                      <a:pPr algn="ctr"/>
                      <a:endParaRPr lang="en-US" sz="1600">
                        <a:latin typeface="Times New Roman" panose="02020603050405020304" pitchFamily="18" charset="0"/>
                        <a:cs typeface="Times New Roman" panose="02020603050405020304" pitchFamily="18" charset="0"/>
                      </a:endParaRPr>
                    </a:p>
                  </a:txBody>
                  <a:tcPr/>
                </a:tc>
                <a:tc>
                  <a:txBody>
                    <a:bodyPr/>
                    <a:lstStyle/>
                    <a:p>
                      <a:pPr algn="ctr"/>
                      <a:endParaRPr lang="en-US" sz="1600" dirty="0">
                        <a:latin typeface="Times New Roman" panose="02020603050405020304" pitchFamily="18" charset="0"/>
                        <a:cs typeface="Times New Roman" panose="02020603050405020304" pitchFamily="18" charset="0"/>
                      </a:endParaRPr>
                    </a:p>
                  </a:txBody>
                  <a:tcPr/>
                </a:tc>
                <a:tc>
                  <a:txBody>
                    <a:bodyPr/>
                    <a:lstStyle/>
                    <a:p>
                      <a:pPr algn="ctr"/>
                      <a:endParaRPr lang="en-US" sz="160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6"/>
                  </a:ext>
                </a:extLst>
              </a:tr>
              <a:tr h="305897">
                <a:tc>
                  <a:txBody>
                    <a:bodyPr/>
                    <a:lstStyle/>
                    <a:p>
                      <a:pPr algn="ctr"/>
                      <a:endParaRPr lang="en-US" sz="1600">
                        <a:latin typeface="Times New Roman" panose="02020603050405020304" pitchFamily="18" charset="0"/>
                        <a:cs typeface="Times New Roman" panose="02020603050405020304" pitchFamily="18" charset="0"/>
                      </a:endParaRPr>
                    </a:p>
                  </a:txBody>
                  <a:tcPr/>
                </a:tc>
                <a:tc>
                  <a:txBody>
                    <a:bodyPr/>
                    <a:lstStyle/>
                    <a:p>
                      <a:pPr algn="ctr"/>
                      <a:endParaRPr lang="en-US" sz="1600" dirty="0">
                        <a:latin typeface="Times New Roman" panose="02020603050405020304" pitchFamily="18" charset="0"/>
                        <a:cs typeface="Times New Roman" panose="02020603050405020304" pitchFamily="18" charset="0"/>
                      </a:endParaRPr>
                    </a:p>
                  </a:txBody>
                  <a:tcPr/>
                </a:tc>
                <a:tc>
                  <a:txBody>
                    <a:bodyPr/>
                    <a:lstStyle/>
                    <a:p>
                      <a:pPr algn="ctr"/>
                      <a:endParaRPr lang="en-US" sz="16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7"/>
                  </a:ext>
                </a:extLst>
              </a:tr>
            </a:tbl>
          </a:graphicData>
        </a:graphic>
      </p:graphicFrame>
      <p:graphicFrame>
        <p:nvGraphicFramePr>
          <p:cNvPr id="6" name="Content Placeholder 3"/>
          <p:cNvGraphicFramePr>
            <a:graphicFrameLocks/>
          </p:cNvGraphicFramePr>
          <p:nvPr>
            <p:extLst>
              <p:ext uri="{D42A27DB-BD31-4B8C-83A1-F6EECF244321}">
                <p14:modId xmlns:p14="http://schemas.microsoft.com/office/powerpoint/2010/main" val="1720264192"/>
              </p:ext>
            </p:extLst>
          </p:nvPr>
        </p:nvGraphicFramePr>
        <p:xfrm>
          <a:off x="685800" y="3962400"/>
          <a:ext cx="7543800" cy="2333625"/>
        </p:xfrm>
        <a:graphic>
          <a:graphicData uri="http://schemas.openxmlformats.org/drawingml/2006/table">
            <a:tbl>
              <a:tblPr firstRow="1" bandRow="1">
                <a:tableStyleId>{5C22544A-7EE6-4342-B048-85BDC9FD1C3A}</a:tableStyleId>
              </a:tblPr>
              <a:tblGrid>
                <a:gridCol w="5334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gridCol w="1981200">
                  <a:extLst>
                    <a:ext uri="{9D8B030D-6E8A-4147-A177-3AD203B41FA5}">
                      <a16:colId xmlns:a16="http://schemas.microsoft.com/office/drawing/2014/main" val="20002"/>
                    </a:ext>
                  </a:extLst>
                </a:gridCol>
              </a:tblGrid>
              <a:tr h="333375">
                <a:tc gridSpan="3">
                  <a:txBody>
                    <a:bodyPr/>
                    <a:lstStyle/>
                    <a:p>
                      <a:pPr algn="ctr"/>
                      <a:r>
                        <a:rPr lang="en-US" sz="1400" dirty="0"/>
                        <a:t>Solid Waste</a:t>
                      </a: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333375">
                <a:tc>
                  <a:txBody>
                    <a:bodyPr/>
                    <a:lstStyle/>
                    <a:p>
                      <a:pPr algn="ctr"/>
                      <a:r>
                        <a:rPr lang="en-US" sz="1400" dirty="0"/>
                        <a:t>No</a:t>
                      </a:r>
                    </a:p>
                  </a:txBody>
                  <a:tcPr/>
                </a:tc>
                <a:tc>
                  <a:txBody>
                    <a:bodyPr/>
                    <a:lstStyle/>
                    <a:p>
                      <a:pPr algn="ctr"/>
                      <a:r>
                        <a:rPr lang="en-US" sz="1400" dirty="0"/>
                        <a:t>Name</a:t>
                      </a:r>
                      <a:r>
                        <a:rPr lang="en-US" sz="1400" baseline="0" dirty="0"/>
                        <a:t> of Activity/Project</a:t>
                      </a:r>
                      <a:endParaRPr lang="en-US" sz="1400" dirty="0"/>
                    </a:p>
                  </a:txBody>
                  <a:tcPr/>
                </a:tc>
                <a:tc>
                  <a:txBody>
                    <a:bodyPr/>
                    <a:lstStyle/>
                    <a:p>
                      <a:pPr algn="ctr"/>
                      <a:r>
                        <a:rPr lang="en-US" sz="1400" dirty="0"/>
                        <a:t>Budget </a:t>
                      </a:r>
                    </a:p>
                  </a:txBody>
                  <a:tcPr/>
                </a:tc>
                <a:extLst>
                  <a:ext uri="{0D108BD9-81ED-4DB2-BD59-A6C34878D82A}">
                    <a16:rowId xmlns:a16="http://schemas.microsoft.com/office/drawing/2014/main" val="10001"/>
                  </a:ext>
                </a:extLst>
              </a:tr>
              <a:tr h="333375">
                <a:tc>
                  <a:txBody>
                    <a:bodyPr/>
                    <a:lstStyle/>
                    <a:p>
                      <a:r>
                        <a:rPr lang="en-US" sz="1400" dirty="0">
                          <a:latin typeface="Times New Roman" panose="02020603050405020304" pitchFamily="18" charset="0"/>
                          <a:cs typeface="Times New Roman" panose="02020603050405020304" pitchFamily="18" charset="0"/>
                        </a:rPr>
                        <a:t>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1400" kern="1200" dirty="0">
                          <a:solidFill>
                            <a:schemeClr val="dk1"/>
                          </a:solidFill>
                          <a:effectLst/>
                          <a:latin typeface="Times New Roman" panose="02020603050405020304" pitchFamily="18" charset="0"/>
                          <a:ea typeface="+mn-ea"/>
                          <a:cs typeface="Times New Roman" panose="02020603050405020304" pitchFamily="18" charset="0"/>
                        </a:rPr>
                        <a:t>Landfill Site management</a:t>
                      </a:r>
                      <a:endParaRPr lang="en-US"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a:tc>
                <a:tc>
                  <a:txBody>
                    <a:bodyPr/>
                    <a:lstStyle/>
                    <a:p>
                      <a:pPr algn="ctr"/>
                      <a:r>
                        <a:rPr lang="en-US" sz="1400" dirty="0">
                          <a:latin typeface="Times New Roman" panose="02020603050405020304" pitchFamily="18" charset="0"/>
                          <a:cs typeface="Times New Roman" panose="02020603050405020304" pitchFamily="18" charset="0"/>
                        </a:rPr>
                        <a:t>50,000.00</a:t>
                      </a:r>
                    </a:p>
                  </a:txBody>
                  <a:tcPr/>
                </a:tc>
                <a:extLst>
                  <a:ext uri="{0D108BD9-81ED-4DB2-BD59-A6C34878D82A}">
                    <a16:rowId xmlns:a16="http://schemas.microsoft.com/office/drawing/2014/main" val="10002"/>
                  </a:ext>
                </a:extLst>
              </a:tr>
              <a:tr h="333375">
                <a:tc>
                  <a:txBody>
                    <a:bodyPr/>
                    <a:lstStyle/>
                    <a:p>
                      <a:r>
                        <a:rPr lang="en-US" sz="1400" dirty="0">
                          <a:latin typeface="Times New Roman" panose="02020603050405020304" pitchFamily="18" charset="0"/>
                          <a:cs typeface="Times New Roman" panose="02020603050405020304" pitchFamily="18" charset="0"/>
                        </a:rPr>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1400" kern="1200" dirty="0">
                          <a:solidFill>
                            <a:schemeClr val="dk1"/>
                          </a:solidFill>
                          <a:effectLst/>
                          <a:latin typeface="Times New Roman" panose="02020603050405020304" pitchFamily="18" charset="0"/>
                          <a:ea typeface="+mn-ea"/>
                          <a:cs typeface="Times New Roman" panose="02020603050405020304" pitchFamily="18" charset="0"/>
                        </a:rPr>
                        <a:t>Environmental Sanitation Management</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sz="1400" dirty="0">
                          <a:effectLst/>
                          <a:latin typeface="Times New Roman" panose="02020603050405020304" pitchFamily="18" charset="0"/>
                          <a:ea typeface="Calibri" panose="020F0502020204030204"/>
                          <a:cs typeface="Times New Roman" panose="02020603050405020304" pitchFamily="18" charset="0"/>
                        </a:rPr>
                        <a:t>193,000.00</a:t>
                      </a:r>
                    </a:p>
                  </a:txBody>
                  <a:tcPr/>
                </a:tc>
                <a:extLst>
                  <a:ext uri="{0D108BD9-81ED-4DB2-BD59-A6C34878D82A}">
                    <a16:rowId xmlns:a16="http://schemas.microsoft.com/office/drawing/2014/main" val="10004"/>
                  </a:ext>
                </a:extLst>
              </a:tr>
              <a:tr h="333375">
                <a:tc>
                  <a:txBody>
                    <a:bodyPr/>
                    <a:lstStyle/>
                    <a:p>
                      <a:pPr algn="ctr"/>
                      <a:endParaRPr lang="en-US" sz="1400">
                        <a:latin typeface="Times New Roman" panose="02020603050405020304" pitchFamily="18" charset="0"/>
                        <a:cs typeface="Times New Roman" panose="02020603050405020304" pitchFamily="18" charset="0"/>
                      </a:endParaRPr>
                    </a:p>
                  </a:txBody>
                  <a:tcPr/>
                </a:tc>
                <a:tc>
                  <a:txBody>
                    <a:bodyPr/>
                    <a:lstStyle/>
                    <a:p>
                      <a:pPr algn="ctr"/>
                      <a:r>
                        <a:rPr lang="en-US" sz="1400" dirty="0">
                          <a:latin typeface="Times New Roman" panose="02020603050405020304" pitchFamily="18" charset="0"/>
                          <a:cs typeface="Times New Roman" panose="02020603050405020304" pitchFamily="18" charset="0"/>
                        </a:rPr>
                        <a:t>Sub-Total</a:t>
                      </a:r>
                    </a:p>
                  </a:txBody>
                  <a:tcPr/>
                </a:tc>
                <a:tc>
                  <a:txBody>
                    <a:bodyPr/>
                    <a:lstStyle/>
                    <a:p>
                      <a:pPr algn="ctr"/>
                      <a:r>
                        <a:rPr lang="en-US" sz="1400" dirty="0">
                          <a:latin typeface="Times New Roman" panose="02020603050405020304" pitchFamily="18" charset="0"/>
                          <a:cs typeface="Times New Roman" panose="02020603050405020304" pitchFamily="18" charset="0"/>
                        </a:rPr>
                        <a:t>243,000.00</a:t>
                      </a:r>
                    </a:p>
                  </a:txBody>
                  <a:tcPr/>
                </a:tc>
                <a:extLst>
                  <a:ext uri="{0D108BD9-81ED-4DB2-BD59-A6C34878D82A}">
                    <a16:rowId xmlns:a16="http://schemas.microsoft.com/office/drawing/2014/main" val="10005"/>
                  </a:ext>
                </a:extLst>
              </a:tr>
              <a:tr h="333375">
                <a:tc>
                  <a:txBody>
                    <a:bodyPr/>
                    <a:lstStyle/>
                    <a:p>
                      <a:pPr algn="ctr"/>
                      <a:endParaRPr lang="en-US" sz="1400">
                        <a:latin typeface="Times New Roman" panose="02020603050405020304" pitchFamily="18" charset="0"/>
                        <a:cs typeface="Times New Roman" panose="02020603050405020304" pitchFamily="18" charset="0"/>
                      </a:endParaRPr>
                    </a:p>
                  </a:txBody>
                  <a:tcPr/>
                </a:tc>
                <a:tc>
                  <a:txBody>
                    <a:bodyPr/>
                    <a:lstStyle/>
                    <a:p>
                      <a:pPr algn="ctr"/>
                      <a:r>
                        <a:rPr lang="en-US" sz="1400" dirty="0">
                          <a:latin typeface="Times New Roman" panose="02020603050405020304" pitchFamily="18" charset="0"/>
                          <a:cs typeface="Times New Roman" panose="02020603050405020304" pitchFamily="18" charset="0"/>
                        </a:rPr>
                        <a:t>Total</a:t>
                      </a:r>
                    </a:p>
                  </a:txBody>
                  <a:tcPr/>
                </a:tc>
                <a:tc>
                  <a:txBody>
                    <a:bodyPr/>
                    <a:lstStyle/>
                    <a:p>
                      <a:pPr algn="ctr"/>
                      <a:r>
                        <a:rPr lang="en-US" sz="1400" dirty="0">
                          <a:latin typeface="Times New Roman" panose="02020603050405020304" pitchFamily="18" charset="0"/>
                          <a:cs typeface="Times New Roman" panose="02020603050405020304" pitchFamily="18" charset="0"/>
                        </a:rPr>
                        <a:t>311,982.44</a:t>
                      </a:r>
                    </a:p>
                  </a:txBody>
                  <a:tcPr/>
                </a:tc>
                <a:extLst>
                  <a:ext uri="{0D108BD9-81ED-4DB2-BD59-A6C34878D82A}">
                    <a16:rowId xmlns:a16="http://schemas.microsoft.com/office/drawing/2014/main" val="10006"/>
                  </a:ext>
                </a:extLst>
              </a:tr>
              <a:tr h="333375">
                <a:tc>
                  <a:txBody>
                    <a:bodyPr/>
                    <a:lstStyle/>
                    <a:p>
                      <a:pPr algn="ctr"/>
                      <a:endParaRPr lang="en-US" sz="1400"/>
                    </a:p>
                  </a:txBody>
                  <a:tcPr/>
                </a:tc>
                <a:tc>
                  <a:txBody>
                    <a:bodyPr/>
                    <a:lstStyle/>
                    <a:p>
                      <a:pPr algn="ctr"/>
                      <a:endParaRPr lang="en-US" sz="1400" dirty="0"/>
                    </a:p>
                  </a:txBody>
                  <a:tcPr/>
                </a:tc>
                <a:tc>
                  <a:txBody>
                    <a:bodyPr/>
                    <a:lstStyle/>
                    <a:p>
                      <a:pPr algn="ctr"/>
                      <a:endParaRPr lang="en-US" sz="1400" dirty="0"/>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66182149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90</a:t>
            </a:fld>
            <a:endParaRPr lang="en-GB"/>
          </a:p>
        </p:txBody>
      </p:sp>
      <p:sp>
        <p:nvSpPr>
          <p:cNvPr id="7" name="Title 1"/>
          <p:cNvSpPr>
            <a:spLocks noGrp="1"/>
          </p:cNvSpPr>
          <p:nvPr>
            <p:ph type="title"/>
          </p:nvPr>
        </p:nvSpPr>
        <p:spPr>
          <a:xfrm>
            <a:off x="477982" y="537754"/>
            <a:ext cx="8229600" cy="503238"/>
          </a:xfrm>
        </p:spPr>
        <p:txBody>
          <a:bodyPr>
            <a:normAutofit fontScale="90000"/>
          </a:bodyPr>
          <a:lstStyle/>
          <a:p>
            <a:r>
              <a:rPr lang="en-US" dirty="0"/>
              <a:t>DP Support – Safety Net </a:t>
            </a:r>
            <a:br>
              <a:rPr lang="en-US" dirty="0">
                <a:solidFill>
                  <a:schemeClr val="dk1"/>
                </a:solidFill>
                <a:latin typeface="Arial Narrow" panose="020B0606020202030204" pitchFamily="34" charset="0"/>
              </a:rPr>
            </a:br>
            <a:endParaRPr lang="en-US" dirty="0"/>
          </a:p>
        </p:txBody>
      </p:sp>
      <p:graphicFrame>
        <p:nvGraphicFramePr>
          <p:cNvPr id="8" name="Content Placeholder 3"/>
          <p:cNvGraphicFramePr>
            <a:graphicFrameLocks/>
          </p:cNvGraphicFramePr>
          <p:nvPr>
            <p:extLst>
              <p:ext uri="{D42A27DB-BD31-4B8C-83A1-F6EECF244321}">
                <p14:modId xmlns:p14="http://schemas.microsoft.com/office/powerpoint/2010/main" val="968470311"/>
              </p:ext>
            </p:extLst>
          </p:nvPr>
        </p:nvGraphicFramePr>
        <p:xfrm>
          <a:off x="477980" y="1066798"/>
          <a:ext cx="8111837" cy="3782292"/>
        </p:xfrm>
        <a:graphic>
          <a:graphicData uri="http://schemas.openxmlformats.org/drawingml/2006/table">
            <a:tbl>
              <a:tblPr firstRow="1" bandRow="1">
                <a:tableStyleId>{5C22544A-7EE6-4342-B048-85BDC9FD1C3A}</a:tableStyleId>
              </a:tblPr>
              <a:tblGrid>
                <a:gridCol w="1277169">
                  <a:extLst>
                    <a:ext uri="{9D8B030D-6E8A-4147-A177-3AD203B41FA5}">
                      <a16:colId xmlns:a16="http://schemas.microsoft.com/office/drawing/2014/main" val="20000"/>
                    </a:ext>
                  </a:extLst>
                </a:gridCol>
                <a:gridCol w="3584716">
                  <a:extLst>
                    <a:ext uri="{9D8B030D-6E8A-4147-A177-3AD203B41FA5}">
                      <a16:colId xmlns:a16="http://schemas.microsoft.com/office/drawing/2014/main" val="20001"/>
                    </a:ext>
                  </a:extLst>
                </a:gridCol>
                <a:gridCol w="3249952">
                  <a:extLst>
                    <a:ext uri="{9D8B030D-6E8A-4147-A177-3AD203B41FA5}">
                      <a16:colId xmlns:a16="http://schemas.microsoft.com/office/drawing/2014/main" val="20002"/>
                    </a:ext>
                  </a:extLst>
                </a:gridCol>
              </a:tblGrid>
              <a:tr h="630382">
                <a:tc gridSpan="3">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US" sz="1800" kern="1200" dirty="0">
                          <a:solidFill>
                            <a:schemeClr val="bg1"/>
                          </a:solidFill>
                          <a:effectLst/>
                          <a:latin typeface="Arial Narrow" panose="020B0606020202030204" pitchFamily="34" charset="0"/>
                          <a:ea typeface="+mn-ea"/>
                          <a:cs typeface="+mn-cs"/>
                        </a:rPr>
                        <a:t>Agricultural Development</a:t>
                      </a: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630382">
                <a:tc>
                  <a:txBody>
                    <a:bodyPr/>
                    <a:lstStyle/>
                    <a:p>
                      <a:r>
                        <a:rPr lang="en-US" sz="1800" dirty="0"/>
                        <a:t>No</a:t>
                      </a:r>
                    </a:p>
                  </a:txBody>
                  <a:tcPr/>
                </a:tc>
                <a:tc>
                  <a:txBody>
                    <a:bodyPr/>
                    <a:lstStyle/>
                    <a:p>
                      <a:r>
                        <a:rPr lang="en-US" sz="1800" dirty="0"/>
                        <a:t>Name</a:t>
                      </a:r>
                      <a:r>
                        <a:rPr lang="en-US" sz="1800" baseline="0" dirty="0"/>
                        <a:t> of Activity/Project</a:t>
                      </a:r>
                      <a:endParaRPr lang="en-US" sz="1800" dirty="0"/>
                    </a:p>
                  </a:txBody>
                  <a:tcPr/>
                </a:tc>
                <a:tc>
                  <a:txBody>
                    <a:bodyPr/>
                    <a:lstStyle/>
                    <a:p>
                      <a:r>
                        <a:rPr lang="en-US" sz="1800" dirty="0"/>
                        <a:t>Budget </a:t>
                      </a:r>
                    </a:p>
                  </a:txBody>
                  <a:tcPr/>
                </a:tc>
                <a:extLst>
                  <a:ext uri="{0D108BD9-81ED-4DB2-BD59-A6C34878D82A}">
                    <a16:rowId xmlns:a16="http://schemas.microsoft.com/office/drawing/2014/main" val="10001"/>
                  </a:ext>
                </a:extLst>
              </a:tr>
              <a:tr h="630382">
                <a:tc>
                  <a:txBody>
                    <a:bodyPr/>
                    <a:lstStyle/>
                    <a:p>
                      <a:endParaRPr lang="en-US" sz="1600" dirty="0">
                        <a:latin typeface="Times New Roman" panose="02020603050405020304" pitchFamily="18" charset="0"/>
                        <a:cs typeface="Times New Roman" panose="02020603050405020304" pitchFamily="18" charset="0"/>
                      </a:endParaRPr>
                    </a:p>
                  </a:txBody>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effectLst/>
                          <a:latin typeface="Times New Roman" panose="02020603050405020304" pitchFamily="18" charset="0"/>
                          <a:ea typeface="+mn-ea"/>
                          <a:cs typeface="Times New Roman" panose="02020603050405020304" pitchFamily="18" charset="0"/>
                        </a:rPr>
                        <a:t>Agricultural Research and Demonstration Farms</a:t>
                      </a:r>
                    </a:p>
                  </a:txBody>
                  <a:tcPr/>
                </a:tc>
                <a:tc>
                  <a:txBody>
                    <a:bodyPr/>
                    <a:lstStyle/>
                    <a:p>
                      <a:r>
                        <a:rPr lang="en-US" sz="1600" dirty="0">
                          <a:latin typeface="Times New Roman" panose="02020603050405020304" pitchFamily="18" charset="0"/>
                          <a:cs typeface="Times New Roman" panose="02020603050405020304" pitchFamily="18" charset="0"/>
                        </a:rPr>
                        <a:t>100,000.00</a:t>
                      </a:r>
                    </a:p>
                  </a:txBody>
                  <a:tcPr/>
                </a:tc>
                <a:extLst>
                  <a:ext uri="{0D108BD9-81ED-4DB2-BD59-A6C34878D82A}">
                    <a16:rowId xmlns:a16="http://schemas.microsoft.com/office/drawing/2014/main" val="10002"/>
                  </a:ext>
                </a:extLst>
              </a:tr>
              <a:tr h="630382">
                <a:tc>
                  <a:txBody>
                    <a:bodyPr/>
                    <a:lstStyle/>
                    <a:p>
                      <a:endParaRPr lang="en-US" sz="1800" dirty="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3"/>
                  </a:ext>
                </a:extLst>
              </a:tr>
              <a:tr h="630382">
                <a:tc>
                  <a:txBody>
                    <a:bodyPr/>
                    <a:lstStyle/>
                    <a:p>
                      <a:endParaRPr lang="en-US" sz="180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4"/>
                  </a:ext>
                </a:extLst>
              </a:tr>
              <a:tr h="630382">
                <a:tc>
                  <a:txBody>
                    <a:bodyPr/>
                    <a:lstStyle/>
                    <a:p>
                      <a:endParaRPr lang="en-US" sz="1800" dirty="0"/>
                    </a:p>
                  </a:txBody>
                  <a:tcPr/>
                </a:tc>
                <a:tc>
                  <a:txBody>
                    <a:bodyPr/>
                    <a:lstStyle/>
                    <a:p>
                      <a:endParaRPr lang="en-US" sz="1800" dirty="0"/>
                    </a:p>
                  </a:txBody>
                  <a:tcPr/>
                </a:tc>
                <a:tc>
                  <a:txBody>
                    <a:bodyPr/>
                    <a:lstStyle/>
                    <a:p>
                      <a:endParaRPr lang="en-US" sz="1800"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53552897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964C0AA-13C5-42F8-8707-B9C6EA4D33F1}" type="slidenum">
              <a:rPr lang="en-GB" smtClean="0"/>
              <a:t>91</a:t>
            </a:fld>
            <a:endParaRPr lang="en-GB"/>
          </a:p>
        </p:txBody>
      </p:sp>
      <p:sp>
        <p:nvSpPr>
          <p:cNvPr id="7" name="Title 1"/>
          <p:cNvSpPr>
            <a:spLocks noGrp="1"/>
          </p:cNvSpPr>
          <p:nvPr>
            <p:ph type="title"/>
          </p:nvPr>
        </p:nvSpPr>
        <p:spPr>
          <a:xfrm>
            <a:off x="477982" y="537754"/>
            <a:ext cx="8229600" cy="503238"/>
          </a:xfrm>
        </p:spPr>
        <p:txBody>
          <a:bodyPr>
            <a:normAutofit fontScale="90000"/>
          </a:bodyPr>
          <a:lstStyle/>
          <a:p>
            <a:r>
              <a:rPr lang="en-US" dirty="0"/>
              <a:t>DP Support – MAG </a:t>
            </a:r>
            <a:br>
              <a:rPr lang="en-US" dirty="0">
                <a:solidFill>
                  <a:schemeClr val="dk1"/>
                </a:solidFill>
                <a:latin typeface="Arial Narrow" panose="020B0606020202030204" pitchFamily="34" charset="0"/>
              </a:rPr>
            </a:br>
            <a:endParaRPr lang="en-US" dirty="0"/>
          </a:p>
        </p:txBody>
      </p:sp>
      <p:graphicFrame>
        <p:nvGraphicFramePr>
          <p:cNvPr id="8" name="Content Placeholder 3"/>
          <p:cNvGraphicFramePr>
            <a:graphicFrameLocks/>
          </p:cNvGraphicFramePr>
          <p:nvPr>
            <p:extLst>
              <p:ext uri="{D42A27DB-BD31-4B8C-83A1-F6EECF244321}">
                <p14:modId xmlns:p14="http://schemas.microsoft.com/office/powerpoint/2010/main" val="2187631190"/>
              </p:ext>
            </p:extLst>
          </p:nvPr>
        </p:nvGraphicFramePr>
        <p:xfrm>
          <a:off x="0" y="1066798"/>
          <a:ext cx="9144000" cy="5214030"/>
        </p:xfrm>
        <a:graphic>
          <a:graphicData uri="http://schemas.openxmlformats.org/drawingml/2006/table">
            <a:tbl>
              <a:tblPr firstRow="1" bandRow="1">
                <a:tableStyleId>{5C22544A-7EE6-4342-B048-85BDC9FD1C3A}</a:tableStyleId>
              </a:tblPr>
              <a:tblGrid>
                <a:gridCol w="1439678">
                  <a:extLst>
                    <a:ext uri="{9D8B030D-6E8A-4147-A177-3AD203B41FA5}">
                      <a16:colId xmlns:a16="http://schemas.microsoft.com/office/drawing/2014/main" val="20000"/>
                    </a:ext>
                  </a:extLst>
                </a:gridCol>
                <a:gridCol w="4040841">
                  <a:extLst>
                    <a:ext uri="{9D8B030D-6E8A-4147-A177-3AD203B41FA5}">
                      <a16:colId xmlns:a16="http://schemas.microsoft.com/office/drawing/2014/main" val="20001"/>
                    </a:ext>
                  </a:extLst>
                </a:gridCol>
                <a:gridCol w="3663481">
                  <a:extLst>
                    <a:ext uri="{9D8B030D-6E8A-4147-A177-3AD203B41FA5}">
                      <a16:colId xmlns:a16="http://schemas.microsoft.com/office/drawing/2014/main" val="20002"/>
                    </a:ext>
                  </a:extLst>
                </a:gridCol>
              </a:tblGrid>
              <a:tr h="477402">
                <a:tc gridSpan="3">
                  <a:txBody>
                    <a:bodyPr/>
                    <a:lstStyle/>
                    <a:p>
                      <a:pPr marL="0" marR="0" lvl="0" indent="0" algn="ctr" defTabSz="514350" rtl="0" eaLnBrk="1" fontAlgn="auto" latinLnBrk="0" hangingPunct="1">
                        <a:lnSpc>
                          <a:spcPct val="100000"/>
                        </a:lnSpc>
                        <a:spcBef>
                          <a:spcPts val="0"/>
                        </a:spcBef>
                        <a:spcAft>
                          <a:spcPts val="0"/>
                        </a:spcAft>
                        <a:buClrTx/>
                        <a:buSzTx/>
                        <a:buFontTx/>
                        <a:buNone/>
                        <a:tabLst/>
                        <a:defRPr/>
                      </a:pPr>
                      <a:r>
                        <a:rPr lang="en-US" sz="1800" kern="1200" dirty="0">
                          <a:solidFill>
                            <a:schemeClr val="bg1"/>
                          </a:solidFill>
                          <a:effectLst/>
                          <a:latin typeface="Arial Narrow" panose="020B0606020202030204" pitchFamily="34" charset="0"/>
                          <a:ea typeface="+mn-ea"/>
                          <a:cs typeface="+mn-cs"/>
                        </a:rPr>
                        <a:t>Agricultural Development</a:t>
                      </a: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477402">
                <a:tc>
                  <a:txBody>
                    <a:bodyPr/>
                    <a:lstStyle/>
                    <a:p>
                      <a:r>
                        <a:rPr lang="en-US" sz="1800" dirty="0"/>
                        <a:t>No</a:t>
                      </a:r>
                    </a:p>
                  </a:txBody>
                  <a:tcPr/>
                </a:tc>
                <a:tc>
                  <a:txBody>
                    <a:bodyPr/>
                    <a:lstStyle/>
                    <a:p>
                      <a:r>
                        <a:rPr lang="en-US" sz="1800" dirty="0"/>
                        <a:t>Name</a:t>
                      </a:r>
                      <a:r>
                        <a:rPr lang="en-US" sz="1800" baseline="0" dirty="0"/>
                        <a:t> of Activity/Project</a:t>
                      </a:r>
                      <a:endParaRPr lang="en-US" sz="1800" dirty="0"/>
                    </a:p>
                  </a:txBody>
                  <a:tcPr/>
                </a:tc>
                <a:tc>
                  <a:txBody>
                    <a:bodyPr/>
                    <a:lstStyle/>
                    <a:p>
                      <a:r>
                        <a:rPr lang="en-US" sz="1800" dirty="0"/>
                        <a:t>Budget </a:t>
                      </a:r>
                    </a:p>
                  </a:txBody>
                  <a:tcPr/>
                </a:tc>
                <a:extLst>
                  <a:ext uri="{0D108BD9-81ED-4DB2-BD59-A6C34878D82A}">
                    <a16:rowId xmlns:a16="http://schemas.microsoft.com/office/drawing/2014/main" val="10001"/>
                  </a:ext>
                </a:extLst>
              </a:tr>
              <a:tr h="276998">
                <a:tc>
                  <a:txBody>
                    <a:bodyPr/>
                    <a:lstStyle/>
                    <a:p>
                      <a:r>
                        <a:rPr lang="en-US" sz="1600" dirty="0">
                          <a:latin typeface="Times New Roman" panose="02020603050405020304" pitchFamily="18" charset="0"/>
                          <a:cs typeface="Times New Roman" panose="02020603050405020304" pitchFamily="18" charset="0"/>
                        </a:rPr>
                        <a:t>1</a:t>
                      </a:r>
                    </a:p>
                  </a:txBody>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Extension Services</a:t>
                      </a:r>
                    </a:p>
                  </a:txBody>
                  <a:tcPr marL="7620" marR="7620" marT="7620"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29,983.79 </a:t>
                      </a:r>
                    </a:p>
                  </a:txBody>
                  <a:tcPr marL="7620" marR="7620" marT="7620" marB="0" anchor="b"/>
                </a:tc>
                <a:extLst>
                  <a:ext uri="{0D108BD9-81ED-4DB2-BD59-A6C34878D82A}">
                    <a16:rowId xmlns:a16="http://schemas.microsoft.com/office/drawing/2014/main" val="10002"/>
                  </a:ext>
                </a:extLst>
              </a:tr>
              <a:tr h="403135">
                <a:tc>
                  <a:txBody>
                    <a:bodyPr/>
                    <a:lstStyle/>
                    <a:p>
                      <a:r>
                        <a:rPr lang="en-US" sz="1600" dirty="0">
                          <a:latin typeface="Times New Roman" panose="02020603050405020304" pitchFamily="18" charset="0"/>
                          <a:cs typeface="Times New Roman" panose="02020603050405020304" pitchFamily="18" charset="0"/>
                        </a:rPr>
                        <a:t>2</a:t>
                      </a:r>
                    </a:p>
                  </a:txBody>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Monitoring and evaluation of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programmes</a:t>
                      </a:r>
                      <a:r>
                        <a:rPr lang="en-US" sz="1600" b="0" i="0" u="none" strike="noStrike" dirty="0">
                          <a:solidFill>
                            <a:srgbClr val="000000"/>
                          </a:solidFill>
                          <a:effectLst/>
                          <a:latin typeface="Times New Roman" panose="02020603050405020304" pitchFamily="18" charset="0"/>
                          <a:cs typeface="Times New Roman" panose="02020603050405020304" pitchFamily="18" charset="0"/>
                        </a:rPr>
                        <a:t> and projects</a:t>
                      </a:r>
                    </a:p>
                  </a:txBody>
                  <a:tcPr marL="7620" marR="7620" marT="7620"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extLst>
                  <a:ext uri="{0D108BD9-81ED-4DB2-BD59-A6C34878D82A}">
                    <a16:rowId xmlns:a16="http://schemas.microsoft.com/office/drawing/2014/main" val="187207583"/>
                  </a:ext>
                </a:extLst>
              </a:tr>
              <a:tr h="403135">
                <a:tc>
                  <a:txBody>
                    <a:bodyPr/>
                    <a:lstStyle/>
                    <a:p>
                      <a:r>
                        <a:rPr lang="en-US" sz="1600" dirty="0">
                          <a:latin typeface="Times New Roman" panose="02020603050405020304" pitchFamily="18" charset="0"/>
                          <a:cs typeface="Times New Roman" panose="02020603050405020304" pitchFamily="18" charset="0"/>
                        </a:rPr>
                        <a:t>3</a:t>
                      </a:r>
                    </a:p>
                  </a:txBody>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Surveillance and Management of Diseases and Pests</a:t>
                      </a:r>
                    </a:p>
                  </a:txBody>
                  <a:tcPr marL="7620" marR="7620" marT="7620"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21,100.21 </a:t>
                      </a:r>
                    </a:p>
                  </a:txBody>
                  <a:tcPr marL="7620" marR="7620" marT="7620" marB="0" anchor="b"/>
                </a:tc>
                <a:extLst>
                  <a:ext uri="{0D108BD9-81ED-4DB2-BD59-A6C34878D82A}">
                    <a16:rowId xmlns:a16="http://schemas.microsoft.com/office/drawing/2014/main" val="10003"/>
                  </a:ext>
                </a:extLst>
              </a:tr>
              <a:tr h="318912">
                <a:tc>
                  <a:txBody>
                    <a:bodyPr/>
                    <a:lstStyle/>
                    <a:p>
                      <a:r>
                        <a:rPr lang="en-US" sz="1600" dirty="0">
                          <a:latin typeface="Times New Roman" panose="02020603050405020304" pitchFamily="18" charset="0"/>
                          <a:cs typeface="Times New Roman" panose="02020603050405020304" pitchFamily="18" charset="0"/>
                        </a:rPr>
                        <a:t>4</a:t>
                      </a:r>
                    </a:p>
                  </a:txBody>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Agricultural Research and Demonstration Farms </a:t>
                      </a:r>
                    </a:p>
                  </a:txBody>
                  <a:tcPr marL="7620" marR="7620" marT="7620"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8,000.00 </a:t>
                      </a:r>
                    </a:p>
                  </a:txBody>
                  <a:tcPr marL="7620" marR="7620" marT="7620" marB="0" anchor="b"/>
                </a:tc>
                <a:extLst>
                  <a:ext uri="{0D108BD9-81ED-4DB2-BD59-A6C34878D82A}">
                    <a16:rowId xmlns:a16="http://schemas.microsoft.com/office/drawing/2014/main" val="10004"/>
                  </a:ext>
                </a:extLst>
              </a:tr>
              <a:tr h="403135">
                <a:tc>
                  <a:txBody>
                    <a:bodyPr/>
                    <a:lstStyle/>
                    <a:p>
                      <a:r>
                        <a:rPr lang="en-US" sz="1600" dirty="0">
                          <a:latin typeface="Times New Roman" panose="02020603050405020304" pitchFamily="18" charset="0"/>
                          <a:cs typeface="Times New Roman" panose="02020603050405020304" pitchFamily="18" charset="0"/>
                        </a:rPr>
                        <a:t>5</a:t>
                      </a:r>
                    </a:p>
                  </a:txBody>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Production and acquisition of improved agricultural inputs </a:t>
                      </a:r>
                    </a:p>
                  </a:txBody>
                  <a:tcPr marL="7620" marR="7620" marT="7620"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3,000.00 </a:t>
                      </a:r>
                    </a:p>
                  </a:txBody>
                  <a:tcPr marL="7620" marR="7620" marT="7620" marB="0" anchor="b"/>
                </a:tc>
                <a:extLst>
                  <a:ext uri="{0D108BD9-81ED-4DB2-BD59-A6C34878D82A}">
                    <a16:rowId xmlns:a16="http://schemas.microsoft.com/office/drawing/2014/main" val="10005"/>
                  </a:ext>
                </a:extLst>
              </a:tr>
              <a:tr h="328024">
                <a:tc>
                  <a:txBody>
                    <a:bodyPr/>
                    <a:lstStyle/>
                    <a:p>
                      <a:r>
                        <a:rPr lang="en-US" sz="1600" dirty="0">
                          <a:latin typeface="Times New Roman" panose="02020603050405020304" pitchFamily="18" charset="0"/>
                          <a:cs typeface="Times New Roman" panose="02020603050405020304" pitchFamily="18" charset="0"/>
                        </a:rPr>
                        <a:t>6</a:t>
                      </a:r>
                    </a:p>
                  </a:txBody>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Administrative and Technical meetings</a:t>
                      </a:r>
                    </a:p>
                  </a:txBody>
                  <a:tcPr marL="7620" marR="7620" marT="7620"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12,550.00 </a:t>
                      </a:r>
                    </a:p>
                  </a:txBody>
                  <a:tcPr marL="7620" marR="7620" marT="7620" marB="0" anchor="b"/>
                </a:tc>
                <a:extLst>
                  <a:ext uri="{0D108BD9-81ED-4DB2-BD59-A6C34878D82A}">
                    <a16:rowId xmlns:a16="http://schemas.microsoft.com/office/drawing/2014/main" val="1160735992"/>
                  </a:ext>
                </a:extLst>
              </a:tr>
              <a:tr h="309801">
                <a:tc>
                  <a:txBody>
                    <a:bodyPr/>
                    <a:lstStyle/>
                    <a:p>
                      <a:r>
                        <a:rPr lang="en-US" sz="1600" dirty="0">
                          <a:latin typeface="Times New Roman" panose="02020603050405020304" pitchFamily="18" charset="0"/>
                          <a:cs typeface="Times New Roman" panose="02020603050405020304" pitchFamily="18" charset="0"/>
                        </a:rPr>
                        <a:t>7</a:t>
                      </a:r>
                    </a:p>
                  </a:txBody>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Internal Management Of The </a:t>
                      </a:r>
                      <a:r>
                        <a:rPr lang="en-US" sz="1600" b="0" i="0" u="none" strike="noStrike" dirty="0" err="1">
                          <a:solidFill>
                            <a:srgbClr val="000000"/>
                          </a:solidFill>
                          <a:effectLst/>
                          <a:latin typeface="Times New Roman" panose="02020603050405020304" pitchFamily="18" charset="0"/>
                          <a:cs typeface="Times New Roman" panose="02020603050405020304" pitchFamily="18" charset="0"/>
                        </a:rPr>
                        <a:t>Organisation</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7620" marR="7620" marT="7620"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20,000.00 </a:t>
                      </a:r>
                    </a:p>
                  </a:txBody>
                  <a:tcPr marL="7620" marR="7620" marT="7620" marB="0" anchor="b"/>
                </a:tc>
                <a:extLst>
                  <a:ext uri="{0D108BD9-81ED-4DB2-BD59-A6C34878D82A}">
                    <a16:rowId xmlns:a16="http://schemas.microsoft.com/office/drawing/2014/main" val="459496734"/>
                  </a:ext>
                </a:extLst>
              </a:tr>
              <a:tr h="477402">
                <a:tc>
                  <a:txBody>
                    <a:bodyPr/>
                    <a:lstStyle/>
                    <a:p>
                      <a:r>
                        <a:rPr lang="en-US" sz="1600" dirty="0">
                          <a:latin typeface="Times New Roman" panose="02020603050405020304" pitchFamily="18" charset="0"/>
                          <a:cs typeface="Times New Roman" panose="02020603050405020304" pitchFamily="18" charset="0"/>
                        </a:rPr>
                        <a:t>8</a:t>
                      </a:r>
                    </a:p>
                  </a:txBody>
                  <a:tcPr/>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Manpower And Skills Development</a:t>
                      </a:r>
                    </a:p>
                  </a:txBody>
                  <a:tcPr marL="7620" marR="7620" marT="7620" marB="0" anchor="b"/>
                </a:tc>
                <a:tc>
                  <a:txBody>
                    <a:bodyPr/>
                    <a:lstStyle/>
                    <a:p>
                      <a:pPr algn="l" fontAlgn="b"/>
                      <a:r>
                        <a:rPr lang="en-US" sz="1600" b="0" i="0" u="none" strike="noStrike" dirty="0">
                          <a:solidFill>
                            <a:srgbClr val="000000"/>
                          </a:solidFill>
                          <a:effectLst/>
                          <a:latin typeface="Times New Roman" panose="02020603050405020304" pitchFamily="18" charset="0"/>
                          <a:cs typeface="Times New Roman" panose="02020603050405020304" pitchFamily="18" charset="0"/>
                        </a:rPr>
                        <a:t>     15,000.00 </a:t>
                      </a:r>
                    </a:p>
                  </a:txBody>
                  <a:tcPr marL="7620" marR="7620" marT="7620" marB="0" anchor="b"/>
                </a:tc>
                <a:extLst>
                  <a:ext uri="{0D108BD9-81ED-4DB2-BD59-A6C34878D82A}">
                    <a16:rowId xmlns:a16="http://schemas.microsoft.com/office/drawing/2014/main" val="893494237"/>
                  </a:ext>
                </a:extLst>
              </a:tr>
              <a:tr h="477402">
                <a:tc>
                  <a:txBody>
                    <a:bodyPr/>
                    <a:lstStyle/>
                    <a:p>
                      <a:endParaRPr lang="en-US" sz="1600" dirty="0">
                        <a:latin typeface="Times New Roman" panose="02020603050405020304" pitchFamily="18" charset="0"/>
                        <a:cs typeface="Times New Roman" panose="02020603050405020304" pitchFamily="18" charset="0"/>
                      </a:endParaRPr>
                    </a:p>
                  </a:txBody>
                  <a:tcPr/>
                </a:tc>
                <a:tc>
                  <a:txBody>
                    <a:bodyPr/>
                    <a:lstStyle/>
                    <a:p>
                      <a:pPr algn="l"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Total</a:t>
                      </a:r>
                    </a:p>
                  </a:txBody>
                  <a:tcPr marL="7620" marR="7620" marT="7620" marB="0" anchor="b"/>
                </a:tc>
                <a:tc>
                  <a:txBody>
                    <a:bodyPr/>
                    <a:lstStyle/>
                    <a:p>
                      <a:pPr algn="l" fontAlgn="b"/>
                      <a:r>
                        <a:rPr lang="en-US" sz="1600" b="1" i="0" u="none" strike="noStrike" dirty="0">
                          <a:solidFill>
                            <a:srgbClr val="000000"/>
                          </a:solidFill>
                          <a:effectLst/>
                          <a:latin typeface="Times New Roman" panose="02020603050405020304" pitchFamily="18" charset="0"/>
                          <a:cs typeface="Times New Roman" panose="02020603050405020304" pitchFamily="18" charset="0"/>
                        </a:rPr>
                        <a:t>124,634.00</a:t>
                      </a:r>
                    </a:p>
                  </a:txBody>
                  <a:tcPr marL="7620" marR="7620" marT="7620" marB="0" anchor="b"/>
                </a:tc>
                <a:extLst>
                  <a:ext uri="{0D108BD9-81ED-4DB2-BD59-A6C34878D82A}">
                    <a16:rowId xmlns:a16="http://schemas.microsoft.com/office/drawing/2014/main" val="1039946579"/>
                  </a:ext>
                </a:extLst>
              </a:tr>
              <a:tr h="477402">
                <a:tc>
                  <a:txBody>
                    <a:bodyPr/>
                    <a:lstStyle/>
                    <a:p>
                      <a:endParaRPr lang="en-US" sz="1800" dirty="0"/>
                    </a:p>
                  </a:txBody>
                  <a:tcPr/>
                </a:tc>
                <a:tc>
                  <a:txBody>
                    <a:bodyPr/>
                    <a:lstStyle/>
                    <a:p>
                      <a:pPr algn="l" fontAlgn="b"/>
                      <a:endParaRPr lang="en-US" sz="1100" b="0" i="0" u="none" strike="noStrike" dirty="0">
                        <a:solidFill>
                          <a:srgbClr val="000000"/>
                        </a:solidFill>
                        <a:effectLst/>
                        <a:latin typeface="Calibri" panose="020F0502020204030204" pitchFamily="34" charset="0"/>
                      </a:endParaRPr>
                    </a:p>
                  </a:txBody>
                  <a:tcPr marL="7620" marR="7620" marT="7620" marB="0" anchor="b"/>
                </a:tc>
                <a:tc>
                  <a:txBody>
                    <a:bodyPr/>
                    <a:lstStyle/>
                    <a:p>
                      <a:endParaRPr lang="en-US" sz="1800" dirty="0"/>
                    </a:p>
                  </a:txBody>
                  <a:tcPr/>
                </a:tc>
                <a:extLst>
                  <a:ext uri="{0D108BD9-81ED-4DB2-BD59-A6C34878D82A}">
                    <a16:rowId xmlns:a16="http://schemas.microsoft.com/office/drawing/2014/main" val="931821192"/>
                  </a:ext>
                </a:extLst>
              </a:tr>
            </a:tbl>
          </a:graphicData>
        </a:graphic>
      </p:graphicFrame>
    </p:spTree>
    <p:extLst>
      <p:ext uri="{BB962C8B-B14F-4D97-AF65-F5344CB8AC3E}">
        <p14:creationId xmlns:p14="http://schemas.microsoft.com/office/powerpoint/2010/main" val="186381415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a:lnSpc>
                <a:spcPts val="900"/>
              </a:lnSpc>
            </a:pPr>
            <a:r>
              <a:rPr lang="en-US" i="1" baseline="30000" dirty="0"/>
              <a:t>© 2018. All rights reserved. No part of this publication may be stored in a retrieval system or</a:t>
            </a:r>
            <a:br>
              <a:rPr lang="en-US" i="1" baseline="30000" dirty="0"/>
            </a:br>
            <a:r>
              <a:rPr lang="en-US" i="1" baseline="30000" dirty="0"/>
              <a:t>transmitted in any or by any means, electronic, mechanical, photocopying, recording or otherwise without the prior</a:t>
            </a:r>
            <a:br>
              <a:rPr lang="en-US" dirty="0"/>
            </a:br>
            <a:r>
              <a:rPr lang="en-US" i="1" baseline="30000" dirty="0"/>
              <a:t>written permission of the Ministry of Finance</a:t>
            </a:r>
            <a:endParaRPr lang="en-GB" dirty="0"/>
          </a:p>
        </p:txBody>
      </p:sp>
      <p:sp>
        <p:nvSpPr>
          <p:cNvPr id="3" name="Title 7"/>
          <p:cNvSpPr txBox="1">
            <a:spLocks/>
          </p:cNvSpPr>
          <p:nvPr/>
        </p:nvSpPr>
        <p:spPr>
          <a:xfrm>
            <a:off x="3251019" y="1442214"/>
            <a:ext cx="2352947" cy="947797"/>
          </a:xfrm>
          <a:prstGeom prst="rect">
            <a:avLst/>
          </a:prstGeom>
        </p:spPr>
        <p:txBody>
          <a:bodyPr/>
          <a:lstStyle>
            <a:lvl1pPr algn="l" defTabSz="514350" rtl="0" eaLnBrk="1" latinLnBrk="0" hangingPunct="1">
              <a:lnSpc>
                <a:spcPct val="90000"/>
              </a:lnSpc>
              <a:spcBef>
                <a:spcPct val="0"/>
              </a:spcBef>
              <a:buNone/>
              <a:defRPr sz="2800" b="1" i="0" kern="1200">
                <a:solidFill>
                  <a:schemeClr val="tx1"/>
                </a:solidFill>
                <a:latin typeface="+mj-lt"/>
                <a:ea typeface="+mj-ea"/>
                <a:cs typeface="+mj-cs"/>
              </a:defRPr>
            </a:lvl1pPr>
          </a:lstStyle>
          <a:p>
            <a:r>
              <a:rPr lang="en-US" dirty="0"/>
              <a:t>THANK YOU</a:t>
            </a:r>
            <a:endParaRPr lang="en-GB" dirty="0"/>
          </a:p>
        </p:txBody>
      </p:sp>
    </p:spTree>
    <p:extLst>
      <p:ext uri="{BB962C8B-B14F-4D97-AF65-F5344CB8AC3E}">
        <p14:creationId xmlns:p14="http://schemas.microsoft.com/office/powerpoint/2010/main" val="2475822956"/>
      </p:ext>
    </p:extLst>
  </p:cSld>
  <p:clrMapOvr>
    <a:masterClrMapping/>
  </p:clrMapOvr>
</p:sld>
</file>

<file path=ppt/theme/theme1.xml><?xml version="1.0" encoding="utf-8"?>
<a:theme xmlns:a="http://schemas.openxmlformats.org/drawingml/2006/main" name="MOF-THEME-ONE">
  <a:themeElements>
    <a:clrScheme name="MOF BLUE">
      <a:dk1>
        <a:sysClr val="windowText" lastClr="000000"/>
      </a:dk1>
      <a:lt1>
        <a:sysClr val="window" lastClr="FFFFFF"/>
      </a:lt1>
      <a:dk2>
        <a:srgbClr val="19347C"/>
      </a:dk2>
      <a:lt2>
        <a:srgbClr val="FFFFFF"/>
      </a:lt2>
      <a:accent1>
        <a:srgbClr val="006FB9"/>
      </a:accent1>
      <a:accent2>
        <a:srgbClr val="00B1EB"/>
      </a:accent2>
      <a:accent3>
        <a:srgbClr val="81D5FF"/>
      </a:accent3>
      <a:accent4>
        <a:srgbClr val="3C3C3B"/>
      </a:accent4>
      <a:accent5>
        <a:srgbClr val="929292"/>
      </a:accent5>
      <a:accent6>
        <a:srgbClr val="19347C"/>
      </a:accent6>
      <a:hlink>
        <a:srgbClr val="006FB9"/>
      </a:hlink>
      <a:folHlink>
        <a:srgbClr val="00B1EB"/>
      </a:folHlink>
    </a:clrScheme>
    <a:fontScheme name="MoF arial">
      <a:majorFont>
        <a:latin typeface="Arial"/>
        <a:ea typeface=""/>
        <a:cs typeface=""/>
      </a:majorFont>
      <a:minorFont>
        <a:latin typeface="Arial"/>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sic" id="{8B877D80-FC5A-4ED0-BAEB-14C256152A4E}" vid="{5562171A-2698-47F8-B424-F2FD41E5D5F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44a47ee1-c9fe-4154-a1a0-b1291fa46732">PZSSA5SZN3AP-257-112</_dlc_DocId>
    <_dlc_DocIdUrl xmlns="44a47ee1-c9fe-4154-a1a0-b1291fa46732">
      <Url>https://intranet.mofep.gov.gh/branding/_layouts/DocIdRedir.aspx?ID=PZSSA5SZN3AP-257-112</Url>
      <Description>PZSSA5SZN3AP-257-112</Description>
    </_dlc_DocIdUrl>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64B0E16D2AFD2545A4395CE909ACEEEC" ma:contentTypeVersion="0" ma:contentTypeDescription="Create a new document." ma:contentTypeScope="" ma:versionID="7899dc2aef34df137fd982e819c613e8">
  <xsd:schema xmlns:xsd="http://www.w3.org/2001/XMLSchema" xmlns:xs="http://www.w3.org/2001/XMLSchema" xmlns:p="http://schemas.microsoft.com/office/2006/metadata/properties" xmlns:ns2="44a47ee1-c9fe-4154-a1a0-b1291fa46732" targetNamespace="http://schemas.microsoft.com/office/2006/metadata/properties" ma:root="true" ma:fieldsID="f9e79cbecc584df55a118d57bec79fbd" ns2:_="">
    <xsd:import namespace="44a47ee1-c9fe-4154-a1a0-b1291fa46732"/>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a47ee1-c9fe-4154-a1a0-b1291fa4673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BAFCFB0-C027-4A14-B140-17523C5FF85A}">
  <ds:schemaRefs>
    <ds:schemaRef ds:uri="http://schemas.microsoft.com/sharepoint/v3/contenttype/forms"/>
  </ds:schemaRefs>
</ds:datastoreItem>
</file>

<file path=customXml/itemProps2.xml><?xml version="1.0" encoding="utf-8"?>
<ds:datastoreItem xmlns:ds="http://schemas.openxmlformats.org/officeDocument/2006/customXml" ds:itemID="{3DECA9C8-0BD5-4F0C-9B7E-B43847BCF987}">
  <ds:schemaRefs>
    <ds:schemaRef ds:uri="http://purl.org/dc/dcmitype/"/>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http://schemas.microsoft.com/office/infopath/2007/PartnerControls"/>
    <ds:schemaRef ds:uri="44a47ee1-c9fe-4154-a1a0-b1291fa46732"/>
    <ds:schemaRef ds:uri="http://www.w3.org/XML/1998/namespace"/>
  </ds:schemaRefs>
</ds:datastoreItem>
</file>

<file path=customXml/itemProps3.xml><?xml version="1.0" encoding="utf-8"?>
<ds:datastoreItem xmlns:ds="http://schemas.openxmlformats.org/officeDocument/2006/customXml" ds:itemID="{D3E3BD68-6595-4A68-8BF5-0B8C6A5BE47D}">
  <ds:schemaRefs>
    <ds:schemaRef ds:uri="http://schemas.microsoft.com/sharepoint/events"/>
  </ds:schemaRefs>
</ds:datastoreItem>
</file>

<file path=customXml/itemProps4.xml><?xml version="1.0" encoding="utf-8"?>
<ds:datastoreItem xmlns:ds="http://schemas.openxmlformats.org/officeDocument/2006/customXml" ds:itemID="{0AFC4679-B61E-4390-AE90-4B92C1A713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a47ee1-c9fe-4154-a1a0-b1291fa467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MoF PowerPoint - Basic (1)</Template>
  <TotalTime>15514</TotalTime>
  <Words>8086</Words>
  <Application>Microsoft Office PowerPoint</Application>
  <PresentationFormat>On-screen Show (4:3)</PresentationFormat>
  <Paragraphs>3112</Paragraphs>
  <Slides>92</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92</vt:i4>
      </vt:variant>
    </vt:vector>
  </HeadingPairs>
  <TitlesOfParts>
    <vt:vector size="102" baseType="lpstr">
      <vt:lpstr>Arial</vt:lpstr>
      <vt:lpstr>Arial Narrow</vt:lpstr>
      <vt:lpstr>Calibri</vt:lpstr>
      <vt:lpstr>Century Gothic</vt:lpstr>
      <vt:lpstr>Courier New</vt:lpstr>
      <vt:lpstr>Georgia</vt:lpstr>
      <vt:lpstr>Myriad Pro</vt:lpstr>
      <vt:lpstr>Times New Roman</vt:lpstr>
      <vt:lpstr>Wingdings</vt:lpstr>
      <vt:lpstr>MOF-THEME-ONE</vt:lpstr>
      <vt:lpstr>KADJEBI DISTRICT ASSEMBLY </vt:lpstr>
      <vt:lpstr>INTRODUCTION</vt:lpstr>
      <vt:lpstr>DISTRICT ECONOMY CONT. </vt:lpstr>
      <vt:lpstr>PowerPoint Presentation</vt:lpstr>
      <vt:lpstr>PowerPoint Presentation</vt:lpstr>
      <vt:lpstr>PowerPoint Presentation</vt:lpstr>
      <vt:lpstr>KEY DEVELOPMENT ISSUES/CHALLENGES   </vt:lpstr>
      <vt:lpstr>PowerPoint Presentation</vt:lpstr>
      <vt:lpstr>CORE FUNCTIONS OF THE ASSEMBLY </vt:lpstr>
      <vt:lpstr>FINANCIAL PERFORMANCE-REVENUE </vt:lpstr>
      <vt:lpstr>PowerPoint Presentation</vt:lpstr>
      <vt:lpstr>FINANCIAL PERFORMANCE-REVENUE </vt:lpstr>
      <vt:lpstr>PowerPoint Presentation</vt:lpstr>
      <vt:lpstr>FINANCIAL PERFORMANCE-EXPENDITURE </vt:lpstr>
      <vt:lpstr>FINANCIAL PERFORMANCE-EXPENDITURE </vt:lpstr>
      <vt:lpstr>PowerPoint Presentation</vt:lpstr>
      <vt:lpstr>FINANCIAL PERFORMANCE-EXPENDITURE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Policy Outcome Indicators and Targets </vt:lpstr>
      <vt:lpstr> Policy Outcome Indicators and Targets </vt:lpstr>
      <vt:lpstr> Policy Outcome Indicators and Targets </vt:lpstr>
      <vt:lpstr> Policy Outcome Indicators and Targets </vt:lpstr>
      <vt:lpstr> Policy Outcome Indicators and Targets </vt:lpstr>
      <vt:lpstr>PowerPoint Presentation</vt:lpstr>
      <vt:lpstr>PowerPoint Presentation</vt:lpstr>
      <vt:lpstr>PowerPoint Presentation</vt:lpstr>
      <vt:lpstr>PowerPoint Presentation</vt:lpstr>
      <vt:lpstr>PowerPoint Presentation</vt:lpstr>
      <vt:lpstr>2020 Budget Programme Performance </vt:lpstr>
      <vt:lpstr>Financials 2020 Key projects and programmes from all sources</vt:lpstr>
      <vt:lpstr>Financials 2020 Key projects and programmes from all sources</vt:lpstr>
      <vt:lpstr>Financials 2020 Key projects and programmes from all sources</vt:lpstr>
      <vt:lpstr>Financials 2020 Key projects and programmes from all sources</vt:lpstr>
      <vt:lpstr>Sanitation Budget Performance</vt:lpstr>
      <vt:lpstr>DP Support- WASH</vt:lpstr>
      <vt:lpstr>DP Support- Safety Net</vt:lpstr>
      <vt:lpstr>DP Support - MAG </vt:lpstr>
      <vt:lpstr>Government Flagship Projects/Programmes</vt:lpstr>
      <vt:lpstr>PowerPoint Presentation</vt:lpstr>
      <vt:lpstr>MMDA Adopted Policy Objectives for 2021</vt:lpstr>
      <vt:lpstr>MMDA Adopted Policy Objectives for 2021</vt:lpstr>
      <vt:lpstr>MMDA Adopted Policy Objectives for 2021</vt:lpstr>
      <vt:lpstr> Policy Outcome Indicators and Targets </vt:lpstr>
      <vt:lpstr> Policy Outcome Indicators and Targets </vt:lpstr>
      <vt:lpstr> Policy Outcome Indicators and Targets </vt:lpstr>
      <vt:lpstr> Policy Outcome Indicators and Targets </vt:lpstr>
      <vt:lpstr> Policy Outcome Indicators and Targets </vt:lpstr>
      <vt:lpstr> Policy Outcome Indicators and Targets </vt:lpstr>
      <vt:lpstr>PowerPoint Presentation</vt:lpstr>
      <vt:lpstr>2021-2024 REVENUE PROJECTIONS – ALL REVENUE SOURCES </vt:lpstr>
      <vt:lpstr>EXPENDITURE BY BUDGET PROGRAMME AND ECONOMIC CLASSIFICATION-ALL FUNDING SOURCES </vt:lpstr>
      <vt:lpstr>PowerPoint Presentation</vt:lpstr>
      <vt:lpstr>PowerPoint Presentation</vt:lpstr>
      <vt:lpstr>PowerPoint Presentation</vt:lpstr>
      <vt:lpstr>PowerPoint Presentation</vt:lpstr>
      <vt:lpstr>PowerPoint Presentation</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2021 EXPENDITURE BY BUDGET PROGRAMME, PROJECTS  AND ECONOMIC CLASSIFICATION </vt:lpstr>
      <vt:lpstr>Government Flagship Projects/Programmes For 2021</vt:lpstr>
      <vt:lpstr>2021-2024 Expenditure Projections by Economic Classification- all funding sources</vt:lpstr>
      <vt:lpstr>SUMMARY OF EXPENDITURE BUDGET BY DEPARTMENT, ITEM AND FUNDING SOURCES-2021</vt:lpstr>
      <vt:lpstr>Projects and Programs For 2021 and Corresponding Cost And Justification</vt:lpstr>
      <vt:lpstr>Projects and Programs For 2021 and Corresponding Cost And Justification</vt:lpstr>
      <vt:lpstr>Projects and Programs For 2021 and Corresponding Cost And Justification</vt:lpstr>
      <vt:lpstr>Projects and Programs For 2021 and Corresponding Cost And Justification</vt:lpstr>
      <vt:lpstr>Projects and Programs For 2021 and Corresponding Cost And Justification</vt:lpstr>
      <vt:lpstr>Sanitation Budget</vt:lpstr>
      <vt:lpstr>DP Support – Safety Net  </vt:lpstr>
      <vt:lpstr>DP Support – MAG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Use this Paragraph Style for Only 2 Lines of Text</dc:title>
  <dc:creator>Victor Enninful</dc:creator>
  <cp:lastModifiedBy>HP</cp:lastModifiedBy>
  <cp:revision>304</cp:revision>
  <cp:lastPrinted>2021-06-24T16:25:07Z</cp:lastPrinted>
  <dcterms:created xsi:type="dcterms:W3CDTF">2019-01-24T17:16:20Z</dcterms:created>
  <dcterms:modified xsi:type="dcterms:W3CDTF">2021-08-23T14:50:01Z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0x01010064B0E16D2AFD2545A4395CE909ACEEEC</vt:lpwstr>
  </property>
  <property fmtid="{D5CDD505-2E9C-101B-9397-08002B2CF9AE}" pid="3" name="_dlc_DocIdItemGuid">
    <vt:lpwstr>e9a1c9d2-129c-4571-b70d-52db57a735aa</vt:lpwstr>
  </property>
</Properties>
</file>